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9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6" r:id="rId2"/>
    <p:sldMasterId id="2147483667" r:id="rId3"/>
    <p:sldMasterId id="2147483668" r:id="rId4"/>
    <p:sldMasterId id="2147483669" r:id="rId5"/>
    <p:sldMasterId id="2147483670" r:id="rId6"/>
    <p:sldMasterId id="2147483675" r:id="rId7"/>
    <p:sldMasterId id="2147483732" r:id="rId8"/>
    <p:sldMasterId id="2147483762" r:id="rId9"/>
    <p:sldMasterId id="2147483777" r:id="rId10"/>
  </p:sldMasterIdLst>
  <p:notesMasterIdLst>
    <p:notesMasterId r:id="rId42"/>
  </p:notesMasterIdLst>
  <p:sldIdLst>
    <p:sldId id="388" r:id="rId11"/>
    <p:sldId id="389" r:id="rId12"/>
    <p:sldId id="397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30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264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33A3C4-13F4-4466-8582-CAEEF7130A2B}">
  <a:tblStyle styleId="{C433A3C4-13F4-4466-8582-CAEEF7130A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49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1741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4241D0-20C1-45B6-9C1A-EED81EDB2B7E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78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8105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6608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23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2223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6807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0184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2700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1218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4829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027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7661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5028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2654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64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639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Figure shows java program with 4 threads, one main thread and 3 other threads.</a:t>
            </a:r>
          </a:p>
          <a:p>
            <a:r>
              <a:rPr lang="en-US" altLang="en-US" smtClean="0"/>
              <a:t>Main thread creates and starts other threads namely A,B,C.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845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253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579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805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118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134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1988764" y="4221087"/>
            <a:ext cx="5166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 i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68F7A97-0415-4293-9B99-E8856CF4A50E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961B785-A8F5-4A92-85AC-15F188CCC3DD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09395F-2422-4B33-9E34-8BB1D6627657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9AF8A42B-BFCD-44BA-AF6A-999B3A6061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-323850" y="56610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2E9AA1E9-D739-4AC8-B91A-FA72084928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D01ED78-61EE-4E4B-A79F-71C29E4DF72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5E0FBFA7-9197-42EE-B705-C05D7B80A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Week 1: Introduction to 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86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415B0E7-2E76-4813-A495-EB00207598EE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67A54A7-F054-4B92-89B5-DC1D39CB4731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00F836A-617C-4161-9EA1-8E1432607DD9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C6456C1E-82D0-4E7F-A577-147AA3CDB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8313" y="1484313"/>
            <a:ext cx="8207375" cy="1152525"/>
          </a:xfrm>
        </p:spPr>
        <p:txBody>
          <a:bodyPr>
            <a:noAutofit/>
          </a:bodyPr>
          <a:lstStyle>
            <a:lvl1pPr marL="0" indent="0" algn="just">
              <a:buNone/>
              <a:defRPr sz="1800">
                <a:latin typeface="Source Sans Pro" pitchFamily="34" charset="0"/>
              </a:defRPr>
            </a:lvl1pPr>
            <a:lvl2pPr marL="457200" indent="0" algn="just">
              <a:buNone/>
              <a:defRPr sz="1800"/>
            </a:lvl2pPr>
            <a:lvl3pPr marL="914400" indent="0" algn="just">
              <a:buNone/>
              <a:defRPr sz="1800"/>
            </a:lvl3pPr>
            <a:lvl4pPr marL="1371600" indent="0" algn="just">
              <a:buNone/>
              <a:defRPr sz="1800"/>
            </a:lvl4pPr>
            <a:lvl5pPr marL="1828800" indent="0" algn="just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028DECDE-53C5-47DF-9C1A-1597BD8749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CA1EABC-3BBA-4102-8B3C-25889ECF241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5E0FBFA7-9197-42EE-B705-C05D7B80A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Week 1: Introduction to 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66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FC58911-F8D9-4180-AF06-A297C30ADC45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4D357AB-9CBF-46D1-908F-4D8BAFEE4356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F57A93E-255D-42C9-94AD-3746F329CCCD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B2D5F7FD-E75B-4BC0-BC52-4ADBCFD5DC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D4D1722-B988-4277-8DCE-618055742D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BE763E1-0DF8-425F-95D0-865E689DF14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E0FBFA7-9197-42EE-B705-C05D7B80A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Week 1: Introduction to 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23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9CBADBF-B897-4312-9452-7BDABA201D4D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CFC9672-BF20-4B3E-B832-B1CCBD7A10B4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C248082-2DD1-4C7A-AB5C-F71116E74637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28F4BF-2CC1-4BDF-84A9-855F6F65C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A6AEDDDC-8B52-44A2-B541-999E02992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2108A5-6DD4-4C25-A924-A3F48E03D14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5E0FBFA7-9197-42EE-B705-C05D7B80A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Week 1: Introduction to 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747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7E043F0-A9F1-4C5B-A3E4-818440216D97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0DDA98A-9418-4224-B98C-69AD3FA5E7D2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C9A51C0-E4BD-4153-A17C-EB3382427C8B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20115D08-C8CF-4E91-B5F1-442B9B5C42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C0BBA58E-18BA-4689-A481-0E954DF544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B295BE4-4EB3-4FD3-ACA6-024D9D1CE74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5E0FBFA7-9197-42EE-B705-C05D7B80A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Week 1: Introduction to 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792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EC4DF56-B38A-494B-B3DB-3318E2CB8B8B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78AC5AE-BBEC-4E0B-97A6-4230299C9CB8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03C8B70-B5C1-454A-A1F8-639C14C656BE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A00F8EE8-5DDB-4429-977F-8AB8A942B9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412776"/>
            <a:ext cx="8208912" cy="482453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8485387E-1F3E-4859-9608-2CAB3A24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B1BDCC-D3BB-4194-B336-18EB572B82E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5E0FBFA7-9197-42EE-B705-C05D7B80A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Week 1: Introduction to 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116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BA6EA1D-919B-4409-B17B-ACCECFB02990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3F1B810-2037-40E5-8949-3ACE7BAE68FA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9F3332C-12A4-44D3-B0DF-765E3D479D16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0377A4F6-98A6-4835-B443-E550C973E1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9552" y="1268760"/>
            <a:ext cx="8147248" cy="374441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76" y="5085184"/>
            <a:ext cx="8147248" cy="80486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Source Sans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341F4B98-AD50-418F-88A9-B9C038FCB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AE01F42-FDE3-4E6F-949A-CD062FA1747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E0FBFA7-9197-42EE-B705-C05D7B80A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Week 1: Introduction to 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323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5395C900-D20A-4638-A0C0-759E912E99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Rectangle 67">
            <a:extLst>
              <a:ext uri="{FF2B5EF4-FFF2-40B4-BE49-F238E27FC236}">
                <a16:creationId xmlns:a16="http://schemas.microsoft.com/office/drawing/2014/main" xmlns="" id="{549D96AB-86CB-456B-97F6-B944A2C1E0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A20FE-1124-4C41-978A-A38649954C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5E0FBFA7-9197-42EE-B705-C05D7B80A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Week 1: Introduction to 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78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428DA7B1-195E-47C8-B50B-173285638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610BC1E7-E5AD-48A5-AA68-CBFC5400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2C1F6-59D3-4CA3-A967-90F800888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E0FBFA7-9197-42EE-B705-C05D7B80A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Week 1: Introduction to 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46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23468" y="2744787"/>
            <a:ext cx="3097064" cy="1368425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988764" y="4221087"/>
            <a:ext cx="5166472" cy="57682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>
              <a:buNone/>
              <a:defRPr/>
            </a:lvl4pPr>
            <a:lvl5pPr marL="1828800" indent="0">
              <a:buNone/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252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457200" y="332655"/>
            <a:ext cx="82296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468312" y="6356350"/>
            <a:ext cx="47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8" b="8002"/>
          <a:stretch>
            <a:fillRect/>
          </a:stretch>
        </p:blipFill>
        <p:spPr bwMode="auto">
          <a:xfrm>
            <a:off x="-90488" y="0"/>
            <a:ext cx="92344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/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567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/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/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/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539750" y="1484313"/>
            <a:ext cx="8064500" cy="4032250"/>
          </a:xfrm>
        </p:spPr>
        <p:txBody>
          <a:bodyPr>
            <a:normAutofit/>
          </a:bodyPr>
          <a:lstStyle>
            <a:lvl1pPr>
              <a:defRPr sz="1600">
                <a:latin typeface="Source Sans Pro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GB"/>
              <a:t>Lecture No 16 : Exception Handling in Java</a:t>
            </a:r>
            <a:endParaRPr lang="en-IN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1B4174F8-6F28-4D9D-A2B9-10914CA76A1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44402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/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/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/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GB"/>
              <a:t>Lecture No 16 : Exception Handling in Java</a:t>
            </a:r>
            <a:endParaRPr lang="en-IN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8E6B7C2E-D4D7-4B54-ADC3-4BBDD70AD20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2426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/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/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/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-323850" y="56610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3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GB"/>
              <a:t>Lecture No 16 : Exception Handling in Java</a:t>
            </a:r>
            <a:endParaRPr lang="en-IN"/>
          </a:p>
        </p:txBody>
      </p:sp>
      <p:sp>
        <p:nvSpPr>
          <p:cNvPr id="12" name="Slide Number Placeholder 5">
            <a:extLst/>
          </p:cNvPr>
          <p:cNvSpPr>
            <a:spLocks noGrp="1"/>
          </p:cNvSpPr>
          <p:nvPr>
            <p:ph type="sldNum" sz="quarter" idx="14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BC131009-FDF8-4896-AEE5-B4BDF660290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48952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/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/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/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8313" y="1484313"/>
            <a:ext cx="8207375" cy="1152525"/>
          </a:xfrm>
        </p:spPr>
        <p:txBody>
          <a:bodyPr>
            <a:noAutofit/>
          </a:bodyPr>
          <a:lstStyle>
            <a:lvl1pPr marL="0" indent="0" algn="just">
              <a:buNone/>
              <a:defRPr sz="1800">
                <a:latin typeface="Source Sans Pro" pitchFamily="34" charset="0"/>
              </a:defRPr>
            </a:lvl1pPr>
            <a:lvl2pPr marL="457200" indent="0" algn="just">
              <a:buNone/>
              <a:defRPr sz="1800"/>
            </a:lvl2pPr>
            <a:lvl3pPr marL="914400" indent="0" algn="just">
              <a:buNone/>
              <a:defRPr sz="1800"/>
            </a:lvl3pPr>
            <a:lvl4pPr marL="1371600" indent="0" algn="just">
              <a:buNone/>
              <a:defRPr sz="1800"/>
            </a:lvl4pPr>
            <a:lvl5pPr marL="1828800" indent="0" algn="just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GB"/>
              <a:t>Lecture No 16 : Exception Handling in Java</a:t>
            </a:r>
            <a:endParaRPr lang="en-IN"/>
          </a:p>
        </p:txBody>
      </p:sp>
      <p:sp>
        <p:nvSpPr>
          <p:cNvPr id="11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53815219-4FED-42CC-9C15-1C0D8B7CD23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10802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/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/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/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GB"/>
              <a:t>Lecture No 16 : Exception Handling in Java</a:t>
            </a:r>
            <a:endParaRPr lang="en-IN"/>
          </a:p>
        </p:txBody>
      </p:sp>
      <p:sp>
        <p:nvSpPr>
          <p:cNvPr id="10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0CF8D4BA-1094-4174-A316-E4936EE19B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235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/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/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/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GB"/>
              <a:t>Lecture No 16 : Exception Handling in Java</a:t>
            </a:r>
            <a:endParaRPr lang="en-IN"/>
          </a:p>
        </p:txBody>
      </p:sp>
      <p:sp>
        <p:nvSpPr>
          <p:cNvPr id="12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9B22E7BB-A63B-4FFD-A2E4-A5EAB272FA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38097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/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/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/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GB"/>
              <a:t>Lecture No 16 : Exception Handling in Java</a:t>
            </a:r>
            <a:endParaRPr lang="en-IN"/>
          </a:p>
        </p:txBody>
      </p:sp>
      <p:sp>
        <p:nvSpPr>
          <p:cNvPr id="11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BCF8B576-D3DA-4859-89F1-9B2DE4587A7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57298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/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/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/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412776"/>
            <a:ext cx="8208912" cy="482453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GB"/>
              <a:t>Lecture No 16 : Exception Handling in Java</a:t>
            </a:r>
            <a:endParaRPr lang="en-IN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AD1F9751-F288-414A-80CF-57E41872EA0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475056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/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/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/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9552" y="1268760"/>
            <a:ext cx="8147248" cy="374441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76" y="5085184"/>
            <a:ext cx="8147248" cy="80486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Source Sans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GB"/>
              <a:t>Lecture No 16 : Exception Handling in Java</a:t>
            </a:r>
            <a:endParaRPr lang="en-IN"/>
          </a:p>
        </p:txBody>
      </p:sp>
      <p:sp>
        <p:nvSpPr>
          <p:cNvPr id="10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F0D5C985-5254-48DC-AF19-2473A36FE1B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439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457200" y="332655"/>
            <a:ext cx="82296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468312" y="6356350"/>
            <a:ext cx="47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5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6">
            <a:extLst/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Lecture No 16 : Exception Handling in Java</a:t>
            </a:r>
            <a:endParaRPr lang="en-US" altLang="en-US"/>
          </a:p>
        </p:txBody>
      </p:sp>
      <p:sp>
        <p:nvSpPr>
          <p:cNvPr id="8" name="Rectangle 67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2450F-80CD-4B12-BA1F-7249D6F211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157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Lecture No 16 : Exception Handling in Java</a:t>
            </a:r>
            <a:endParaRPr lang="en-US"/>
          </a:p>
        </p:txBody>
      </p:sp>
      <p:sp>
        <p:nvSpPr>
          <p:cNvPr id="6" name="Slide Number Placeholder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7D750-9C12-431C-B947-09F5F9E898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653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Lecture No 16 : Exception Handling in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732DF-9A9A-4BBF-9AAF-310D571A3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0063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52513"/>
            <a:ext cx="45354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988764" y="4221087"/>
            <a:ext cx="5166472" cy="57682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>
              <a:buNone/>
              <a:defRPr/>
            </a:lvl4pPr>
            <a:lvl5pPr marL="1828800" indent="0">
              <a:buNone/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6115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8" b="8002"/>
          <a:stretch>
            <a:fillRect/>
          </a:stretch>
        </p:blipFill>
        <p:spPr bwMode="auto">
          <a:xfrm>
            <a:off x="-90488" y="0"/>
            <a:ext cx="92344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3302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539750" y="1484313"/>
            <a:ext cx="8064500" cy="4032250"/>
          </a:xfrm>
        </p:spPr>
        <p:txBody>
          <a:bodyPr>
            <a:normAutofit/>
          </a:bodyPr>
          <a:lstStyle>
            <a:lvl1pPr>
              <a:defRPr sz="1600">
                <a:latin typeface="Source Sans Pro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/>
              <a:t>Lecture 1-OOPS  Concepts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6B6A6FCE-807F-460F-9578-E4A0B8AC032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07885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/>
              <a:t>Lecture 1-OOPS  Concepts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36E3FA62-6730-43F6-AEB4-2F70AFB99BD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06614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/>
              <a:t>Lecture 1-OOPS  Concepts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0D48EC72-7DA1-482C-A155-EA4AD1DA8C6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759995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8313" y="1484313"/>
            <a:ext cx="8207375" cy="1152525"/>
          </a:xfrm>
        </p:spPr>
        <p:txBody>
          <a:bodyPr>
            <a:noAutofit/>
          </a:bodyPr>
          <a:lstStyle>
            <a:lvl1pPr marL="0" indent="0" algn="just">
              <a:buNone/>
              <a:defRPr sz="1800">
                <a:latin typeface="Source Sans Pro" pitchFamily="34" charset="0"/>
              </a:defRPr>
            </a:lvl1pPr>
            <a:lvl2pPr marL="457200" indent="0" algn="just">
              <a:buNone/>
              <a:defRPr sz="1800"/>
            </a:lvl2pPr>
            <a:lvl3pPr marL="914400" indent="0" algn="just">
              <a:buNone/>
              <a:defRPr sz="1800"/>
            </a:lvl3pPr>
            <a:lvl4pPr marL="1371600" indent="0" algn="just">
              <a:buNone/>
              <a:defRPr sz="1800"/>
            </a:lvl4pPr>
            <a:lvl5pPr marL="1828800" indent="0" algn="just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/>
              <a:t>Lecture 1-OOPS  Concepts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AAF2D695-BE21-4643-A8BB-E98740E5F2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440984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/>
              <a:t>Lecture 1-OOPS  Concepts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1BAB8A3A-3166-4B0D-8EF3-E8E156B2EBD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995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457200" y="332655"/>
            <a:ext cx="82296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468312" y="6356350"/>
            <a:ext cx="47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/>
              <a:t>Lecture 1-OOPS  Concepts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DBC84532-2D83-4292-8BFF-5BACEA0AC75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072802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/>
              <a:t>Lecture 1-OOPS  Concepts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B3DD43F3-043D-485C-953B-F4C4FE30EFD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43973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412776"/>
            <a:ext cx="8208912" cy="482453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/>
              <a:t>Lecture 1-OOPS  Concepts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EC9FAC5F-CF14-4D2C-8DEF-388CB82E8FF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767809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9552" y="1268760"/>
            <a:ext cx="8147248" cy="374441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76" y="5085184"/>
            <a:ext cx="8147248" cy="80486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Source Sans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/>
              <a:t>Lecture 1-OOPS  Concepts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005F0652-B6E5-47CD-9A9D-6A32F1736FB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814282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Arial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232184-607F-444D-9F04-FA0BAA2D04DB}" type="datetimeFigureOut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18ADE-4E30-4C3F-B332-18A49DB11B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639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8" t="34656" r="25697" b="36041"/>
          <a:stretch>
            <a:fillRect/>
          </a:stretch>
        </p:blipFill>
        <p:spPr bwMode="auto">
          <a:xfrm>
            <a:off x="6588125" y="5581650"/>
            <a:ext cx="25558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88224" y="5589240"/>
            <a:ext cx="2555776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/>
              <a:t>Exception Handling and Multithreading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FCE24179-57BB-410F-AF31-76B69E734C2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366246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8" t="34656" r="25697" b="36041"/>
          <a:stretch>
            <a:fillRect/>
          </a:stretch>
        </p:blipFill>
        <p:spPr bwMode="auto">
          <a:xfrm>
            <a:off x="6588125" y="5581650"/>
            <a:ext cx="25558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88224" y="5589240"/>
            <a:ext cx="2555776" cy="127633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IN"/>
              <a:t>Exception Handling and Multithreading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fld id="{5C37EC89-8405-43FA-B7AB-EBF7F8AA3F9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965165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52513"/>
            <a:ext cx="45354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988764" y="4221087"/>
            <a:ext cx="5166472" cy="57682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>
              <a:buNone/>
              <a:defRPr/>
            </a:lvl4pPr>
            <a:lvl5pPr marL="1828800" indent="0">
              <a:buNone/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0514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8" b="8002"/>
          <a:stretch>
            <a:fillRect/>
          </a:stretch>
        </p:blipFill>
        <p:spPr bwMode="auto">
          <a:xfrm>
            <a:off x="-90488" y="0"/>
            <a:ext cx="92344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1572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539750" y="1484313"/>
            <a:ext cx="8064500" cy="4032250"/>
          </a:xfrm>
        </p:spPr>
        <p:txBody>
          <a:bodyPr>
            <a:normAutofit/>
          </a:bodyPr>
          <a:lstStyle>
            <a:lvl1pPr>
              <a:defRPr sz="1600">
                <a:latin typeface="Source Sans Pro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13BC55F0-DB69-41F3-A1CD-FE0A6F4BD73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3515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>
            <a:spLocks noGrp="1"/>
          </p:cNvSpPr>
          <p:nvPr>
            <p:ph type="pic" idx="2"/>
          </p:nvPr>
        </p:nvSpPr>
        <p:spPr>
          <a:xfrm>
            <a:off x="467544" y="1412776"/>
            <a:ext cx="8208900" cy="48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57200" y="332655"/>
            <a:ext cx="82296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468312" y="6356350"/>
            <a:ext cx="47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92F83141-D13D-4F1F-8670-C92ECE0F14C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561596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8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033548CF-7CFA-4C3B-9466-1D1D13665F7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859279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8313" y="1484313"/>
            <a:ext cx="8207375" cy="1152525"/>
          </a:xfrm>
        </p:spPr>
        <p:txBody>
          <a:bodyPr>
            <a:noAutofit/>
          </a:bodyPr>
          <a:lstStyle>
            <a:lvl1pPr marL="0" indent="0" algn="just">
              <a:buNone/>
              <a:defRPr sz="1800">
                <a:latin typeface="Source Sans Pro" pitchFamily="34" charset="0"/>
              </a:defRPr>
            </a:lvl1pPr>
            <a:lvl2pPr marL="457200" indent="0" algn="just">
              <a:buNone/>
              <a:defRPr sz="1800"/>
            </a:lvl2pPr>
            <a:lvl3pPr marL="914400" indent="0" algn="just">
              <a:buNone/>
              <a:defRPr sz="1800"/>
            </a:lvl3pPr>
            <a:lvl4pPr marL="1371600" indent="0" algn="just">
              <a:buNone/>
              <a:defRPr sz="1800"/>
            </a:lvl4pPr>
            <a:lvl5pPr marL="1828800" indent="0" algn="just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75608642-AB7E-4BD8-A83B-FCC134EE6B8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264961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33468DA8-63C0-4EC9-8243-D35EE4D9874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298474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Source Sans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89960D94-3A2D-4D98-B8F9-1C10DB2CAB9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54966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4572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2pPr>
            <a:lvl3pPr marL="9144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3pPr>
            <a:lvl4pPr marL="13716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4pPr>
            <a:lvl5pPr marL="1828800" indent="0">
              <a:buFont typeface="Wingdings" pitchFamily="2" charset="2"/>
              <a:buNone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16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600">
                <a:latin typeface="Source Sans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09D319A9-A257-4C31-9B88-E42775B50AD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358404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412776"/>
            <a:ext cx="8208912" cy="482453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15780A96-AFCC-4C94-A9D8-8AC45A5E65A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700925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5737225"/>
            <a:ext cx="2232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9552" y="1268760"/>
            <a:ext cx="8147248" cy="3744416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76" y="5085184"/>
            <a:ext cx="8147248" cy="80486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Source Sans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BD6AE026-E957-458F-9A78-C8949235A8A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8648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23468" y="2744787"/>
            <a:ext cx="3097064" cy="1368425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IN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988764" y="4221087"/>
            <a:ext cx="5166472" cy="57682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>
              <a:buNone/>
              <a:defRPr/>
            </a:lvl4pPr>
            <a:lvl5pPr marL="1828800" indent="0">
              <a:buNone/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24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2B4F0E4A-CB68-43F4-9E9C-651F0DCEF6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8" b="8002"/>
          <a:stretch>
            <a:fillRect/>
          </a:stretch>
        </p:blipFill>
        <p:spPr bwMode="auto">
          <a:xfrm>
            <a:off x="-90488" y="0"/>
            <a:ext cx="92344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73CFAFA-0875-4A0F-9E74-FCCC65123813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45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FCE7C5C-CE7A-4263-8E89-258FF0B88199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B3AB3CD-F4F4-4BD2-9751-5C66C0B86C1E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4E2423A-03F8-476A-8BFD-B4504F159052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127AB29B-3095-42FA-AB14-918CAA3545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539750" y="1484313"/>
            <a:ext cx="8064500" cy="4032250"/>
          </a:xfrm>
        </p:spPr>
        <p:txBody>
          <a:bodyPr>
            <a:normAutofit/>
          </a:bodyPr>
          <a:lstStyle>
            <a:lvl1pPr>
              <a:defRPr sz="1600">
                <a:latin typeface="Source Sans Pro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5E0FBFA7-9197-42EE-B705-C05D7B80A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Week 1: Introduction to OOP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E9B46E5-44A2-4903-AF22-AC5E56B5905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527551-CA00-4000-9787-8A87FA6D892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4898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303E9CC-BA7A-4924-8273-5C6115A58BE0}"/>
              </a:ext>
            </a:extLst>
          </p:cNvPr>
          <p:cNvCxnSpPr/>
          <p:nvPr userDrawn="1"/>
        </p:nvCxnSpPr>
        <p:spPr>
          <a:xfrm>
            <a:off x="395288" y="1125538"/>
            <a:ext cx="83534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DA375E1E-69D0-4C4E-9969-FB81855F7039}"/>
              </a:ext>
            </a:extLst>
          </p:cNvPr>
          <p:cNvCxnSpPr/>
          <p:nvPr userDrawn="1"/>
        </p:nvCxnSpPr>
        <p:spPr>
          <a:xfrm>
            <a:off x="395288" y="6308725"/>
            <a:ext cx="619283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13AEF16-74FA-429D-A8B6-377D535E9573}"/>
              </a:ext>
            </a:extLst>
          </p:cNvPr>
          <p:cNvCxnSpPr/>
          <p:nvPr userDrawn="1"/>
        </p:nvCxnSpPr>
        <p:spPr>
          <a:xfrm>
            <a:off x="971550" y="6381750"/>
            <a:ext cx="0" cy="3603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CD8777B1-B45F-4DFD-BA4D-3256D5CB2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0701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800">
                <a:latin typeface="Source Sans Pro" pitchFamily="34" charset="0"/>
              </a:defRPr>
            </a:lvl1pPr>
            <a:lvl2pPr marL="742950" indent="-285750">
              <a:buFont typeface="Wingdings" pitchFamily="2" charset="2"/>
              <a:buChar char="§"/>
              <a:defRPr sz="1800">
                <a:latin typeface="Source Sans Pro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latin typeface="Source Sans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82258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9F1C33"/>
                </a:solidFill>
                <a:latin typeface="Minion Pro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540B647F-0DA4-4F53-AC5E-15C9CDDB57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68313" y="6356350"/>
            <a:ext cx="4762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96DB79F-FCFB-4D85-9918-43115AD8F6A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E0FBFA7-9197-42EE-B705-C05D7B80A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28700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Week 1: Introduction to 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9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4075" y="1052512"/>
            <a:ext cx="4535487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2988" y="6356350"/>
            <a:ext cx="5113337" cy="385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nion Pro" pitchFamily="18" charset="0"/>
                <a:cs typeface="+mn-cs"/>
              </a:defRPr>
            </a:lvl1pPr>
          </a:lstStyle>
          <a:p>
            <a:pPr>
              <a:defRPr/>
            </a:pPr>
            <a:endParaRPr lang="en-IN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275" y="6356350"/>
            <a:ext cx="4778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404040"/>
                </a:solidFill>
                <a:latin typeface="Minion Pro" pitchFamily="18" charset="0"/>
              </a:defRPr>
            </a:lvl1pPr>
          </a:lstStyle>
          <a:p>
            <a:pPr>
              <a:defRPr/>
            </a:pPr>
            <a:fld id="{DA559F4B-F165-48B9-8065-8A57A06DB0F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4287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1042987" y="6356350"/>
            <a:ext cx="5113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422275" y="6356350"/>
            <a:ext cx="47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6"/>
          <p:cNvCxnSpPr/>
          <p:nvPr/>
        </p:nvCxnSpPr>
        <p:spPr>
          <a:xfrm>
            <a:off x="395287" y="1125537"/>
            <a:ext cx="8353500" cy="0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395287" y="6308725"/>
            <a:ext cx="6192900" cy="0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971550" y="6381750"/>
            <a:ext cx="0" cy="360300"/>
          </a:xfrm>
          <a:prstGeom prst="straightConnector1">
            <a:avLst/>
          </a:prstGeom>
          <a:noFill/>
          <a:ln w="9525" cap="flat" cmpd="sng">
            <a:solidFill>
              <a:srgbClr val="0D0D0D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1625" y="5737225"/>
            <a:ext cx="2232025" cy="954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468312" y="6356350"/>
            <a:ext cx="47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395287" y="6308725"/>
            <a:ext cx="6192900" cy="0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971550" y="6381750"/>
            <a:ext cx="0" cy="360300"/>
          </a:xfrm>
          <a:prstGeom prst="straightConnector1">
            <a:avLst/>
          </a:prstGeom>
          <a:noFill/>
          <a:ln w="9525" cap="flat" cmpd="sng">
            <a:solidFill>
              <a:srgbClr val="0D0D0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7" name="Google Shape;117;p18"/>
          <p:cNvCxnSpPr/>
          <p:nvPr/>
        </p:nvCxnSpPr>
        <p:spPr>
          <a:xfrm>
            <a:off x="395287" y="1125537"/>
            <a:ext cx="8353500" cy="0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1625" y="5737225"/>
            <a:ext cx="2232025" cy="954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468312" y="6356350"/>
            <a:ext cx="47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0"/>
          <p:cNvCxnSpPr/>
          <p:nvPr/>
        </p:nvCxnSpPr>
        <p:spPr>
          <a:xfrm>
            <a:off x="395287" y="6308725"/>
            <a:ext cx="6192900" cy="0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971550" y="6381750"/>
            <a:ext cx="0" cy="360300"/>
          </a:xfrm>
          <a:prstGeom prst="straightConnector1">
            <a:avLst/>
          </a:prstGeom>
          <a:noFill/>
          <a:ln w="9525" cap="flat" cmpd="sng">
            <a:solidFill>
              <a:srgbClr val="0D0D0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395287" y="1125537"/>
            <a:ext cx="8353500" cy="0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1625" y="5737225"/>
            <a:ext cx="2232025" cy="954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468312" y="6356350"/>
            <a:ext cx="47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22"/>
          <p:cNvCxnSpPr/>
          <p:nvPr/>
        </p:nvCxnSpPr>
        <p:spPr>
          <a:xfrm>
            <a:off x="395287" y="6308725"/>
            <a:ext cx="6192900" cy="0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8" name="Google Shape;148;p22"/>
          <p:cNvCxnSpPr/>
          <p:nvPr/>
        </p:nvCxnSpPr>
        <p:spPr>
          <a:xfrm>
            <a:off x="971550" y="6381750"/>
            <a:ext cx="0" cy="360300"/>
          </a:xfrm>
          <a:prstGeom prst="straightConnector1">
            <a:avLst/>
          </a:prstGeom>
          <a:noFill/>
          <a:ln w="9525" cap="flat" cmpd="sng">
            <a:solidFill>
              <a:srgbClr val="0D0D0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9" name="Google Shape;149;p22"/>
          <p:cNvCxnSpPr/>
          <p:nvPr/>
        </p:nvCxnSpPr>
        <p:spPr>
          <a:xfrm>
            <a:off x="395287" y="1125537"/>
            <a:ext cx="8353500" cy="0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1625" y="5737225"/>
            <a:ext cx="2232025" cy="95408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468312" y="6356350"/>
            <a:ext cx="47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1B7C4EAD-8E78-49EC-BE5E-7660AEBE23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A807C5C5-0FED-4BA7-B00E-BB74B986DE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2A115-9943-4816-AE24-8945DC05D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988" y="6356350"/>
            <a:ext cx="5113337" cy="385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nion Pro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No 4: Finding complexity by tree method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425809-3DD6-49CA-B272-92366234E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2275" y="6356350"/>
            <a:ext cx="4778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04040"/>
                </a:solidFill>
                <a:latin typeface="Minion Pro" pitchFamily="18" charset="0"/>
              </a:defRPr>
            </a:lvl1pPr>
          </a:lstStyle>
          <a:p>
            <a:pPr>
              <a:defRPr/>
            </a:pPr>
            <a:fld id="{B18E911F-CE16-4D72-AD17-15131490326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8510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1042988" y="6356350"/>
            <a:ext cx="5113337" cy="385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nion Pro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Lecture No 16 : Exception Handling in Java</a:t>
            </a:r>
            <a:endParaRPr lang="en-IN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422275" y="6356350"/>
            <a:ext cx="4778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404040"/>
                </a:solidFill>
                <a:latin typeface="Minion Pro" pitchFamily="18" charset="0"/>
              </a:defRPr>
            </a:lvl1pPr>
          </a:lstStyle>
          <a:p>
            <a:fld id="{88740D45-FC51-4330-9130-72F1642ACFA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4986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2988" y="6356350"/>
            <a:ext cx="5113337" cy="385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nion Pro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IN"/>
              <a:t>Lecture 1-OOPS 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275" y="6356350"/>
            <a:ext cx="4778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404040"/>
                </a:solidFill>
                <a:latin typeface="Minion Pro" pitchFamily="18" charset="0"/>
              </a:defRPr>
            </a:lvl1pPr>
          </a:lstStyle>
          <a:p>
            <a:fld id="{70A72303-95ED-4008-907A-5C454C1B00E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2740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4">
            <a:extLst>
              <a:ext uri="{FF2B5EF4-FFF2-40B4-BE49-F238E27FC236}">
                <a16:creationId xmlns:a16="http://schemas.microsoft.com/office/drawing/2014/main" xmlns="" id="{137F16DD-0517-4F44-8024-16892A4807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4800" y="2209800"/>
            <a:ext cx="8569325" cy="2362200"/>
          </a:xfrm>
        </p:spPr>
        <p:txBody>
          <a:bodyPr/>
          <a:lstStyle/>
          <a:p>
            <a:pPr eaLnBrk="1" hangingPunct="1"/>
            <a:r>
              <a:rPr lang="en-US" altLang="en-US" sz="3200" u="sng" dirty="0">
                <a:solidFill>
                  <a:schemeClr val="bg1"/>
                </a:solidFill>
              </a:rPr>
              <a:t>Subject Name: Skill Based Lab OOPM</a:t>
            </a:r>
          </a:p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Unit </a:t>
            </a:r>
            <a:r>
              <a:rPr lang="en-US" altLang="en-US" sz="3200" dirty="0" smtClean="0">
                <a:solidFill>
                  <a:schemeClr val="bg1"/>
                </a:solidFill>
              </a:rPr>
              <a:t>No:5</a:t>
            </a:r>
            <a:endParaRPr lang="en-US" altLang="en-US" sz="32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Unit Name: </a:t>
            </a:r>
            <a:r>
              <a:rPr lang="en-GB" altLang="en-US" sz="3200" dirty="0">
                <a:solidFill>
                  <a:schemeClr val="bg1"/>
                </a:solidFill>
              </a:rPr>
              <a:t>Exception Handling and Multithreading</a:t>
            </a:r>
            <a:endParaRPr lang="en-US" altLang="en-US" sz="3200" u="sng" dirty="0">
              <a:solidFill>
                <a:schemeClr val="bg1"/>
              </a:solidFill>
            </a:endParaRP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xmlns="" id="{EE096DF5-F5A5-42AD-99DA-C164EF0EFA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33400"/>
            <a:ext cx="3313112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4"/>
          <p:cNvSpPr txBox="1">
            <a:spLocks noChangeArrowheads="1"/>
          </p:cNvSpPr>
          <p:nvPr/>
        </p:nvSpPr>
        <p:spPr bwMode="auto">
          <a:xfrm>
            <a:off x="3554589" y="5791200"/>
            <a:ext cx="55832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Source Sans Pro" pitchFamily="34" charset="0"/>
              </a:rPr>
              <a:t>Faculty Name : </a:t>
            </a:r>
            <a:r>
              <a:rPr lang="en-US" altLang="en-US" sz="2000" dirty="0" smtClean="0">
                <a:solidFill>
                  <a:schemeClr val="bg1"/>
                </a:solidFill>
                <a:latin typeface="Source Sans Pro" pitchFamily="34" charset="0"/>
              </a:rPr>
              <a:t>Ms. </a:t>
            </a:r>
            <a:r>
              <a:rPr lang="en-US" altLang="en-US" sz="2000" dirty="0" err="1" smtClean="0">
                <a:solidFill>
                  <a:schemeClr val="bg1"/>
                </a:solidFill>
                <a:latin typeface="Source Sans Pro" pitchFamily="34" charset="0"/>
              </a:rPr>
              <a:t>Dhanashri</a:t>
            </a:r>
            <a:r>
              <a:rPr lang="en-US" altLang="en-US" sz="2000" dirty="0" smtClean="0">
                <a:solidFill>
                  <a:schemeClr val="bg1"/>
                </a:solidFill>
                <a:latin typeface="Source Sans Pro" pitchFamily="34" charset="0"/>
              </a:rPr>
              <a:t> A. </a:t>
            </a:r>
            <a:r>
              <a:rPr lang="en-US" altLang="en-US" sz="2000" dirty="0" err="1" smtClean="0">
                <a:solidFill>
                  <a:schemeClr val="bg1"/>
                </a:solidFill>
                <a:latin typeface="Source Sans Pro" pitchFamily="34" charset="0"/>
              </a:rPr>
              <a:t>Bhosale</a:t>
            </a:r>
            <a:endParaRPr lang="en-US" altLang="en-US" sz="2000" dirty="0">
              <a:solidFill>
                <a:srgbClr val="FFFFFF"/>
              </a:solidFill>
              <a:latin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5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525962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altLang="en-US" sz="2400" smtClean="0"/>
              <a:t>When we create a thread object, the thread is born and it is said to be in newborn state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sz="2400" smtClean="0"/>
              <a:t>At this state, we can do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smtClean="0"/>
              <a:t>schedule it for running using start()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smtClean="0"/>
              <a:t>kill it using stop()</a:t>
            </a:r>
          </a:p>
          <a:p>
            <a:pPr lvl="1">
              <a:lnSpc>
                <a:spcPct val="150000"/>
              </a:lnSpc>
            </a:pPr>
            <a:endParaRPr lang="en-US" altLang="en-US" sz="2400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400" smtClean="0"/>
              <a:t>					</a:t>
            </a:r>
            <a:r>
              <a:rPr lang="en-US" altLang="en-US" sz="2400" smtClean="0">
                <a:solidFill>
                  <a:srgbClr val="FF0000"/>
                </a:solidFill>
              </a:rPr>
              <a:t>start                                stop</a:t>
            </a:r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smtClean="0"/>
              <a:t>Newborn State</a:t>
            </a:r>
          </a:p>
        </p:txBody>
      </p:sp>
      <p:sp>
        <p:nvSpPr>
          <p:cNvPr id="53252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44BC55-ABC2-4723-8513-7026066AA726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3253" name="Oval 6"/>
          <p:cNvSpPr>
            <a:spLocks noChangeArrowheads="1"/>
          </p:cNvSpPr>
          <p:nvPr/>
        </p:nvSpPr>
        <p:spPr bwMode="auto">
          <a:xfrm>
            <a:off x="5410200" y="2438400"/>
            <a:ext cx="1371600" cy="1066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Newborn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>
            <a:off x="4419600" y="4114800"/>
            <a:ext cx="1371600" cy="1066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Runnable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53255" name="Oval 8"/>
          <p:cNvSpPr>
            <a:spLocks noChangeArrowheads="1"/>
          </p:cNvSpPr>
          <p:nvPr/>
        </p:nvSpPr>
        <p:spPr bwMode="auto">
          <a:xfrm>
            <a:off x="6477000" y="4114800"/>
            <a:ext cx="1371600" cy="1066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Dead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</a:t>
            </a:r>
          </a:p>
        </p:txBody>
      </p:sp>
      <p:cxnSp>
        <p:nvCxnSpPr>
          <p:cNvPr id="53256" name="Straight Arrow Connector 10"/>
          <p:cNvCxnSpPr>
            <a:cxnSpLocks noChangeShapeType="1"/>
            <a:stCxn id="53253" idx="4"/>
          </p:cNvCxnSpPr>
          <p:nvPr/>
        </p:nvCxnSpPr>
        <p:spPr bwMode="auto">
          <a:xfrm rot="5400000">
            <a:off x="5372100" y="3390900"/>
            <a:ext cx="6096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7" name="Straight Arrow Connector 12"/>
          <p:cNvCxnSpPr>
            <a:cxnSpLocks noChangeShapeType="1"/>
            <a:stCxn id="53253" idx="4"/>
          </p:cNvCxnSpPr>
          <p:nvPr/>
        </p:nvCxnSpPr>
        <p:spPr bwMode="auto">
          <a:xfrm rot="16200000" flipH="1">
            <a:off x="6400800" y="3200400"/>
            <a:ext cx="6096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31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-Thread lifecycle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nion Pro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380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smtClean="0"/>
              <a:t>Runnable state means the thread is ready for execution and is waiting for availability of the processor.</a:t>
            </a:r>
          </a:p>
          <a:p>
            <a:pPr>
              <a:defRPr/>
            </a:pPr>
            <a:r>
              <a:rPr lang="en-US" sz="2400" smtClean="0"/>
              <a:t>Thread joins queue of threads waiting for processor.</a:t>
            </a:r>
          </a:p>
          <a:p>
            <a:pPr>
              <a:defRPr/>
            </a:pPr>
            <a:endParaRPr lang="en-US" sz="2400" smtClean="0"/>
          </a:p>
          <a:p>
            <a:pPr>
              <a:defRPr/>
            </a:pPr>
            <a:endParaRPr lang="en-US" sz="2400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smtClean="0"/>
              <a:t>				        </a:t>
            </a:r>
            <a:r>
              <a:rPr lang="en-US" sz="2400" smtClean="0">
                <a:solidFill>
                  <a:srgbClr val="FF0000"/>
                </a:solidFill>
              </a:rPr>
              <a:t>yield</a:t>
            </a:r>
          </a:p>
          <a:p>
            <a:pPr>
              <a:defRPr/>
            </a:pPr>
            <a:endParaRPr lang="en-US" sz="2400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smtClean="0"/>
              <a:t>				                  ………….</a:t>
            </a:r>
          </a:p>
          <a:p>
            <a:pPr>
              <a:buFont typeface="Wingdings" pitchFamily="2" charset="2"/>
              <a:buNone/>
              <a:defRPr/>
            </a:pPr>
            <a:endParaRPr lang="en-US" sz="2400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FF0000"/>
                </a:solidFill>
              </a:rPr>
              <a:t>Running 				Runnable Threads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FF0000"/>
                </a:solidFill>
              </a:rPr>
              <a:t>Thread</a:t>
            </a: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smtClean="0"/>
              <a:t>Runnable state</a:t>
            </a:r>
          </a:p>
        </p:txBody>
      </p:sp>
      <p:sp>
        <p:nvSpPr>
          <p:cNvPr id="54276" name="Slide Number Placeholder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0C6572-F2DB-4231-A43B-670472BBE169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277" name="Oval 4"/>
          <p:cNvSpPr>
            <a:spLocks noChangeArrowheads="1"/>
          </p:cNvSpPr>
          <p:nvPr/>
        </p:nvSpPr>
        <p:spPr bwMode="auto">
          <a:xfrm>
            <a:off x="4343400" y="4111625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4572000" y="4340225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279" name="Oval 6"/>
          <p:cNvSpPr>
            <a:spLocks noChangeArrowheads="1"/>
          </p:cNvSpPr>
          <p:nvPr/>
        </p:nvSpPr>
        <p:spPr bwMode="auto">
          <a:xfrm>
            <a:off x="838200" y="4187825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1066800" y="4416425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048000" y="4111625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282" name="Oval 11"/>
          <p:cNvSpPr>
            <a:spLocks noChangeArrowheads="1"/>
          </p:cNvSpPr>
          <p:nvPr/>
        </p:nvSpPr>
        <p:spPr bwMode="auto">
          <a:xfrm>
            <a:off x="3276600" y="4340225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283" name="Oval 12"/>
          <p:cNvSpPr>
            <a:spLocks noChangeArrowheads="1"/>
          </p:cNvSpPr>
          <p:nvPr/>
        </p:nvSpPr>
        <p:spPr bwMode="auto">
          <a:xfrm>
            <a:off x="6400800" y="4187825"/>
            <a:ext cx="609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284" name="Oval 13"/>
          <p:cNvSpPr>
            <a:spLocks noChangeArrowheads="1"/>
          </p:cNvSpPr>
          <p:nvPr/>
        </p:nvSpPr>
        <p:spPr bwMode="auto">
          <a:xfrm>
            <a:off x="6629400" y="4416425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4285" name="Curved Connector 37"/>
          <p:cNvCxnSpPr>
            <a:cxnSpLocks noChangeShapeType="1"/>
            <a:stCxn id="54281" idx="4"/>
            <a:endCxn id="54279" idx="4"/>
          </p:cNvCxnSpPr>
          <p:nvPr/>
        </p:nvCxnSpPr>
        <p:spPr bwMode="auto">
          <a:xfrm rot="5400000">
            <a:off x="2209800" y="3654425"/>
            <a:ext cx="76200" cy="2209800"/>
          </a:xfrm>
          <a:prstGeom prst="curvedConnector3">
            <a:avLst>
              <a:gd name="adj1" fmla="val 61573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Shape 40"/>
          <p:cNvCxnSpPr>
            <a:cxnSpLocks noChangeShapeType="1"/>
            <a:stCxn id="54279" idx="0"/>
            <a:endCxn id="54283" idx="0"/>
          </p:cNvCxnSpPr>
          <p:nvPr/>
        </p:nvCxnSpPr>
        <p:spPr bwMode="auto">
          <a:xfrm rot="5400000" flipH="1" flipV="1">
            <a:off x="3924300" y="1406526"/>
            <a:ext cx="3175" cy="5562600"/>
          </a:xfrm>
          <a:prstGeom prst="curvedConnector3">
            <a:avLst>
              <a:gd name="adj1" fmla="val 4383118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31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-Thread lifecycle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nion Pro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718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525962"/>
          </a:xfrm>
        </p:spPr>
        <p:txBody>
          <a:bodyPr/>
          <a:lstStyle/>
          <a:p>
            <a:r>
              <a:rPr lang="en-US" altLang="en-US" sz="2400" smtClean="0"/>
              <a:t>Running state means processor has given time to thread for execution.</a:t>
            </a:r>
          </a:p>
          <a:p>
            <a:r>
              <a:rPr lang="en-US" altLang="en-US" sz="2400" smtClean="0"/>
              <a:t>Thread runs till it relinquish control by its own or preempted by any high priority thread</a:t>
            </a:r>
          </a:p>
          <a:p>
            <a:pPr lvl="4"/>
            <a:endParaRPr lang="en-US" altLang="en-US" sz="2400" smtClean="0"/>
          </a:p>
          <a:p>
            <a:pPr>
              <a:buFont typeface="Wingdings" pitchFamily="2" charset="2"/>
              <a:buNone/>
            </a:pPr>
            <a:r>
              <a:rPr lang="en-US" altLang="en-US" sz="2400" smtClean="0"/>
              <a:t>					</a:t>
            </a:r>
          </a:p>
          <a:p>
            <a:pPr>
              <a:buFont typeface="Wingdings" pitchFamily="2" charset="2"/>
              <a:buNone/>
            </a:pPr>
            <a:endParaRPr lang="en-US" altLang="en-US" sz="240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en-US" sz="240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				    yield()</a:t>
            </a:r>
          </a:p>
          <a:p>
            <a:pPr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			         stop()</a:t>
            </a:r>
          </a:p>
          <a:p>
            <a:pPr>
              <a:buFont typeface="Wingdings" pitchFamily="2" charset="2"/>
              <a:buNone/>
            </a:pPr>
            <a:endParaRPr lang="en-US" altLang="en-US" sz="240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en-US" sz="240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en-US" sz="2400" smtClean="0">
              <a:solidFill>
                <a:srgbClr val="FF0000"/>
              </a:solidFill>
            </a:endParaRPr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dirty="0" smtClean="0"/>
              <a:t>Running state</a:t>
            </a:r>
          </a:p>
        </p:txBody>
      </p:sp>
      <p:sp>
        <p:nvSpPr>
          <p:cNvPr id="55300" name="Slide Number Placeholder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C5ABD1-FB61-4FF3-A629-768A6180E775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5301" name="Group 34"/>
          <p:cNvGrpSpPr>
            <a:grpSpLocks/>
          </p:cNvGrpSpPr>
          <p:nvPr/>
        </p:nvGrpSpPr>
        <p:grpSpPr bwMode="auto">
          <a:xfrm>
            <a:off x="3200400" y="3581400"/>
            <a:ext cx="3048000" cy="1066800"/>
            <a:chOff x="4038600" y="3657600"/>
            <a:chExt cx="2286000" cy="763588"/>
          </a:xfrm>
        </p:grpSpPr>
        <p:sp>
          <p:nvSpPr>
            <p:cNvPr id="55305" name="Oval 9"/>
            <p:cNvSpPr>
              <a:spLocks noChangeArrowheads="1"/>
            </p:cNvSpPr>
            <p:nvPr/>
          </p:nvSpPr>
          <p:spPr bwMode="auto">
            <a:xfrm>
              <a:off x="4038600" y="3810000"/>
              <a:ext cx="9906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Running</a:t>
              </a:r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auto">
            <a:xfrm>
              <a:off x="5257800" y="3810000"/>
              <a:ext cx="10668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Runnable</a:t>
              </a:r>
            </a:p>
          </p:txBody>
        </p:sp>
        <p:cxnSp>
          <p:nvCxnSpPr>
            <p:cNvPr id="55307" name="Straight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5868194" y="37330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08" name="Straight Connector 35"/>
            <p:cNvCxnSpPr>
              <a:cxnSpLocks noChangeShapeType="1"/>
            </p:cNvCxnSpPr>
            <p:nvPr/>
          </p:nvCxnSpPr>
          <p:spPr bwMode="auto">
            <a:xfrm flipH="1">
              <a:off x="4648200" y="3657600"/>
              <a:ext cx="1295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09" name="Straight Arrow Connector 40"/>
            <p:cNvCxnSpPr>
              <a:cxnSpLocks noChangeShapeType="1"/>
            </p:cNvCxnSpPr>
            <p:nvPr/>
          </p:nvCxnSpPr>
          <p:spPr bwMode="auto">
            <a:xfrm rot="5400000">
              <a:off x="4534694" y="3771106"/>
              <a:ext cx="228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0" name="Straight Connector 42"/>
            <p:cNvCxnSpPr>
              <a:cxnSpLocks noChangeShapeType="1"/>
            </p:cNvCxnSpPr>
            <p:nvPr/>
          </p:nvCxnSpPr>
          <p:spPr bwMode="auto">
            <a:xfrm>
              <a:off x="4648200" y="4419600"/>
              <a:ext cx="1295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1" name="Straight Arrow Connector 44"/>
            <p:cNvCxnSpPr>
              <a:cxnSpLocks noChangeShapeType="1"/>
            </p:cNvCxnSpPr>
            <p:nvPr/>
          </p:nvCxnSpPr>
          <p:spPr bwMode="auto">
            <a:xfrm rot="5400000" flipH="1" flipV="1">
              <a:off x="5830094" y="4304506"/>
              <a:ext cx="228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2" name="Straight Connector 46"/>
            <p:cNvCxnSpPr>
              <a:cxnSpLocks noChangeShapeType="1"/>
            </p:cNvCxnSpPr>
            <p:nvPr/>
          </p:nvCxnSpPr>
          <p:spPr bwMode="auto">
            <a:xfrm rot="5400000">
              <a:off x="4534694" y="4304506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302" name="Oval 44"/>
          <p:cNvSpPr>
            <a:spLocks noChangeArrowheads="1"/>
          </p:cNvSpPr>
          <p:nvPr/>
        </p:nvSpPr>
        <p:spPr bwMode="auto">
          <a:xfrm>
            <a:off x="3048000" y="5105400"/>
            <a:ext cx="1219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Dead</a:t>
            </a:r>
          </a:p>
        </p:txBody>
      </p:sp>
      <p:cxnSp>
        <p:nvCxnSpPr>
          <p:cNvPr id="55303" name="Straight Arrow Connector 46"/>
          <p:cNvCxnSpPr>
            <a:cxnSpLocks noChangeShapeType="1"/>
            <a:stCxn id="55305" idx="4"/>
            <a:endCxn id="55302" idx="0"/>
          </p:cNvCxnSpPr>
          <p:nvPr/>
        </p:nvCxnSpPr>
        <p:spPr bwMode="auto">
          <a:xfrm flipH="1">
            <a:off x="3657600" y="4325938"/>
            <a:ext cx="203200" cy="779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31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-Thread lifecycle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nion Pro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69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smtClean="0"/>
              <a:t>Blocked state: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smtClean="0"/>
              <a:t>Thread is said to be blocked when it is prevented from entering into runnable state and subsequently in running state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smtClean="0"/>
              <a:t>Blocked thread is considered as </a:t>
            </a:r>
            <a:r>
              <a:rPr lang="en-US" sz="2400" smtClean="0">
                <a:solidFill>
                  <a:srgbClr val="0000FF"/>
                </a:solidFill>
              </a:rPr>
              <a:t>”not runnable” </a:t>
            </a:r>
            <a:r>
              <a:rPr lang="en-US" sz="2400" smtClean="0"/>
              <a:t>but </a:t>
            </a:r>
            <a:r>
              <a:rPr lang="en-US" sz="2400" smtClean="0">
                <a:solidFill>
                  <a:srgbClr val="0000FF"/>
                </a:solidFill>
              </a:rPr>
              <a:t>“not dead” </a:t>
            </a:r>
            <a:r>
              <a:rPr lang="en-US" sz="2400" smtClean="0"/>
              <a:t>and it is fully qualified to run again</a:t>
            </a:r>
          </a:p>
          <a:p>
            <a:pPr>
              <a:lnSpc>
                <a:spcPct val="150000"/>
              </a:lnSpc>
              <a:defRPr/>
            </a:pPr>
            <a:r>
              <a:rPr lang="en-US" sz="2400" smtClean="0"/>
              <a:t>Dead state: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smtClean="0"/>
              <a:t>A running thread ends its life when it has completed its execution.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smtClean="0"/>
              <a:t>We can kill the thread by calling stop() method</a:t>
            </a:r>
          </a:p>
        </p:txBody>
      </p:sp>
      <p:sp>
        <p:nvSpPr>
          <p:cNvPr id="56324" name="Slide Number Placeholder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3B659E-9E39-47EA-9A87-7D8CF2B8B602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dirty="0" smtClean="0"/>
              <a:t>Blocked state and Dead state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31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-Thread lifecycle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nion Pro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141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xmlns="" id="{881BC3BA-5ABC-46E0-93BE-AEFB5497797F}"/>
              </a:ext>
            </a:extLst>
          </p:cNvPr>
          <p:cNvSpPr txBox="1">
            <a:spLocks/>
          </p:cNvSpPr>
          <p:nvPr/>
        </p:nvSpPr>
        <p:spPr bwMode="auto">
          <a:xfrm>
            <a:off x="228600" y="1155700"/>
            <a:ext cx="8147844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nion Pro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nion Pro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nion Pro" pitchFamily="18" charset="0"/>
                <a:ea typeface="+mn-ea"/>
                <a:cs typeface="Arial" panose="020B0604020202020204" pitchFamily="34" charset="0"/>
              </a:rPr>
              <a:t>Lecture No: </a:t>
            </a:r>
            <a:r>
              <a:rPr lang="da-DK" sz="3200" b="1" kern="1200" dirty="0" smtClean="0">
                <a:solidFill>
                  <a:prstClr val="white"/>
                </a:solidFill>
                <a:latin typeface="Minion Pro" pitchFamily="18" charset="0"/>
                <a:ea typeface="+mn-ea"/>
                <a:cs typeface="Arial" panose="020B0604020202020204" pitchFamily="34" charset="0"/>
              </a:rPr>
              <a:t>32</a:t>
            </a:r>
            <a:endParaRPr kumimoji="0" lang="da-DK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nion Pro" pitchFamily="18" charset="0"/>
              <a:ea typeface="+mn-ea"/>
              <a:cs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3200" b="1" kern="1200" dirty="0">
                <a:solidFill>
                  <a:prstClr val="white"/>
                </a:solidFill>
                <a:latin typeface="Minion Pro" pitchFamily="18" charset="0"/>
                <a:ea typeface="+mn-ea"/>
                <a:cs typeface="Arial" panose="020B0604020202020204" pitchFamily="34" charset="0"/>
              </a:rPr>
              <a:t>Thread </a:t>
            </a:r>
            <a:r>
              <a:rPr lang="en-US" sz="3200" b="1" kern="1200" dirty="0" smtClean="0">
                <a:solidFill>
                  <a:prstClr val="white"/>
                </a:solidFill>
                <a:latin typeface="Minion Pro" pitchFamily="18" charset="0"/>
                <a:ea typeface="+mn-ea"/>
                <a:cs typeface="Arial" panose="020B0604020202020204" pitchFamily="34" charset="0"/>
              </a:rPr>
              <a:t>class </a:t>
            </a:r>
            <a:r>
              <a:rPr lang="en-US" sz="3200" b="1" kern="1200" dirty="0">
                <a:solidFill>
                  <a:prstClr val="white"/>
                </a:solidFill>
                <a:latin typeface="Minion Pro" pitchFamily="18" charset="0"/>
                <a:ea typeface="+mn-ea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xmlns="" id="{1BC66BC6-261A-4E61-B9D2-BC13A1EF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Module No 5</a:t>
            </a:r>
            <a:r>
              <a:rPr lang="en-US" dirty="0" smtClean="0"/>
              <a:t>: </a:t>
            </a:r>
            <a:r>
              <a:rPr lang="en-GB" altLang="en-US" dirty="0"/>
              <a:t>Exception Handling and Multithreading</a:t>
            </a:r>
            <a:endParaRPr lang="en-IN" altLang="en-US" sz="3200" dirty="0"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5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525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smtClean="0"/>
              <a:t>Data Members:</a:t>
            </a:r>
          </a:p>
          <a:p>
            <a:pPr lvl="1">
              <a:defRPr/>
            </a:pPr>
            <a:r>
              <a:rPr lang="en-US" sz="2400" smtClean="0">
                <a:solidFill>
                  <a:srgbClr val="FF0000"/>
                </a:solidFill>
              </a:rPr>
              <a:t>static int MAX_PRIORITY </a:t>
            </a:r>
            <a:r>
              <a:rPr lang="en-US" sz="2400" smtClean="0"/>
              <a:t>: This is the maximum priority </a:t>
            </a:r>
            <a:r>
              <a:rPr lang="en-US" sz="2400" smtClean="0">
                <a:solidFill>
                  <a:srgbClr val="FF0000"/>
                </a:solidFill>
              </a:rPr>
              <a:t>(10) </a:t>
            </a:r>
            <a:r>
              <a:rPr lang="en-US" sz="2400" smtClean="0"/>
              <a:t>that a thread can have</a:t>
            </a:r>
          </a:p>
          <a:p>
            <a:pPr lvl="1">
              <a:defRPr/>
            </a:pPr>
            <a:r>
              <a:rPr lang="en-US" sz="2400" smtClean="0">
                <a:solidFill>
                  <a:srgbClr val="FF0000"/>
                </a:solidFill>
              </a:rPr>
              <a:t>static int MIN_PRIORITY </a:t>
            </a:r>
            <a:r>
              <a:rPr lang="en-US" sz="2400" smtClean="0"/>
              <a:t>: This is the minimum priority </a:t>
            </a:r>
            <a:r>
              <a:rPr lang="en-US" sz="2400" smtClean="0">
                <a:solidFill>
                  <a:srgbClr val="FF0000"/>
                </a:solidFill>
              </a:rPr>
              <a:t>(1)</a:t>
            </a:r>
            <a:r>
              <a:rPr lang="en-US" sz="2400" smtClean="0"/>
              <a:t>that a thread can have.</a:t>
            </a:r>
          </a:p>
          <a:p>
            <a:pPr lvl="1">
              <a:defRPr/>
            </a:pPr>
            <a:r>
              <a:rPr lang="en-US" sz="2400" smtClean="0">
                <a:solidFill>
                  <a:srgbClr val="FF0000"/>
                </a:solidFill>
              </a:rPr>
              <a:t>static int NORM_PRIORITY :</a:t>
            </a:r>
            <a:r>
              <a:rPr lang="en-US" sz="2400" smtClean="0"/>
              <a:t> This is the default priority </a:t>
            </a:r>
            <a:r>
              <a:rPr lang="en-US" sz="2400" smtClean="0">
                <a:solidFill>
                  <a:srgbClr val="FF0000"/>
                </a:solidFill>
              </a:rPr>
              <a:t>(5)</a:t>
            </a:r>
            <a:r>
              <a:rPr lang="en-US" sz="2400" smtClean="0"/>
              <a:t> that is assigned to a 			            thread.</a:t>
            </a:r>
          </a:p>
          <a:p>
            <a:pPr>
              <a:defRPr/>
            </a:pPr>
            <a:r>
              <a:rPr lang="en-US" sz="2400" smtClean="0"/>
              <a:t>Constructors:</a:t>
            </a:r>
          </a:p>
          <a:p>
            <a:pPr lvl="1">
              <a:defRPr/>
            </a:pPr>
            <a:r>
              <a:rPr lang="en-US" sz="2400" smtClean="0">
                <a:solidFill>
                  <a:srgbClr val="C00000"/>
                </a:solidFill>
              </a:rPr>
              <a:t>Thread t1= new Thread() </a:t>
            </a:r>
          </a:p>
          <a:p>
            <a:pPr lvl="2">
              <a:defRPr/>
            </a:pPr>
            <a:r>
              <a:rPr lang="en-US" sz="2400" smtClean="0">
                <a:solidFill>
                  <a:srgbClr val="0000FF"/>
                </a:solidFill>
              </a:rPr>
              <a:t>Constructs a new Thread.</a:t>
            </a:r>
          </a:p>
          <a:p>
            <a:pPr lvl="1">
              <a:defRPr/>
            </a:pPr>
            <a:r>
              <a:rPr lang="en-US" sz="2400" smtClean="0">
                <a:solidFill>
                  <a:srgbClr val="C00000"/>
                </a:solidFill>
              </a:rPr>
              <a:t>Thread t1= new Thread(String name) </a:t>
            </a:r>
          </a:p>
          <a:p>
            <a:pPr lvl="2">
              <a:defRPr/>
            </a:pPr>
            <a:r>
              <a:rPr lang="en-US" sz="2400" smtClean="0">
                <a:solidFill>
                  <a:srgbClr val="0000FF"/>
                </a:solidFill>
              </a:rPr>
              <a:t>Constructs a new Thread with the specified name</a:t>
            </a:r>
          </a:p>
          <a:p>
            <a:pPr lvl="1">
              <a:defRPr/>
            </a:pPr>
            <a:endParaRPr lang="en-US" sz="2400" smtClean="0"/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smtClean="0"/>
              <a:t>Thread class</a:t>
            </a:r>
          </a:p>
        </p:txBody>
      </p:sp>
      <p:sp>
        <p:nvSpPr>
          <p:cNvPr id="57348" name="Slide Number Placeholder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A24857-F2A5-4F36-9EFA-6B3D683F901B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32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-Thread </a:t>
            </a:r>
            <a:r>
              <a:rPr lang="en-IN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class methods</a:t>
            </a:r>
          </a:p>
        </p:txBody>
      </p:sp>
    </p:spTree>
    <p:extLst>
      <p:ext uri="{BB962C8B-B14F-4D97-AF65-F5344CB8AC3E}">
        <p14:creationId xmlns:p14="http://schemas.microsoft.com/office/powerpoint/2010/main" val="327609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203712"/>
              </p:ext>
            </p:extLst>
          </p:nvPr>
        </p:nvGraphicFramePr>
        <p:xfrm>
          <a:off x="1041256" y="1269857"/>
          <a:ext cx="7061488" cy="428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42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300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Source Sans Pro"/>
                        </a:rPr>
                        <a:t>Method 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Source Sans Pro"/>
                        </a:rPr>
                        <a:t>Meaning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7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static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ource Sans Pro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ource Sans Pro"/>
                        </a:rPr>
                        <a:t>activeCount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()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returns number of active threads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static Thread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ource Sans Pro"/>
                        </a:rPr>
                        <a:t>currentThread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()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returns reference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Source Sans Pro"/>
                        </a:rPr>
                        <a:t> to the currently executing thread object</a:t>
                      </a:r>
                      <a:endParaRPr lang="en-US" sz="1200" dirty="0">
                        <a:solidFill>
                          <a:schemeClr val="tx1"/>
                        </a:solidFill>
                        <a:latin typeface="Source Sans Pro"/>
                      </a:endParaRP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97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String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ource Sans Pro"/>
                        </a:rPr>
                        <a:t>getName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()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returns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Source Sans Pro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current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Source Sans Pro"/>
                        </a:rPr>
                        <a:t> thread’s 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Source Sans Pro"/>
                      </a:endParaRP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58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ource Sans Pro"/>
                        </a:rPr>
                        <a:t>setName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(String name)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sets the name for the thread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73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ource Sans Pro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ource Sans Pro"/>
                        </a:rPr>
                        <a:t>getPriority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Source Sans Pro"/>
                      </a:endParaRP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returns current thread’s priority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97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ource Sans Pro"/>
                        </a:rPr>
                        <a:t>setPriority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ource Sans Pro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 no)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sets new priority for the thread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973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ource Sans Pro"/>
                        </a:rPr>
                        <a:t>boolean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ource Sans Pro"/>
                        </a:rPr>
                        <a:t>isAlive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()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checks whether the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Source Sans Pro"/>
                        </a:rPr>
                        <a:t> thread is alive or not</a:t>
                      </a:r>
                      <a:endParaRPr lang="en-US" sz="1200" dirty="0">
                        <a:solidFill>
                          <a:schemeClr val="tx1"/>
                        </a:solidFill>
                        <a:latin typeface="Source Sans Pro"/>
                      </a:endParaRP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97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void join()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wait for this thread to die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97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void run()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</a:rPr>
                        <a:t>Entry point for the thread</a:t>
                      </a:r>
                      <a:endParaRPr lang="en-US" sz="1200" dirty="0">
                        <a:solidFill>
                          <a:schemeClr val="tx1"/>
                        </a:solidFill>
                        <a:latin typeface="Source Sans Pro"/>
                      </a:endParaRP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97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void 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</a:rPr>
                        <a:t>start()</a:t>
                      </a:r>
                      <a:endParaRPr lang="en-US" sz="1200" dirty="0">
                        <a:solidFill>
                          <a:schemeClr val="tx1"/>
                        </a:solidFill>
                        <a:latin typeface="Source Sans Pro"/>
                      </a:endParaRP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Source Sans Pro"/>
                          <a:ea typeface="+mn-ea"/>
                          <a:cs typeface="+mn-cs"/>
                        </a:rPr>
                        <a:t>Start a thread by calling its run method</a:t>
                      </a:r>
                      <a:endParaRPr lang="en-US" sz="1200" dirty="0">
                        <a:solidFill>
                          <a:schemeClr val="tx1"/>
                        </a:solidFill>
                        <a:latin typeface="Source Sans Pro"/>
                      </a:endParaRP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97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void stop()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stop the execution of thread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97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void yield()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relinquish control to another thread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35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void static sleep(long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ource Sans Pro"/>
                        </a:rPr>
                        <a:t>milisec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ource Sans Pro"/>
                        </a:rPr>
                        <a:t>)</a:t>
                      </a: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ource Sans Pro"/>
                        </a:rPr>
                        <a:t>Causes the currently executing thread to sleep for the specified number of milliseconds</a:t>
                      </a:r>
                      <a:endParaRPr lang="en-US" sz="1200" dirty="0">
                        <a:solidFill>
                          <a:schemeClr val="tx1"/>
                        </a:solidFill>
                        <a:latin typeface="Source Sans Pro"/>
                      </a:endParaRPr>
                    </a:p>
                  </a:txBody>
                  <a:tcPr marL="87393" marR="87393" marT="41635" marB="416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58417" name="Title 5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smtClean="0"/>
              <a:t>Thread class Methods</a:t>
            </a:r>
          </a:p>
        </p:txBody>
      </p:sp>
      <p:sp>
        <p:nvSpPr>
          <p:cNvPr id="58418" name="Slide Number Placeholder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7BFAB0-73F3-484D-82BB-B218A723CFF8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32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-Thread </a:t>
            </a:r>
            <a:r>
              <a:rPr lang="en-IN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class methods</a:t>
            </a:r>
          </a:p>
        </p:txBody>
      </p:sp>
    </p:spTree>
    <p:extLst>
      <p:ext uri="{BB962C8B-B14F-4D97-AF65-F5344CB8AC3E}">
        <p14:creationId xmlns:p14="http://schemas.microsoft.com/office/powerpoint/2010/main" val="78101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6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5259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smtClean="0"/>
              <a:t>When a Java program starts up, one thread begins running immediately ,which is called as the </a:t>
            </a:r>
            <a:r>
              <a:rPr lang="en-US" sz="2000" i="1" smtClean="0">
                <a:solidFill>
                  <a:srgbClr val="FF0000"/>
                </a:solidFill>
              </a:rPr>
              <a:t>main thread of the program</a:t>
            </a:r>
          </a:p>
          <a:p>
            <a:pPr>
              <a:lnSpc>
                <a:spcPct val="150000"/>
              </a:lnSpc>
              <a:defRPr/>
            </a:pPr>
            <a:r>
              <a:rPr lang="en-US" sz="2000" smtClean="0"/>
              <a:t>The main thread is important for two reasons: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smtClean="0"/>
              <a:t> It is the thread from which other "child" threads will be spawned.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smtClean="0"/>
              <a:t>It must be the last thread to finish execution. When the main thread stops, the program terminates.</a:t>
            </a:r>
          </a:p>
          <a:p>
            <a:pPr>
              <a:lnSpc>
                <a:spcPct val="150000"/>
              </a:lnSpc>
              <a:defRPr/>
            </a:pPr>
            <a:r>
              <a:rPr lang="en-US" sz="2000" smtClean="0"/>
              <a:t>Although the main thread is created automatically when the program is started, it can be controlled through a </a:t>
            </a:r>
            <a:r>
              <a:rPr lang="en-US" sz="2000" b="1" smtClean="0">
                <a:solidFill>
                  <a:srgbClr val="FF0000"/>
                </a:solidFill>
              </a:rPr>
              <a:t>Thread object</a:t>
            </a:r>
            <a:r>
              <a:rPr lang="en-US" sz="2000" b="1" smtClean="0"/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smtClean="0"/>
              <a:t>To do so, obtain a reference to it by calling the method </a:t>
            </a:r>
            <a:r>
              <a:rPr lang="en-US" sz="2000" smtClean="0">
                <a:solidFill>
                  <a:srgbClr val="FF0000"/>
                </a:solidFill>
              </a:rPr>
              <a:t>currentThread( )</a:t>
            </a:r>
          </a:p>
          <a:p>
            <a:pPr>
              <a:lnSpc>
                <a:spcPct val="150000"/>
              </a:lnSpc>
              <a:defRPr/>
            </a:pPr>
            <a:r>
              <a:rPr lang="en-US" sz="2000" smtClean="0"/>
              <a:t>This method returns a reference to the thread in which it is called.</a:t>
            </a:r>
            <a:endParaRPr lang="en-US" sz="2000" smtClean="0">
              <a:solidFill>
                <a:srgbClr val="FF0000"/>
              </a:solidFill>
            </a:endParaRPr>
          </a:p>
        </p:txBody>
      </p:sp>
      <p:sp>
        <p:nvSpPr>
          <p:cNvPr id="59395" name="Title 5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smtClean="0"/>
              <a:t>The Main Thread</a:t>
            </a:r>
          </a:p>
        </p:txBody>
      </p:sp>
      <p:sp>
        <p:nvSpPr>
          <p:cNvPr id="59396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A488AA-3FCB-49D5-B8A6-BE85D0788990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32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-Thread </a:t>
            </a:r>
            <a:r>
              <a:rPr lang="en-IN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class methods</a:t>
            </a:r>
          </a:p>
        </p:txBody>
      </p:sp>
    </p:spTree>
    <p:extLst>
      <p:ext uri="{BB962C8B-B14F-4D97-AF65-F5344CB8AC3E}">
        <p14:creationId xmlns:p14="http://schemas.microsoft.com/office/powerpoint/2010/main" val="3073005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4186238" cy="5072063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class </a:t>
            </a:r>
            <a:r>
              <a:rPr lang="en-US" sz="2000" dirty="0" err="1" smtClean="0"/>
              <a:t>CurrentThreadDemo</a:t>
            </a:r>
            <a:r>
              <a:rPr lang="en-US" sz="2000" dirty="0" smtClean="0"/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Thread t = </a:t>
            </a:r>
            <a:r>
              <a:rPr lang="en-US" sz="2000" dirty="0" err="1" smtClean="0">
                <a:solidFill>
                  <a:srgbClr val="FF0000"/>
                </a:solidFill>
              </a:rPr>
              <a:t>Thread.currentThread</a:t>
            </a:r>
            <a:r>
              <a:rPr lang="en-US" sz="2000" dirty="0" smtClean="0">
                <a:solidFill>
                  <a:srgbClr val="FF0000"/>
                </a:solidFill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("Current thread: " + t);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/>
              <a:t>// change the name of the thread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err="1" smtClean="0">
                <a:solidFill>
                  <a:srgbClr val="FF0000"/>
                </a:solidFill>
              </a:rPr>
              <a:t>t.setName</a:t>
            </a:r>
            <a:r>
              <a:rPr lang="en-US" sz="2000" dirty="0" smtClean="0">
                <a:solidFill>
                  <a:srgbClr val="FF0000"/>
                </a:solidFill>
              </a:rPr>
              <a:t>("My Thread");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("After name change: " + t);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for(int n = 5; n &gt; 0; n--)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(n);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}</a:t>
            </a:r>
          </a:p>
        </p:txBody>
      </p:sp>
      <p:sp>
        <p:nvSpPr>
          <p:cNvPr id="60419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smtClean="0"/>
              <a:t>Controlling the main Thread</a:t>
            </a:r>
          </a:p>
        </p:txBody>
      </p:sp>
      <p:sp>
        <p:nvSpPr>
          <p:cNvPr id="60420" name="Slide Number Placeholder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F4263-9899-49F0-B0E9-A1A20C9904FE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0421" name="Content Placeholder 5"/>
          <p:cNvSpPr>
            <a:spLocks noGrp="1"/>
          </p:cNvSpPr>
          <p:nvPr>
            <p:ph sz="half" idx="4294967295"/>
          </p:nvPr>
        </p:nvSpPr>
        <p:spPr>
          <a:xfrm>
            <a:off x="4857750" y="1143000"/>
            <a:ext cx="3733800" cy="442652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Source Sans Pro" pitchFamily="34" charset="0"/>
              </a:rPr>
              <a:t>OUTPUT: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Source Sans Pro" pitchFamily="34" charset="0"/>
              </a:rPr>
              <a:t>Current thread: Thread[</a:t>
            </a:r>
            <a:r>
              <a:rPr lang="en-US" altLang="en-US" sz="1600" dirty="0" smtClean="0">
                <a:solidFill>
                  <a:srgbClr val="FF0000"/>
                </a:solidFill>
                <a:latin typeface="Source Sans Pro" pitchFamily="34" charset="0"/>
              </a:rPr>
              <a:t>main,5,main</a:t>
            </a:r>
            <a:r>
              <a:rPr lang="en-US" altLang="en-US" sz="1600" dirty="0" smtClean="0">
                <a:latin typeface="Source Sans Pro" pitchFamily="34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Source Sans Pro" pitchFamily="34" charset="0"/>
              </a:rPr>
              <a:t>After name change: Thread[</a:t>
            </a:r>
            <a:r>
              <a:rPr lang="en-US" altLang="en-US" sz="1600" dirty="0" smtClean="0">
                <a:solidFill>
                  <a:srgbClr val="FF0000"/>
                </a:solidFill>
                <a:latin typeface="Source Sans Pro" pitchFamily="34" charset="0"/>
              </a:rPr>
              <a:t>My Thread,5,main</a:t>
            </a:r>
            <a:r>
              <a:rPr lang="en-US" altLang="en-US" sz="1600" dirty="0" smtClean="0">
                <a:latin typeface="Source Sans Pro" pitchFamily="34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Source Sans Pro" pitchFamily="34" charset="0"/>
              </a:rPr>
              <a:t>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Source Sans Pro" pitchFamily="34" charset="0"/>
              </a:rPr>
              <a:t>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Source Sans Pro" pitchFamily="34" charset="0"/>
              </a:rPr>
              <a:t>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Source Sans Pro" pitchFamily="34" charset="0"/>
              </a:rPr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Source Sans Pro" pitchFamily="34" charset="0"/>
              </a:rPr>
              <a:t>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 smtClean="0">
              <a:latin typeface="Source Sans Pro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Source Sans Pro" pitchFamily="34" charset="0"/>
              </a:rPr>
              <a:t>//The values in output are: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Source Sans Pro" pitchFamily="34" charset="0"/>
              </a:rPr>
              <a:t>[</a:t>
            </a:r>
            <a:r>
              <a:rPr lang="en-US" altLang="en-US" sz="1600" dirty="0" smtClean="0">
                <a:solidFill>
                  <a:srgbClr val="FF0000"/>
                </a:solidFill>
                <a:latin typeface="Source Sans Pro" pitchFamily="34" charset="0"/>
              </a:rPr>
              <a:t>Thread name, Priority, Thread Group</a:t>
            </a:r>
            <a:r>
              <a:rPr lang="en-US" altLang="en-US" sz="1600" dirty="0" smtClean="0">
                <a:latin typeface="Source Sans Pro" pitchFamily="34" charset="0"/>
              </a:rPr>
              <a:t>]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32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-Thread </a:t>
            </a:r>
            <a:r>
              <a:rPr lang="en-IN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class methods</a:t>
            </a:r>
          </a:p>
        </p:txBody>
      </p:sp>
    </p:spTree>
    <p:extLst>
      <p:ext uri="{BB962C8B-B14F-4D97-AF65-F5344CB8AC3E}">
        <p14:creationId xmlns:p14="http://schemas.microsoft.com/office/powerpoint/2010/main" val="456015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3900488" cy="4923126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class A extends Thread{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public void run(){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for(int i=1;i&lt;=5;i++){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>
                <a:solidFill>
                  <a:srgbClr val="FF0000"/>
                </a:solidFill>
              </a:rPr>
              <a:t>if(i==2)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>
                <a:solidFill>
                  <a:srgbClr val="FF0000"/>
                </a:solidFill>
              </a:rPr>
              <a:t>yield();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System.out.println("\t From Thread A :"+i);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System.out.println("Exit from A");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}}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class B extends Thread{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public void run(){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for(int j=1;j&lt;=5;j++)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System.out.println("\t From Thread B :"+j);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>
                <a:solidFill>
                  <a:srgbClr val="FF0000"/>
                </a:solidFill>
              </a:rPr>
              <a:t>if(j==3)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>
                <a:solidFill>
                  <a:srgbClr val="FF0000"/>
                </a:solidFill>
              </a:rPr>
              <a:t>stop();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System.out.println("Exit from B");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}}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class C extends Thread{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public void run(){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for(int k=1;k&lt;=5;k++)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>
                <a:solidFill>
                  <a:srgbClr val="FF0000"/>
                </a:solidFill>
              </a:rPr>
              <a:t>try{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>
                <a:solidFill>
                  <a:srgbClr val="FF0000"/>
                </a:solidFill>
              </a:rPr>
              <a:t>sleep(3000);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System.out.println("\t From Thread C :"+k);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}</a:t>
            </a:r>
            <a:r>
              <a:rPr lang="en-US" altLang="en-US" sz="1100" smtClean="0">
                <a:solidFill>
                  <a:srgbClr val="FF0000"/>
                </a:solidFill>
              </a:rPr>
              <a:t>catch(Exception e){}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100" smtClean="0"/>
              <a:t>System.out.println("Exit from C");}}</a:t>
            </a:r>
          </a:p>
        </p:txBody>
      </p:sp>
      <p:sp>
        <p:nvSpPr>
          <p:cNvPr id="61443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200" smtClean="0"/>
              <a:t>Use of yield(),stop() &amp;sleep()Methods</a:t>
            </a:r>
          </a:p>
        </p:txBody>
      </p:sp>
      <p:sp>
        <p:nvSpPr>
          <p:cNvPr id="61444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DB4CBC-0CC3-4AE4-A228-05B9CE73F4ED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45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1214438"/>
            <a:ext cx="4071938" cy="428581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class ThreadDemo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{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public static void main(String args[])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{ A a1=new A();     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B b1=new B();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C c1=new C();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a1.start();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b1.start();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c1.start();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}}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OUTPUT: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Source Sans Pro" pitchFamily="34" charset="0"/>
              </a:rPr>
              <a:t>From Thread A :1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</a:t>
            </a:r>
            <a:r>
              <a:rPr lang="en-US" altLang="en-US" sz="1200" smtClean="0">
                <a:solidFill>
                  <a:srgbClr val="00B050"/>
                </a:solidFill>
                <a:latin typeface="Source Sans Pro" pitchFamily="34" charset="0"/>
              </a:rPr>
              <a:t>From Thread B :1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solidFill>
                  <a:srgbClr val="00B050"/>
                </a:solidFill>
                <a:latin typeface="Source Sans Pro" pitchFamily="34" charset="0"/>
              </a:rPr>
              <a:t>         From Thread B :2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solidFill>
                  <a:srgbClr val="00B050"/>
                </a:solidFill>
                <a:latin typeface="Source Sans Pro" pitchFamily="34" charset="0"/>
              </a:rPr>
              <a:t>         From Thread B :3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solidFill>
                  <a:srgbClr val="B50069"/>
                </a:solidFill>
                <a:latin typeface="Source Sans Pro" pitchFamily="34" charset="0"/>
              </a:rPr>
              <a:t>         </a:t>
            </a:r>
            <a:r>
              <a:rPr lang="en-US" altLang="en-US" sz="1200" smtClean="0">
                <a:solidFill>
                  <a:srgbClr val="FF0000"/>
                </a:solidFill>
                <a:latin typeface="Source Sans Pro" pitchFamily="34" charset="0"/>
              </a:rPr>
              <a:t>From Thread A :2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Source Sans Pro" pitchFamily="34" charset="0"/>
              </a:rPr>
              <a:t>         From Thread A :3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Source Sans Pro" pitchFamily="34" charset="0"/>
              </a:rPr>
              <a:t>         From Thread A :4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Source Sans Pro" pitchFamily="34" charset="0"/>
              </a:rPr>
              <a:t>         From Thread A :5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Source Sans Pro" pitchFamily="34" charset="0"/>
              </a:rPr>
              <a:t>Exit from A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C :1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C :2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C :3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C :4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C :5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Exit from C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32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-Thread </a:t>
            </a:r>
            <a:r>
              <a:rPr lang="en-IN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class methods</a:t>
            </a:r>
          </a:p>
        </p:txBody>
      </p:sp>
    </p:spTree>
    <p:extLst>
      <p:ext uri="{BB962C8B-B14F-4D97-AF65-F5344CB8AC3E}">
        <p14:creationId xmlns:p14="http://schemas.microsoft.com/office/powerpoint/2010/main" val="810376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en-US" smtClean="0"/>
              <a:t>Index </a:t>
            </a:r>
            <a:endParaRPr lang="en-IN" altLang="en-US" smtClean="0"/>
          </a:p>
        </p:txBody>
      </p:sp>
      <p:sp>
        <p:nvSpPr>
          <p:cNvPr id="16387" name="Slide Number Placeholder 5"/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A4A47-FA86-45AC-8ECF-A278154D9E44}" type="slidenum">
              <a:rPr kumimoji="0" lang="en-I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215210"/>
              </p:ext>
            </p:extLst>
          </p:nvPr>
        </p:nvGraphicFramePr>
        <p:xfrm>
          <a:off x="539750" y="1484313"/>
          <a:ext cx="7953375" cy="202088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17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6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9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>
                          <a:latin typeface="Minion Pro"/>
                        </a:rPr>
                        <a:t>Lecture </a:t>
                      </a:r>
                      <a:r>
                        <a:rPr lang="da-DK" sz="1400" b="0" dirty="0" smtClean="0">
                          <a:latin typeface="Minion Pro"/>
                        </a:rPr>
                        <a:t>31 </a:t>
                      </a:r>
                      <a:r>
                        <a:rPr lang="da-DK" sz="1400" b="0" dirty="0">
                          <a:latin typeface="Minion Pro"/>
                        </a:rPr>
                        <a:t>– </a:t>
                      </a:r>
                      <a:r>
                        <a:rPr lang="en-US" sz="1400" b="0" dirty="0" smtClean="0">
                          <a:latin typeface="Minion Pro"/>
                        </a:rPr>
                        <a:t>Thread lifecycle </a:t>
                      </a:r>
                      <a:endParaRPr lang="en-IN" sz="1400" b="0" dirty="0">
                        <a:latin typeface="Minion Pro"/>
                      </a:endParaRPr>
                    </a:p>
                  </a:txBody>
                  <a:tcPr marL="91446" marR="91446" marT="45739" marB="4573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0" dirty="0" smtClean="0">
                          <a:latin typeface="Minion Pro" pitchFamily="18" charset="0"/>
                        </a:rPr>
                        <a:t>3</a:t>
                      </a:r>
                      <a:endParaRPr lang="en-IN" sz="1400" b="0" dirty="0">
                        <a:latin typeface="Minion Pro" pitchFamily="18" charset="0"/>
                      </a:endParaRPr>
                    </a:p>
                  </a:txBody>
                  <a:tcPr marL="91446" marR="91446" marT="45739" marB="45739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smtClean="0">
                          <a:latin typeface="Minion Pro"/>
                        </a:rPr>
                        <a:t>Lecture 32 –</a:t>
                      </a:r>
                      <a:r>
                        <a:rPr lang="en-US" sz="1400" b="0" dirty="0" smtClean="0">
                          <a:latin typeface="Minion Pro"/>
                        </a:rPr>
                        <a:t>Thread class methods</a:t>
                      </a:r>
                      <a:endParaRPr lang="en-IN" sz="1400" b="0" dirty="0" smtClean="0">
                        <a:latin typeface="Minion Pro"/>
                      </a:endParaRPr>
                    </a:p>
                  </a:txBody>
                  <a:tcPr marL="91446" marR="91446" marT="45739" marB="4573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b="0" dirty="0" smtClean="0">
                          <a:latin typeface="Minion Pro" pitchFamily="18" charset="0"/>
                        </a:rPr>
                        <a:t>14</a:t>
                      </a:r>
                      <a:endParaRPr lang="en-IN" sz="1400" b="0" dirty="0">
                        <a:latin typeface="Minion Pro" pitchFamily="18" charset="0"/>
                      </a:endParaRPr>
                    </a:p>
                  </a:txBody>
                  <a:tcPr marL="91446" marR="91446" marT="45739" marB="4573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smtClean="0">
                          <a:latin typeface="Minion Pro"/>
                        </a:rPr>
                        <a:t>Lecture 33 –</a:t>
                      </a:r>
                      <a:r>
                        <a:rPr lang="en-US" sz="1400" b="0" dirty="0" smtClean="0">
                          <a:latin typeface="Minion Pro"/>
                        </a:rPr>
                        <a:t>Creating threads using extends keyword</a:t>
                      </a:r>
                      <a:endParaRPr lang="en-IN" sz="1400" b="0" dirty="0" smtClean="0">
                        <a:latin typeface="Minion Pro"/>
                      </a:endParaRPr>
                    </a:p>
                  </a:txBody>
                  <a:tcPr marL="91446" marR="91446" marT="45739" marB="4573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latin typeface="Minion Pro" pitchFamily="18" charset="0"/>
                        </a:rPr>
                        <a:t>23</a:t>
                      </a:r>
                      <a:endParaRPr lang="en-IN" sz="1400" b="0" dirty="0">
                        <a:latin typeface="Minion Pro" pitchFamily="18" charset="0"/>
                      </a:endParaRPr>
                    </a:p>
                  </a:txBody>
                  <a:tcPr marL="91446" marR="91446" marT="45739" marB="4573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9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/>
              <a:t>In a multithreaded program, the main thread must be the last thread to finish running. 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If the main thread finishes before a child thread has completed ,then the Java run-time system may "hang.“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To ensure ,that main thread is the last to stop , join() method is used.</a:t>
            </a:r>
          </a:p>
          <a:p>
            <a:pPr>
              <a:defRPr/>
            </a:pPr>
            <a:r>
              <a:rPr lang="en-US" sz="2400" dirty="0"/>
              <a:t>Syntax:</a:t>
            </a:r>
          </a:p>
          <a:p>
            <a:pPr lvl="1">
              <a:defRPr/>
            </a:pPr>
            <a:r>
              <a:rPr lang="en-US" sz="2400" dirty="0"/>
              <a:t>final void join( ) throws </a:t>
            </a:r>
            <a:r>
              <a:rPr lang="en-US" sz="2400" dirty="0" err="1"/>
              <a:t>InterruptedException</a:t>
            </a:r>
            <a:endParaRPr lang="en-US" sz="2400" dirty="0"/>
          </a:p>
          <a:p>
            <a:pPr lvl="1"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This method waits until the thread on which it is called terminates</a:t>
            </a:r>
          </a:p>
        </p:txBody>
      </p:sp>
      <p:sp>
        <p:nvSpPr>
          <p:cNvPr id="62467" name="Title 5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smtClean="0"/>
              <a:t>Use of join() method</a:t>
            </a:r>
          </a:p>
        </p:txBody>
      </p:sp>
      <p:sp>
        <p:nvSpPr>
          <p:cNvPr id="62468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3661E-FC1B-44EF-A59E-C8A9FE4901E1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32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-Thread </a:t>
            </a:r>
            <a:r>
              <a:rPr lang="en-IN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class methods</a:t>
            </a:r>
          </a:p>
        </p:txBody>
      </p:sp>
    </p:spTree>
    <p:extLst>
      <p:ext uri="{BB962C8B-B14F-4D97-AF65-F5344CB8AC3E}">
        <p14:creationId xmlns:p14="http://schemas.microsoft.com/office/powerpoint/2010/main" val="277828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757613" cy="5072063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class A extends Thread{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public void run(){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for(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=1;i&lt;=5;i++){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 err="1"/>
              <a:t>System.out.println</a:t>
            </a:r>
            <a:r>
              <a:rPr lang="en-US" sz="1400" dirty="0"/>
              <a:t>("\t From Thread A :"+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 err="1"/>
              <a:t>System.out.println</a:t>
            </a:r>
            <a:r>
              <a:rPr lang="en-US" sz="1400" dirty="0"/>
              <a:t>("Exit from A");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}}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class B extends Thread{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public void run(){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for(</a:t>
            </a:r>
            <a:r>
              <a:rPr lang="en-US" sz="1400" dirty="0" err="1"/>
              <a:t>int</a:t>
            </a:r>
            <a:r>
              <a:rPr lang="en-US" sz="1400" dirty="0"/>
              <a:t> j=1;j&lt;=5;j++){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 err="1"/>
              <a:t>System.out.println</a:t>
            </a:r>
            <a:r>
              <a:rPr lang="en-US" sz="1400" dirty="0"/>
              <a:t>("\t From Thread B :"+j);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 err="1"/>
              <a:t>System.out.println</a:t>
            </a:r>
            <a:r>
              <a:rPr lang="en-US" sz="1400" dirty="0"/>
              <a:t>("Exit from B");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}}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class ThreadDemo1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A a1=new A();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B b1=new B();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a1.start();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 err="1"/>
              <a:t>System.out.println</a:t>
            </a:r>
            <a:r>
              <a:rPr lang="en-US" sz="1400" dirty="0"/>
              <a:t>("Thread A is alive:  "+a1.isAlive());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b1.start();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 err="1"/>
              <a:t>System.out.println</a:t>
            </a:r>
            <a:r>
              <a:rPr lang="en-US" sz="1400" dirty="0"/>
              <a:t>("Thread B is alive:  "+b1.isAlive());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1400" dirty="0"/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/>
              <a:t>for(</a:t>
            </a:r>
            <a:r>
              <a:rPr lang="en-US" sz="1400" dirty="0" err="1"/>
              <a:t>int</a:t>
            </a:r>
            <a:r>
              <a:rPr lang="en-US" sz="1400" dirty="0"/>
              <a:t> n = 5; n &gt; 0; n--) 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 err="1"/>
              <a:t>System.out.println</a:t>
            </a:r>
            <a:r>
              <a:rPr lang="en-US" sz="1400" dirty="0"/>
              <a:t>("Main Thread"+n);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3491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2400" smtClean="0"/>
              <a:t>Using isAlive( ) and join( )</a:t>
            </a:r>
          </a:p>
        </p:txBody>
      </p:sp>
      <p:sp>
        <p:nvSpPr>
          <p:cNvPr id="63492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D8C039-2932-430B-8DEA-06D4AE304CC7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3493" name="Content Placeholder 3"/>
          <p:cNvSpPr>
            <a:spLocks noGrp="1"/>
          </p:cNvSpPr>
          <p:nvPr>
            <p:ph sz="half" idx="4294967295"/>
          </p:nvPr>
        </p:nvSpPr>
        <p:spPr>
          <a:xfrm>
            <a:off x="4500563" y="1143000"/>
            <a:ext cx="4205287" cy="457892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latin typeface="Source Sans Pro" pitchFamily="34" charset="0"/>
              </a:rPr>
              <a:t>try{ a1.join();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latin typeface="Source Sans Pro" pitchFamily="34" charset="0"/>
              </a:rPr>
              <a:t>b1.join();     }catch(Exception e){}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err="1" smtClean="0">
                <a:latin typeface="Source Sans Pro" pitchFamily="34" charset="0"/>
              </a:rPr>
              <a:t>System.out.println</a:t>
            </a:r>
            <a:r>
              <a:rPr lang="en-US" altLang="en-US" sz="1000" dirty="0" smtClean="0">
                <a:latin typeface="Source Sans Pro" pitchFamily="34" charset="0"/>
              </a:rPr>
              <a:t>("End of Main Thread");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err="1" smtClean="0">
                <a:latin typeface="Source Sans Pro" pitchFamily="34" charset="0"/>
              </a:rPr>
              <a:t>System.out.println</a:t>
            </a:r>
            <a:r>
              <a:rPr lang="en-US" altLang="en-US" sz="1000" dirty="0" smtClean="0">
                <a:latin typeface="Source Sans Pro" pitchFamily="34" charset="0"/>
              </a:rPr>
              <a:t>("Thread A is alive:  "+a1.isAlive());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err="1" smtClean="0">
                <a:latin typeface="Source Sans Pro" pitchFamily="34" charset="0"/>
              </a:rPr>
              <a:t>System.out.println</a:t>
            </a:r>
            <a:r>
              <a:rPr lang="en-US" altLang="en-US" sz="1000" dirty="0" smtClean="0">
                <a:latin typeface="Source Sans Pro" pitchFamily="34" charset="0"/>
              </a:rPr>
              <a:t>("Thread B is alive:  "+b1.isAlive());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latin typeface="Source Sans Pro" pitchFamily="34" charset="0"/>
              </a:rPr>
              <a:t>}}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FF0000"/>
                </a:solidFill>
                <a:latin typeface="Source Sans Pro" pitchFamily="34" charset="0"/>
              </a:rPr>
              <a:t>Output: 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C00000"/>
                </a:solidFill>
                <a:latin typeface="Source Sans Pro" pitchFamily="34" charset="0"/>
              </a:rPr>
              <a:t>From Thread A :1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00B050"/>
                </a:solidFill>
                <a:latin typeface="Source Sans Pro" pitchFamily="34" charset="0"/>
              </a:rPr>
              <a:t>Thread A is alive:  true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C00000"/>
                </a:solidFill>
                <a:latin typeface="Source Sans Pro" pitchFamily="34" charset="0"/>
              </a:rPr>
              <a:t>         From Thread A :2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C00000"/>
                </a:solidFill>
                <a:latin typeface="Source Sans Pro" pitchFamily="34" charset="0"/>
              </a:rPr>
              <a:t>         From Thread A :3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C00000"/>
                </a:solidFill>
                <a:latin typeface="Source Sans Pro" pitchFamily="34" charset="0"/>
              </a:rPr>
              <a:t>         From Thread A :4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C00000"/>
                </a:solidFill>
                <a:latin typeface="Source Sans Pro" pitchFamily="34" charset="0"/>
              </a:rPr>
              <a:t>         From Thread A :5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C00000"/>
                </a:solidFill>
                <a:latin typeface="Source Sans Pro" pitchFamily="34" charset="0"/>
              </a:rPr>
              <a:t>Exit from A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latin typeface="Source Sans Pro" pitchFamily="34" charset="0"/>
              </a:rPr>
              <a:t>         From Thread B :1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00B050"/>
                </a:solidFill>
                <a:latin typeface="Source Sans Pro" pitchFamily="34" charset="0"/>
              </a:rPr>
              <a:t>Thread B is alive:  true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00B050"/>
                </a:solidFill>
                <a:latin typeface="Source Sans Pro" pitchFamily="34" charset="0"/>
              </a:rPr>
              <a:t>Main Thread5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00B050"/>
                </a:solidFill>
                <a:latin typeface="Source Sans Pro" pitchFamily="34" charset="0"/>
              </a:rPr>
              <a:t>Main Thread4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00B050"/>
                </a:solidFill>
                <a:latin typeface="Source Sans Pro" pitchFamily="34" charset="0"/>
              </a:rPr>
              <a:t>Main Thread3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00B050"/>
                </a:solidFill>
                <a:latin typeface="Source Sans Pro" pitchFamily="34" charset="0"/>
              </a:rPr>
              <a:t>Main Thread2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00B050"/>
                </a:solidFill>
                <a:latin typeface="Source Sans Pro" pitchFamily="34" charset="0"/>
              </a:rPr>
              <a:t>Main Thread1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latin typeface="Source Sans Pro" pitchFamily="34" charset="0"/>
              </a:rPr>
              <a:t>         From Thread B :2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latin typeface="Source Sans Pro" pitchFamily="34" charset="0"/>
              </a:rPr>
              <a:t>         From Thread B :3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latin typeface="Source Sans Pro" pitchFamily="34" charset="0"/>
              </a:rPr>
              <a:t>         From Thread B :4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latin typeface="Source Sans Pro" pitchFamily="34" charset="0"/>
              </a:rPr>
              <a:t>         From Thread B :5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latin typeface="Source Sans Pro" pitchFamily="34" charset="0"/>
              </a:rPr>
              <a:t>Exit from B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00B050"/>
                </a:solidFill>
                <a:latin typeface="Source Sans Pro" pitchFamily="34" charset="0"/>
              </a:rPr>
              <a:t>End of Main Thread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00B050"/>
                </a:solidFill>
                <a:latin typeface="Source Sans Pro" pitchFamily="34" charset="0"/>
              </a:rPr>
              <a:t>Thread A is alive:  false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00B050"/>
                </a:solidFill>
                <a:latin typeface="Source Sans Pro" pitchFamily="34" charset="0"/>
              </a:rPr>
              <a:t>Thread B is alive:  false</a:t>
            </a: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000" dirty="0" smtClean="0">
              <a:latin typeface="Source Sans Pro" pitchFamily="34" charset="0"/>
            </a:endParaRP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000" dirty="0" smtClean="0">
              <a:latin typeface="Source Sans Pro" pitchFamily="34" charset="0"/>
            </a:endParaRP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000" dirty="0" smtClean="0">
              <a:latin typeface="Source Sans Pro" pitchFamily="34" charset="0"/>
            </a:endParaRP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000" dirty="0" smtClean="0">
              <a:latin typeface="Source Sans Pro" pitchFamily="34" charset="0"/>
            </a:endParaRP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000" dirty="0" smtClean="0">
              <a:latin typeface="Source Sans Pro" pitchFamily="34" charset="0"/>
            </a:endParaRP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000" dirty="0" smtClean="0">
              <a:latin typeface="Source Sans Pro" pitchFamily="34" charset="0"/>
            </a:endParaRPr>
          </a:p>
          <a:p>
            <a:pPr marL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000" dirty="0" smtClean="0">
              <a:latin typeface="Source Sans Pro" pitchFamily="34" charset="0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32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-Thread </a:t>
            </a:r>
            <a:r>
              <a:rPr lang="en-IN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class methods</a:t>
            </a:r>
          </a:p>
        </p:txBody>
      </p:sp>
    </p:spTree>
    <p:extLst>
      <p:ext uri="{BB962C8B-B14F-4D97-AF65-F5344CB8AC3E}">
        <p14:creationId xmlns:p14="http://schemas.microsoft.com/office/powerpoint/2010/main" val="2038019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52596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000" smtClean="0"/>
              <a:t>Thread priorities are used by the thread </a:t>
            </a:r>
            <a:r>
              <a:rPr lang="en-US" sz="2000" b="1" smtClean="0"/>
              <a:t>scheduler</a:t>
            </a:r>
            <a:r>
              <a:rPr lang="en-US" sz="2000" smtClean="0"/>
              <a:t> to decide when each thread should be allowed to run. </a:t>
            </a:r>
          </a:p>
          <a:p>
            <a:pPr>
              <a:defRPr/>
            </a:pPr>
            <a:r>
              <a:rPr lang="en-US" sz="2000" smtClean="0"/>
              <a:t>The higher-priority threads get more CPU time than lower-priority threads.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There are 3 predefines values of priorities</a:t>
            </a:r>
          </a:p>
          <a:p>
            <a:pPr lvl="1">
              <a:defRPr/>
            </a:pPr>
            <a:r>
              <a:rPr lang="en-US" sz="2000" smtClean="0">
                <a:solidFill>
                  <a:srgbClr val="FF0000"/>
                </a:solidFill>
              </a:rPr>
              <a:t>static int MAX_PRIORITY =10</a:t>
            </a:r>
          </a:p>
          <a:p>
            <a:pPr lvl="1">
              <a:defRPr/>
            </a:pPr>
            <a:r>
              <a:rPr lang="en-US" sz="2000" smtClean="0">
                <a:solidFill>
                  <a:srgbClr val="FF0000"/>
                </a:solidFill>
              </a:rPr>
              <a:t>static int MIN_PRIORITY =1</a:t>
            </a:r>
          </a:p>
          <a:p>
            <a:pPr lvl="1">
              <a:defRPr/>
            </a:pPr>
            <a:r>
              <a:rPr lang="en-US" sz="2000" smtClean="0">
                <a:solidFill>
                  <a:srgbClr val="FF0000"/>
                </a:solidFill>
              </a:rPr>
              <a:t>static int NORM_PRIORITY = 5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To set a thread's priority, use the </a:t>
            </a:r>
            <a:r>
              <a:rPr lang="en-US" sz="2000" b="1" smtClean="0"/>
              <a:t>setPriority( ) method.</a:t>
            </a:r>
          </a:p>
          <a:p>
            <a:pPr lvl="1">
              <a:defRPr/>
            </a:pPr>
            <a:r>
              <a:rPr lang="en-US" sz="2000" smtClean="0">
                <a:solidFill>
                  <a:srgbClr val="FF0000"/>
                </a:solidFill>
              </a:rPr>
              <a:t>final void setPriority(int level)</a:t>
            </a:r>
          </a:p>
          <a:p>
            <a:pPr>
              <a:defRPr/>
            </a:pPr>
            <a:r>
              <a:rPr lang="en-US" sz="2000" smtClean="0"/>
              <a:t>The value of level must be in the range 1 to 10.</a:t>
            </a:r>
          </a:p>
          <a:p>
            <a:pPr>
              <a:defRPr/>
            </a:pPr>
            <a:r>
              <a:rPr lang="en-US" sz="2000" smtClean="0"/>
              <a:t>To obtain the current priority setting  use the </a:t>
            </a:r>
            <a:r>
              <a:rPr lang="en-US" sz="2000" b="1" smtClean="0"/>
              <a:t>getPriority( ) method</a:t>
            </a:r>
          </a:p>
          <a:p>
            <a:pPr lvl="1">
              <a:defRPr/>
            </a:pPr>
            <a:r>
              <a:rPr lang="en-US" sz="2000" smtClean="0">
                <a:solidFill>
                  <a:srgbClr val="FF0000"/>
                </a:solidFill>
              </a:rPr>
              <a:t>final int getPriority( )</a:t>
            </a:r>
          </a:p>
        </p:txBody>
      </p:sp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smtClean="0"/>
              <a:t>Thread Priorities</a:t>
            </a:r>
          </a:p>
        </p:txBody>
      </p:sp>
      <p:sp>
        <p:nvSpPr>
          <p:cNvPr id="64516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003B8-2E1B-4AEB-A353-4252561EC7AD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32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-Thread </a:t>
            </a:r>
            <a:r>
              <a:rPr lang="en-IN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class methods</a:t>
            </a:r>
          </a:p>
        </p:txBody>
      </p:sp>
    </p:spTree>
    <p:extLst>
      <p:ext uri="{BB962C8B-B14F-4D97-AF65-F5344CB8AC3E}">
        <p14:creationId xmlns:p14="http://schemas.microsoft.com/office/powerpoint/2010/main" val="3638783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xmlns="" id="{881BC3BA-5ABC-46E0-93BE-AEFB5497797F}"/>
              </a:ext>
            </a:extLst>
          </p:cNvPr>
          <p:cNvSpPr txBox="1">
            <a:spLocks/>
          </p:cNvSpPr>
          <p:nvPr/>
        </p:nvSpPr>
        <p:spPr bwMode="auto">
          <a:xfrm>
            <a:off x="228600" y="1155700"/>
            <a:ext cx="8147844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da-DK" sz="3200" b="1" kern="1200" dirty="0">
              <a:solidFill>
                <a:prstClr val="white"/>
              </a:solidFill>
              <a:latin typeface="Minion Pro" pitchFamily="18" charset="0"/>
              <a:ea typeface="+mn-ea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da-DK" sz="3200" b="1" kern="1200" dirty="0">
              <a:solidFill>
                <a:prstClr val="white"/>
              </a:solidFill>
              <a:latin typeface="Minion Pro" pitchFamily="18" charset="0"/>
              <a:ea typeface="+mn-ea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a-DK" sz="3200" b="1" kern="1200" dirty="0">
                <a:solidFill>
                  <a:prstClr val="white"/>
                </a:solidFill>
                <a:latin typeface="Minion Pro" pitchFamily="18" charset="0"/>
                <a:ea typeface="+mn-ea"/>
                <a:cs typeface="Arial" panose="020B0604020202020204" pitchFamily="34" charset="0"/>
              </a:rPr>
              <a:t>Lecture No: </a:t>
            </a:r>
            <a:r>
              <a:rPr lang="da-DK" sz="3200" b="1" kern="1200" dirty="0" smtClean="0">
                <a:solidFill>
                  <a:prstClr val="white"/>
                </a:solidFill>
                <a:latin typeface="Minion Pro" pitchFamily="18" charset="0"/>
                <a:ea typeface="+mn-ea"/>
                <a:cs typeface="Arial" panose="020B0604020202020204" pitchFamily="34" charset="0"/>
              </a:rPr>
              <a:t>33</a:t>
            </a:r>
            <a:endParaRPr lang="da-DK" sz="3200" b="1" kern="1200" dirty="0">
              <a:solidFill>
                <a:prstClr val="white"/>
              </a:solidFill>
              <a:latin typeface="Minion Pro" pitchFamily="18" charset="0"/>
              <a:ea typeface="+mn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3200" b="1" dirty="0">
                <a:solidFill>
                  <a:srgbClr val="FFFFFF"/>
                </a:solidFill>
                <a:latin typeface="Minion Pro" pitchFamily="18" charset="0"/>
              </a:rPr>
              <a:t>Creating threads using extends </a:t>
            </a:r>
            <a:r>
              <a:rPr lang="en-GB" altLang="en-US" sz="3200" b="1" dirty="0" smtClean="0">
                <a:solidFill>
                  <a:srgbClr val="FFFFFF"/>
                </a:solidFill>
                <a:latin typeface="Minion Pro" pitchFamily="18" charset="0"/>
              </a:rPr>
              <a:t>keyword</a:t>
            </a:r>
            <a:endParaRPr lang="da-DK" altLang="en-US" sz="3200" b="1" dirty="0">
              <a:solidFill>
                <a:srgbClr val="FFFFFF"/>
              </a:solidFill>
              <a:latin typeface="Minion Pro" pitchFamily="18" charset="0"/>
            </a:endParaRP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xmlns="" id="{1BC66BC6-261A-4E61-B9D2-BC13A1EF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Module No 5</a:t>
            </a:r>
            <a:r>
              <a:rPr lang="en-US" dirty="0" smtClean="0"/>
              <a:t>: </a:t>
            </a:r>
            <a:r>
              <a:rPr lang="en-GB" altLang="en-US" dirty="0"/>
              <a:t>Exception Handling and Multithreading</a:t>
            </a:r>
            <a:endParaRPr lang="en-IN" altLang="en-US" sz="3200" dirty="0"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6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1"/>
          <p:cNvSpPr>
            <a:spLocks noGrp="1"/>
          </p:cNvSpPr>
          <p:nvPr>
            <p:ph idx="1"/>
          </p:nvPr>
        </p:nvSpPr>
        <p:spPr>
          <a:xfrm>
            <a:off x="441325" y="1341438"/>
            <a:ext cx="8229600" cy="452596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altLang="en-US" sz="2400" smtClean="0">
                <a:cs typeface="Source Sans Pro" pitchFamily="34" charset="0"/>
              </a:rPr>
              <a:t> Threads are implemented in the form of objects.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altLang="en-US" sz="2400" smtClean="0">
                <a:cs typeface="Source Sans Pro" pitchFamily="34" charset="0"/>
              </a:rPr>
              <a:t>The run() and start() are two inbuilt methods which helps to thread implementation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altLang="en-US" sz="2400" smtClean="0">
                <a:cs typeface="Source Sans Pro" pitchFamily="34" charset="0"/>
              </a:rPr>
              <a:t>The run() method is the heart and soul of any thread – It makes up the entire body of a thread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400" smtClean="0"/>
              <a:t>                                                 public void run()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400" smtClean="0"/>
              <a:t>			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400" smtClean="0"/>
              <a:t>				……………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400" smtClean="0"/>
              <a:t>			}</a:t>
            </a:r>
            <a:endParaRPr lang="en-IN" altLang="en-US" sz="2400" smtClean="0">
              <a:cs typeface="Source Sans Pro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altLang="en-US" sz="2400" smtClean="0">
                <a:cs typeface="Source Sans Pro" pitchFamily="34" charset="0"/>
              </a:rPr>
              <a:t>The run() method can be initiating with the help of start() method.</a:t>
            </a:r>
          </a:p>
        </p:txBody>
      </p:sp>
      <p:sp>
        <p:nvSpPr>
          <p:cNvPr id="84995" name="Title 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IN" altLang="en-US" sz="3000" smtClean="0"/>
              <a:t>Creating Thread</a:t>
            </a:r>
          </a:p>
        </p:txBody>
      </p:sp>
      <p:sp>
        <p:nvSpPr>
          <p:cNvPr id="84997" name="Slide Number Placeholder 5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1657F974-DF6E-4E66-AF45-11F78A2E48DF}" type="slidenum">
              <a:rPr lang="en-IN" altLang="en-US" sz="1400" kern="1200" smtClean="0">
                <a:solidFill>
                  <a:srgbClr val="404040"/>
                </a:solidFill>
                <a:latin typeface="Minion Pro" pitchFamily="18" charset="0"/>
                <a:ea typeface="+mn-ea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24</a:t>
            </a:fld>
            <a:endParaRPr lang="en-IN" altLang="en-US" sz="1400" kern="1200" smtClean="0">
              <a:solidFill>
                <a:srgbClr val="404040"/>
              </a:solidFill>
              <a:latin typeface="Minion Pro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33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</a:t>
            </a:r>
            <a:r>
              <a:rPr lang="en-US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Creating threads using extends </a:t>
            </a:r>
            <a:r>
              <a:rPr lang="en-US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keyword</a:t>
            </a:r>
            <a:endParaRPr lang="en-US" kern="1200" dirty="0">
              <a:solidFill>
                <a:prstClr val="black">
                  <a:lumMod val="75000"/>
                  <a:lumOff val="2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7395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IN" altLang="en-US" sz="3000" smtClean="0"/>
              <a:t>Creating Thread…</a:t>
            </a:r>
          </a:p>
        </p:txBody>
      </p:sp>
      <p:sp>
        <p:nvSpPr>
          <p:cNvPr id="86020" name="Slide Number Placeholder 5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0AE8C7B3-2483-4500-91E2-0818BE7F3D2C}" type="slidenum">
              <a:rPr lang="en-IN" altLang="en-US" sz="1400" kern="1200" smtClean="0">
                <a:solidFill>
                  <a:srgbClr val="404040"/>
                </a:solidFill>
                <a:latin typeface="Minion Pro" pitchFamily="18" charset="0"/>
                <a:ea typeface="+mn-ea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25</a:t>
            </a:fld>
            <a:endParaRPr lang="en-IN" altLang="en-US" sz="1400" kern="1200" smtClean="0">
              <a:solidFill>
                <a:srgbClr val="404040"/>
              </a:solidFill>
              <a:latin typeface="Minion Pro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60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30389" r="54726" b="26189"/>
          <a:stretch>
            <a:fillRect/>
          </a:stretch>
        </p:blipFill>
        <p:spPr bwMode="auto">
          <a:xfrm>
            <a:off x="1403350" y="1343025"/>
            <a:ext cx="6337300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33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</a:t>
            </a:r>
            <a:r>
              <a:rPr lang="en-US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Creating threads using extends </a:t>
            </a:r>
            <a:r>
              <a:rPr lang="en-US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keyword</a:t>
            </a:r>
            <a:endParaRPr lang="en-US" kern="1200" dirty="0">
              <a:solidFill>
                <a:prstClr val="black">
                  <a:lumMod val="75000"/>
                  <a:lumOff val="2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1503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/>
          <a:lstStyle/>
          <a:p>
            <a:r>
              <a:rPr lang="en-US" altLang="en-US" sz="2400" smtClean="0"/>
              <a:t>class A extends Thread{………..}</a:t>
            </a:r>
          </a:p>
          <a:p>
            <a:pPr lvl="1"/>
            <a:r>
              <a:rPr lang="en-US" altLang="en-US" sz="2400" smtClean="0"/>
              <a:t>It will work fine</a:t>
            </a:r>
          </a:p>
          <a:p>
            <a:r>
              <a:rPr lang="en-US" altLang="en-US" sz="2400" smtClean="0"/>
              <a:t>class B extends A extends Thread{…..error..}</a:t>
            </a:r>
          </a:p>
          <a:p>
            <a:pPr lvl="1"/>
            <a:r>
              <a:rPr lang="en-US" altLang="en-US" sz="2400" smtClean="0"/>
              <a:t>one class can not extend two classes</a:t>
            </a:r>
          </a:p>
          <a:p>
            <a:r>
              <a:rPr lang="en-US" altLang="en-US" sz="2400" smtClean="0"/>
              <a:t>class B extends A implements Runnable</a:t>
            </a:r>
          </a:p>
          <a:p>
            <a:pPr lvl="1"/>
            <a:r>
              <a:rPr lang="en-US" altLang="en-US" sz="2400" smtClean="0"/>
              <a:t>This class definition is correct as one class can extend one class and implements an interface.</a:t>
            </a:r>
          </a:p>
        </p:txBody>
      </p:sp>
      <p:sp>
        <p:nvSpPr>
          <p:cNvPr id="87043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smtClean="0"/>
              <a:t>Why two ways?</a:t>
            </a:r>
          </a:p>
        </p:txBody>
      </p:sp>
      <p:sp>
        <p:nvSpPr>
          <p:cNvPr id="87045" name="Slide Number Placeholder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1DC1CB33-9271-456A-B32D-960D550576A7}" type="slidenum">
              <a:rPr lang="zh-CN" altLang="en-GB" sz="1400" kern="1200" smtClean="0">
                <a:solidFill>
                  <a:srgbClr val="404040"/>
                </a:solidFill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26</a:t>
            </a:fld>
            <a:endParaRPr lang="en-GB" altLang="zh-CN" sz="1400" kern="1200" smtClean="0">
              <a:solidFill>
                <a:srgbClr val="404040"/>
              </a:solidFill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33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</a:t>
            </a:r>
            <a:r>
              <a:rPr lang="en-US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Creating threads using extends </a:t>
            </a:r>
            <a:r>
              <a:rPr lang="en-US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keyword</a:t>
            </a:r>
            <a:endParaRPr lang="en-US" kern="1200" dirty="0">
              <a:solidFill>
                <a:prstClr val="black">
                  <a:lumMod val="75000"/>
                  <a:lumOff val="2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7033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720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1.Declare a class extending the Thread class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MyThread</a:t>
            </a:r>
            <a:r>
              <a:rPr lang="en-US" sz="2000" dirty="0" smtClean="0">
                <a:solidFill>
                  <a:srgbClr val="FF0000"/>
                </a:solidFill>
              </a:rPr>
              <a:t> extends Thread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dirty="0" smtClean="0"/>
              <a:t>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dirty="0" smtClean="0"/>
              <a:t>	…………….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000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2. Implement run() method</a:t>
            </a:r>
          </a:p>
          <a:p>
            <a:pPr lvl="1">
              <a:defRPr/>
            </a:pPr>
            <a:r>
              <a:rPr lang="en-US" sz="2000" dirty="0" smtClean="0"/>
              <a:t>override this method to implement code to be executed by the thread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public void run()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smtClean="0"/>
              <a:t>{………….//thread code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3. Starting a new thread</a:t>
            </a:r>
          </a:p>
          <a:p>
            <a:pPr lvl="1">
              <a:defRPr/>
            </a:pPr>
            <a:r>
              <a:rPr lang="en-US" sz="2000" dirty="0" smtClean="0"/>
              <a:t>To actually create and run the thread ,create its object and call the start() method.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		</a:t>
            </a:r>
            <a:r>
              <a:rPr lang="en-US" sz="2000" dirty="0" err="1" smtClean="0">
                <a:solidFill>
                  <a:srgbClr val="FF0000"/>
                </a:solidFill>
              </a:rPr>
              <a:t>MyThread</a:t>
            </a:r>
            <a:r>
              <a:rPr lang="en-US" sz="2000" dirty="0" smtClean="0">
                <a:solidFill>
                  <a:srgbClr val="FF0000"/>
                </a:solidFill>
              </a:rPr>
              <a:t> t1=new </a:t>
            </a:r>
            <a:r>
              <a:rPr lang="en-US" sz="2000" dirty="0" err="1" smtClean="0">
                <a:solidFill>
                  <a:srgbClr val="FF0000"/>
                </a:solidFill>
              </a:rPr>
              <a:t>MyThread</a:t>
            </a:r>
            <a:r>
              <a:rPr lang="en-US" sz="2000" dirty="0" smtClean="0">
                <a:solidFill>
                  <a:srgbClr val="FF0000"/>
                </a:solidFill>
              </a:rPr>
              <a:t>()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		t1.start()</a:t>
            </a:r>
          </a:p>
          <a:p>
            <a:pPr lvl="1"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89091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smtClean="0"/>
              <a:t>Extending Thread class</a:t>
            </a:r>
          </a:p>
        </p:txBody>
      </p:sp>
      <p:sp>
        <p:nvSpPr>
          <p:cNvPr id="89093" name="Slide Number Placeholder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45BDC8AC-0C2E-4069-A151-3539B3F0DD29}" type="slidenum">
              <a:rPr lang="zh-CN" altLang="en-GB" sz="1400" kern="1200" smtClean="0">
                <a:solidFill>
                  <a:srgbClr val="404040"/>
                </a:solidFill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27</a:t>
            </a:fld>
            <a:endParaRPr lang="en-GB" altLang="zh-CN" sz="1400" kern="1200" smtClean="0">
              <a:solidFill>
                <a:srgbClr val="404040"/>
              </a:solidFill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33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</a:t>
            </a:r>
            <a:r>
              <a:rPr lang="en-US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Creating threads using extends </a:t>
            </a:r>
            <a:r>
              <a:rPr lang="en-US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keyword</a:t>
            </a:r>
            <a:endParaRPr lang="en-US" kern="1200" dirty="0">
              <a:solidFill>
                <a:prstClr val="black">
                  <a:lumMod val="75000"/>
                  <a:lumOff val="2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5897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IN" altLang="en-US" sz="3000" smtClean="0"/>
              <a:t>Example</a:t>
            </a:r>
          </a:p>
        </p:txBody>
      </p:sp>
      <p:sp>
        <p:nvSpPr>
          <p:cNvPr id="91140" name="Slide Number Placeholder 5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1DA3E9A4-54D5-4CEA-9930-79327B1E8E89}" type="slidenum">
              <a:rPr lang="en-IN" altLang="en-US" sz="1400" kern="1200" smtClean="0">
                <a:solidFill>
                  <a:srgbClr val="404040"/>
                </a:solidFill>
                <a:latin typeface="Minion Pro" pitchFamily="18" charset="0"/>
                <a:ea typeface="+mn-ea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28</a:t>
            </a:fld>
            <a:endParaRPr lang="en-IN" altLang="en-US" sz="1400" kern="1200" smtClean="0">
              <a:solidFill>
                <a:srgbClr val="404040"/>
              </a:solidFill>
              <a:latin typeface="Minion Pro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11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t="30391" r="51575" b="23387"/>
          <a:stretch>
            <a:fillRect/>
          </a:stretch>
        </p:blipFill>
        <p:spPr bwMode="auto">
          <a:xfrm>
            <a:off x="457200" y="1385888"/>
            <a:ext cx="809148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33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</a:t>
            </a:r>
            <a:r>
              <a:rPr lang="en-US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Creating threads using extends </a:t>
            </a:r>
            <a:r>
              <a:rPr lang="en-US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keyword</a:t>
            </a:r>
            <a:endParaRPr lang="en-US" kern="1200" dirty="0">
              <a:solidFill>
                <a:prstClr val="black">
                  <a:lumMod val="75000"/>
                  <a:lumOff val="2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1369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51435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class A extends Thread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public void run()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for(int i=1;i&lt;=5;i++)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      System.out.println("\t From Thread A :"+i);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System.out.println("Exit from A");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}}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class B extends Thread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public void run()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for(int j=1;j&lt;=5;j++)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     System.out.println("\t From Thread B :"+j);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System.out.println("Exit from B");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}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class ThreadDemo{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public static void main(String args[]){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A a1=new A();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B b1=new B();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a1.start();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500" smtClean="0"/>
              <a:t>b1.start();      }}</a:t>
            </a:r>
          </a:p>
        </p:txBody>
      </p:sp>
      <p:sp>
        <p:nvSpPr>
          <p:cNvPr id="92163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200" smtClean="0"/>
              <a:t>Example</a:t>
            </a:r>
          </a:p>
        </p:txBody>
      </p:sp>
      <p:sp>
        <p:nvSpPr>
          <p:cNvPr id="92165" name="Slide Number Placeholder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3E8CB388-7D1B-4DB0-9C36-10F73BFBC0F7}" type="slidenum">
              <a:rPr lang="zh-CN" altLang="en-GB" sz="1400" kern="1200" smtClean="0">
                <a:solidFill>
                  <a:srgbClr val="404040"/>
                </a:solidFill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29</a:t>
            </a:fld>
            <a:endParaRPr lang="en-GB" altLang="zh-CN" sz="1400" kern="1200" smtClean="0">
              <a:solidFill>
                <a:srgbClr val="404040"/>
              </a:solidFill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2166" name="Content Placeholder 5"/>
          <p:cNvSpPr>
            <a:spLocks noGrp="1"/>
          </p:cNvSpPr>
          <p:nvPr>
            <p:ph sz="half" idx="4294967295"/>
          </p:nvPr>
        </p:nvSpPr>
        <p:spPr>
          <a:xfrm>
            <a:off x="4714875" y="1214438"/>
            <a:ext cx="3905250" cy="507206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Source Sans Pro" pitchFamily="34" charset="0"/>
              </a:rPr>
              <a:t>OUTPUT 1: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From Thread A :1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B :1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A :2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B :2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A :3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B :3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A :4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B :4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A :5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B :5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Exit from B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Exit from A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smtClean="0">
              <a:latin typeface="Source Sans Pro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Source Sans Pro" pitchFamily="34" charset="0"/>
              </a:rPr>
              <a:t>OUTPUT 2: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From Thread A :1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B :1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B :2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B :3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B :4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B :5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Exit from B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A :2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A :3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A :4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         From Thread A :5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Source Sans Pro" pitchFamily="34" charset="0"/>
              </a:rPr>
              <a:t>Exit from A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33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</a:t>
            </a:r>
            <a:r>
              <a:rPr lang="en-US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Creating threads using extends </a:t>
            </a:r>
            <a:r>
              <a:rPr lang="en-US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keyword</a:t>
            </a:r>
            <a:endParaRPr lang="en-US" kern="1200" dirty="0">
              <a:solidFill>
                <a:prstClr val="black">
                  <a:lumMod val="75000"/>
                  <a:lumOff val="2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367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xmlns="" id="{881BC3BA-5ABC-46E0-93BE-AEFB5497797F}"/>
              </a:ext>
            </a:extLst>
          </p:cNvPr>
          <p:cNvSpPr txBox="1">
            <a:spLocks/>
          </p:cNvSpPr>
          <p:nvPr/>
        </p:nvSpPr>
        <p:spPr bwMode="auto">
          <a:xfrm>
            <a:off x="228600" y="1155700"/>
            <a:ext cx="8147844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nion Pro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nion Pro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nion Pro" pitchFamily="18" charset="0"/>
                <a:ea typeface="+mn-ea"/>
                <a:cs typeface="Arial" panose="020B0604020202020204" pitchFamily="34" charset="0"/>
              </a:rPr>
              <a:t>Lecture No: </a:t>
            </a:r>
            <a:r>
              <a:rPr lang="da-DK" sz="3200" b="1" kern="1200" dirty="0" smtClean="0">
                <a:solidFill>
                  <a:prstClr val="white"/>
                </a:solidFill>
                <a:latin typeface="Minion Pro" pitchFamily="18" charset="0"/>
                <a:ea typeface="+mn-ea"/>
                <a:cs typeface="Arial" panose="020B0604020202020204" pitchFamily="34" charset="0"/>
              </a:rPr>
              <a:t>31</a:t>
            </a:r>
            <a:endParaRPr kumimoji="0" lang="da-DK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nion Pro" pitchFamily="18" charset="0"/>
              <a:ea typeface="+mn-ea"/>
              <a:cs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3200" b="1" kern="1200" dirty="0">
                <a:solidFill>
                  <a:prstClr val="white"/>
                </a:solidFill>
                <a:latin typeface="Minion Pro" pitchFamily="18" charset="0"/>
                <a:ea typeface="+mn-ea"/>
                <a:cs typeface="Arial" panose="020B0604020202020204" pitchFamily="34" charset="0"/>
              </a:rPr>
              <a:t>Thread </a:t>
            </a:r>
            <a:r>
              <a:rPr lang="en-US" sz="3200" b="1" kern="1200" dirty="0" smtClean="0">
                <a:solidFill>
                  <a:prstClr val="white"/>
                </a:solidFill>
                <a:latin typeface="Minion Pro" pitchFamily="18" charset="0"/>
                <a:ea typeface="+mn-ea"/>
                <a:cs typeface="Arial" panose="020B0604020202020204" pitchFamily="34" charset="0"/>
              </a:rPr>
              <a:t>lifecycle</a:t>
            </a:r>
            <a:endParaRPr lang="en-US" sz="3200" b="1" kern="1200" dirty="0">
              <a:solidFill>
                <a:prstClr val="white"/>
              </a:solidFill>
              <a:latin typeface="Minion Pro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xmlns="" id="{1BC66BC6-261A-4E61-B9D2-BC13A1EF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Module No 5</a:t>
            </a:r>
            <a:r>
              <a:rPr lang="en-US" dirty="0" smtClean="0"/>
              <a:t>: </a:t>
            </a:r>
            <a:r>
              <a:rPr lang="en-GB" altLang="en-US" dirty="0"/>
              <a:t>Exception Handling and Multithreading</a:t>
            </a:r>
            <a:endParaRPr lang="en-IN" altLang="en-US" sz="3200" dirty="0">
              <a:latin typeface="Source Sans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0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68313" y="1132550"/>
            <a:ext cx="3614738" cy="5165062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class A extends Thread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public void run(){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1600" dirty="0"/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=1;i&lt;=5;i++)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 err="1"/>
              <a:t>System.out.println</a:t>
            </a:r>
            <a:r>
              <a:rPr lang="en-US" sz="1600" dirty="0"/>
              <a:t>("\t From Thread A :"+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 err="1"/>
              <a:t>System.out.println</a:t>
            </a:r>
            <a:r>
              <a:rPr lang="en-US" sz="1600" dirty="0"/>
              <a:t>("Exit from A");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class B extends Thread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public void run()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for(</a:t>
            </a:r>
            <a:r>
              <a:rPr lang="en-US" sz="1600" dirty="0" err="1"/>
              <a:t>int</a:t>
            </a:r>
            <a:r>
              <a:rPr lang="en-US" sz="1600" dirty="0"/>
              <a:t> j=1;j&lt;=5;j++)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{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 err="1"/>
              <a:t>System.out.println</a:t>
            </a:r>
            <a:r>
              <a:rPr lang="en-US" sz="1600" dirty="0"/>
              <a:t>("\t From Thread B :"+j);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 err="1"/>
              <a:t>System.out.println</a:t>
            </a:r>
            <a:r>
              <a:rPr lang="en-US" sz="1600" dirty="0"/>
              <a:t>("Exit from B");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dirty="0"/>
              <a:t>}</a:t>
            </a:r>
          </a:p>
        </p:txBody>
      </p:sp>
      <p:sp>
        <p:nvSpPr>
          <p:cNvPr id="94211" name="Title 4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2800" smtClean="0"/>
              <a:t>Example</a:t>
            </a:r>
          </a:p>
        </p:txBody>
      </p:sp>
      <p:sp>
        <p:nvSpPr>
          <p:cNvPr id="94213" name="Slide Number Placeholder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6A0477A3-9BAD-4BDE-B12C-04EFF6788D41}" type="slidenum">
              <a:rPr lang="zh-CN" altLang="en-GB" sz="1400" kern="1200" smtClean="0">
                <a:solidFill>
                  <a:srgbClr val="404040"/>
                </a:solidFill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30</a:t>
            </a:fld>
            <a:endParaRPr lang="en-GB" altLang="zh-CN" sz="1400" kern="1200" smtClean="0">
              <a:solidFill>
                <a:srgbClr val="404040"/>
              </a:solidFill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386263" y="1132550"/>
            <a:ext cx="4257675" cy="516506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latin typeface="Source Sans Pro"/>
              </a:rPr>
              <a:t>class </a:t>
            </a:r>
            <a:r>
              <a:rPr lang="en-US" sz="1400" dirty="0" err="1">
                <a:latin typeface="Source Sans Pro"/>
              </a:rPr>
              <a:t>ThreadPriority</a:t>
            </a:r>
            <a:r>
              <a:rPr lang="en-US" sz="1400" dirty="0">
                <a:latin typeface="Source Sans Pro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latin typeface="Source Sans Pro"/>
              </a:rPr>
              <a:t>public static void main(String </a:t>
            </a:r>
            <a:r>
              <a:rPr lang="en-US" sz="1400" dirty="0" err="1">
                <a:latin typeface="Source Sans Pro"/>
              </a:rPr>
              <a:t>args</a:t>
            </a:r>
            <a:r>
              <a:rPr lang="en-US" sz="1400" dirty="0">
                <a:latin typeface="Source Sans Pro"/>
              </a:rPr>
              <a:t>[]){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latin typeface="Source Sans Pro"/>
              </a:rPr>
              <a:t>A a1=new A();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latin typeface="Source Sans Pro"/>
              </a:rPr>
              <a:t>B b1=new B();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Source Sans Pro"/>
              </a:rPr>
              <a:t>a1.setPriority(</a:t>
            </a:r>
            <a:r>
              <a:rPr lang="en-US" sz="1400" dirty="0" err="1">
                <a:solidFill>
                  <a:srgbClr val="FF0000"/>
                </a:solidFill>
                <a:latin typeface="Source Sans Pro"/>
              </a:rPr>
              <a:t>Thread.MAX_PRIORITY</a:t>
            </a:r>
            <a:r>
              <a:rPr lang="en-US" sz="1400" dirty="0">
                <a:solidFill>
                  <a:srgbClr val="FF0000"/>
                </a:solidFill>
                <a:latin typeface="Source Sans Pro"/>
              </a:rPr>
              <a:t>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Source Sans Pro"/>
              </a:rPr>
              <a:t>b1.setPriority(6);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latin typeface="Source Sans Pro"/>
              </a:rPr>
              <a:t>a1.start();  b1.start();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 err="1">
                <a:latin typeface="Source Sans Pro"/>
              </a:rPr>
              <a:t>System.out.println</a:t>
            </a:r>
            <a:r>
              <a:rPr lang="en-US" sz="1400" dirty="0">
                <a:latin typeface="Source Sans Pro"/>
              </a:rPr>
              <a:t>("Priority of Thread A:  "+a1.getPriority());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 err="1">
                <a:latin typeface="Source Sans Pro"/>
              </a:rPr>
              <a:t>System.out.println</a:t>
            </a:r>
            <a:r>
              <a:rPr lang="en-US" sz="1400" dirty="0">
                <a:latin typeface="Source Sans Pro"/>
              </a:rPr>
              <a:t>("Priority of Thread B:  "+b1.getPriority());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 err="1">
                <a:latin typeface="Source Sans Pro"/>
              </a:rPr>
              <a:t>System.out.println</a:t>
            </a:r>
            <a:r>
              <a:rPr lang="en-US" sz="1400" dirty="0">
                <a:latin typeface="Source Sans Pro"/>
              </a:rPr>
              <a:t>("End of Main Thread"); }}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Source Sans Pro"/>
              </a:rPr>
              <a:t>OUTPUT: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246E3B"/>
                </a:solidFill>
                <a:latin typeface="Source Sans Pro"/>
              </a:rPr>
              <a:t>Priority of Thread A:  10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246E3B"/>
                </a:solidFill>
                <a:latin typeface="Source Sans Pro"/>
              </a:rPr>
              <a:t>Priority of Thread B:  6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Source Sans Pro"/>
              </a:rPr>
              <a:t>End of Main Thread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Source Sans Pro"/>
              </a:rPr>
              <a:t>         From Thread B :1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Source Sans Pro"/>
              </a:rPr>
              <a:t>         From Thread A :1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Source Sans Pro"/>
              </a:rPr>
              <a:t>         From Thread A :2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Source Sans Pro"/>
              </a:rPr>
              <a:t>         From Thread A :3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Source Sans Pro"/>
              </a:rPr>
              <a:t>Exit from A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Source Sans Pro"/>
              </a:rPr>
              <a:t>         From Thread B :2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Source Sans Pro"/>
              </a:rPr>
              <a:t>         From Thread B :3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Source Sans Pro"/>
              </a:rPr>
              <a:t>Exit from B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400" dirty="0">
              <a:solidFill>
                <a:srgbClr val="FF0000"/>
              </a:solidFill>
              <a:latin typeface="Source Sans Pro"/>
            </a:endParaRPr>
          </a:p>
          <a:p>
            <a:pPr>
              <a:buFont typeface="Wingdings" pitchFamily="2" charset="2"/>
              <a:buNone/>
              <a:defRPr/>
            </a:pPr>
            <a:endParaRPr lang="en-US" sz="1400" dirty="0">
              <a:solidFill>
                <a:srgbClr val="FF0000"/>
              </a:solidFill>
              <a:latin typeface="Source Sans Pro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lvl="0">
              <a:buClrTx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33</a:t>
            </a:r>
            <a:r>
              <a:rPr lang="en-IN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-</a:t>
            </a:r>
            <a:r>
              <a:rPr lang="en-US" kern="12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Creating threads using extends </a:t>
            </a:r>
            <a:r>
              <a:rPr lang="en-US" kern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keyword</a:t>
            </a:r>
            <a:endParaRPr lang="en-US" kern="1200" dirty="0">
              <a:solidFill>
                <a:prstClr val="black">
                  <a:lumMod val="75000"/>
                  <a:lumOff val="2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8274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1C33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1908175" y="3789362"/>
            <a:ext cx="51657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5259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Multitasking</a:t>
            </a:r>
          </a:p>
          <a:p>
            <a:pPr lvl="1">
              <a:defRPr/>
            </a:pPr>
            <a:r>
              <a:rPr lang="en-US" sz="2400" dirty="0"/>
              <a:t>Computer seems to work on multiple tasks concurrently or simultaneously</a:t>
            </a:r>
          </a:p>
          <a:p>
            <a:pPr lvl="1"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92075" lvl="1">
              <a:defRPr/>
            </a:pPr>
            <a:r>
              <a:rPr lang="en-US" sz="2400" dirty="0">
                <a:solidFill>
                  <a:srgbClr val="FF0000"/>
                </a:solidFill>
              </a:rPr>
              <a:t>Approach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Computer does some work on a particular task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Computer then quickly switch to next task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Tasks managed by operating system (scheduler)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Can improve performance by reducing waiting</a:t>
            </a: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dirty="0" smtClean="0"/>
              <a:t>Introduction</a:t>
            </a:r>
          </a:p>
        </p:txBody>
      </p:sp>
      <p:sp>
        <p:nvSpPr>
          <p:cNvPr id="47108" name="Slide Number Placeholder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8FDC69-1AA7-4F7D-834B-B667C02430C0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31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-Thread lifecycle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nion Pro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5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Multitasking can be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</a:rPr>
              <a:t>Process based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 process is, a program that is executing.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Run two or more programs concurrently</a:t>
            </a:r>
          </a:p>
          <a:p>
            <a:pPr lvl="2">
              <a:defRPr/>
            </a:pPr>
            <a:r>
              <a:rPr lang="en-US" sz="2000" dirty="0"/>
              <a:t>e.g. running the Java compiler and at the same time using a text editor.</a:t>
            </a:r>
          </a:p>
          <a:p>
            <a:pPr lvl="2">
              <a:defRPr/>
            </a:pPr>
            <a:r>
              <a:rPr lang="en-US" sz="2000" dirty="0"/>
              <a:t>Processes are heavyweight tasks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</a:rPr>
              <a:t>Thread Based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thread is the smallest unit of program.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Threads are light weight tasks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 single program can have multiple threads and can perform multiple tasks simultaneously.</a:t>
            </a:r>
          </a:p>
          <a:p>
            <a:pPr lvl="2">
              <a:defRPr/>
            </a:pPr>
            <a:r>
              <a:rPr lang="en-US" sz="2000" dirty="0"/>
              <a:t>e.g. a text editor can format text at the same time that it is printing a document</a:t>
            </a:r>
          </a:p>
          <a:p>
            <a:pPr>
              <a:defRPr/>
            </a:pPr>
            <a:endParaRPr lang="en-US" sz="2000" dirty="0"/>
          </a:p>
          <a:p>
            <a:pPr>
              <a:buFont typeface="Wingdings" pitchFamily="2" charset="2"/>
              <a:buNone/>
              <a:defRPr/>
            </a:pPr>
            <a:endParaRPr lang="en-US" sz="2000" dirty="0"/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dirty="0"/>
              <a:t>Introduction</a:t>
            </a:r>
            <a:endParaRPr lang="en-IN" altLang="en-US" sz="3000" dirty="0" smtClean="0"/>
          </a:p>
        </p:txBody>
      </p:sp>
      <p:sp>
        <p:nvSpPr>
          <p:cNvPr id="48132" name="Slide Number Placeholder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3E8D78-0186-4500-8241-93CB423ABDC3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31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-Thread lifecycle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nion Pro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02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IN" sz="2400" dirty="0">
                <a:solidFill>
                  <a:srgbClr val="3B3835"/>
                </a:solidFill>
                <a:ea typeface="Source Sans Pro" panose="020B0503030403020204" pitchFamily="34" charset="0"/>
              </a:rPr>
              <a:t>Multithreading in java is a process of executing multiple processes simultaneously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 smtClean="0">
                <a:solidFill>
                  <a:srgbClr val="3B3835"/>
                </a:solidFill>
                <a:ea typeface="Source Sans Pro" panose="020B0503030403020204" pitchFamily="34" charset="0"/>
              </a:rPr>
              <a:t>A </a:t>
            </a:r>
            <a:r>
              <a:rPr lang="en-IN" sz="2400" dirty="0">
                <a:solidFill>
                  <a:srgbClr val="3B3835"/>
                </a:solidFill>
                <a:ea typeface="Source Sans Pro" panose="020B0503030403020204" pitchFamily="34" charset="0"/>
              </a:rPr>
              <a:t>program is divided into two or more subprograms, which can be implemented at the same time in parallel.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3B3835"/>
                </a:solidFill>
                <a:ea typeface="Source Sans Pro" panose="020B0503030403020204" pitchFamily="34" charset="0"/>
              </a:rPr>
              <a:t>Multiprocessing and multithreading, both are used to achieve multitasking.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3B3835"/>
                </a:solidFill>
                <a:ea typeface="Source Sans Pro" panose="020B0503030403020204" pitchFamily="34" charset="0"/>
              </a:rPr>
              <a:t>Java Multithreading is mostly used in games, animation etc.</a:t>
            </a:r>
            <a:endParaRPr lang="en-IN" sz="2400" dirty="0">
              <a:ea typeface="Source Sans Pro" panose="020B0503030403020204" pitchFamily="34" charset="0"/>
            </a:endParaRPr>
          </a:p>
        </p:txBody>
      </p:sp>
      <p:sp>
        <p:nvSpPr>
          <p:cNvPr id="49155" name="Title 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IN" altLang="en-US" sz="3000" smtClean="0"/>
              <a:t>Multithreading</a:t>
            </a:r>
          </a:p>
        </p:txBody>
      </p:sp>
      <p:sp>
        <p:nvSpPr>
          <p:cNvPr id="49157" name="Slide Number Placeholder 5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55DC6-94F2-4BCA-A962-2D6334531F7E}" type="slidenum">
              <a:rPr kumimoji="0" lang="en-I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31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-Thread lifecycle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nion Pro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70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1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 smtClean="0">
                <a:solidFill>
                  <a:srgbClr val="3B3835"/>
                </a:solidFill>
                <a:cs typeface="Source Sans Pro" pitchFamily="34" charset="0"/>
              </a:rPr>
              <a:t>It doesn't block the user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 smtClean="0">
                <a:solidFill>
                  <a:srgbClr val="3B3835"/>
                </a:solidFill>
                <a:cs typeface="Source Sans Pro" pitchFamily="34" charset="0"/>
              </a:rPr>
              <a:t>can perform many operations together so it saves time.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 smtClean="0">
                <a:solidFill>
                  <a:srgbClr val="3B3835"/>
                </a:solidFill>
                <a:cs typeface="Source Sans Pro" pitchFamily="34" charset="0"/>
              </a:rPr>
              <a:t>Threads are independent so it doesn't affect other threads</a:t>
            </a:r>
            <a:endParaRPr lang="en-IN" altLang="en-US" sz="2400" smtClean="0">
              <a:cs typeface="Source Sans Pro" pitchFamily="34" charset="0"/>
            </a:endParaRPr>
          </a:p>
        </p:txBody>
      </p:sp>
      <p:sp>
        <p:nvSpPr>
          <p:cNvPr id="50179" name="Title 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IN" altLang="en-US" sz="3000" smtClean="0"/>
              <a:t>Advantage</a:t>
            </a:r>
          </a:p>
        </p:txBody>
      </p:sp>
      <p:sp>
        <p:nvSpPr>
          <p:cNvPr id="50181" name="Slide Number Placeholder 5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7D5183-939A-42CF-B5ED-FE98AB8C7913}" type="slidenum">
              <a:rPr kumimoji="0" lang="en-I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31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-Thread lifecycle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nion Pro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86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4525963"/>
          </a:xfrm>
        </p:spPr>
        <p:txBody>
          <a:bodyPr/>
          <a:lstStyle/>
          <a:p>
            <a:r>
              <a:rPr lang="en-US" altLang="en-US" sz="2400" smtClean="0"/>
              <a:t>Every java program has at least one thread which is called as main thread which is actually a main method module.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pPr>
              <a:buFont typeface="Wingdings" pitchFamily="2" charset="2"/>
              <a:buNone/>
            </a:pPr>
            <a:r>
              <a:rPr lang="en-US" altLang="en-US" sz="2400" smtClean="0"/>
              <a:t>		</a:t>
            </a:r>
          </a:p>
          <a:p>
            <a:pPr>
              <a:buFont typeface="Wingdings" pitchFamily="2" charset="2"/>
              <a:buNone/>
            </a:pPr>
            <a:r>
              <a:rPr lang="en-US" altLang="en-US" sz="2400" smtClean="0"/>
              <a:t>		   switching                                            		       switching</a:t>
            </a:r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smtClean="0"/>
              <a:t>The Java Thread Model</a:t>
            </a:r>
          </a:p>
        </p:txBody>
      </p:sp>
      <p:sp>
        <p:nvSpPr>
          <p:cNvPr id="51204" name="Slide Number Placeholder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7713B2-ACB6-4778-B006-0A91CEB2DCE1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3962400" y="2420938"/>
            <a:ext cx="12954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 thread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………………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……………..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…………………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600200" y="4097338"/>
            <a:ext cx="12954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Thread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………………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……………..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…………………</a:t>
            </a: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4038600" y="4097338"/>
            <a:ext cx="12954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Thread 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………………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……………..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…………………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6705600" y="4173538"/>
            <a:ext cx="12954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Thread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………………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……………..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…………………</a:t>
            </a:r>
          </a:p>
        </p:txBody>
      </p:sp>
      <p:cxnSp>
        <p:nvCxnSpPr>
          <p:cNvPr id="51209" name="Straight Arrow Connector 9"/>
          <p:cNvCxnSpPr>
            <a:cxnSpLocks noChangeShapeType="1"/>
            <a:stCxn id="51205" idx="2"/>
            <a:endCxn id="51206" idx="0"/>
          </p:cNvCxnSpPr>
          <p:nvPr/>
        </p:nvCxnSpPr>
        <p:spPr bwMode="auto">
          <a:xfrm rot="5400000">
            <a:off x="3162300" y="2649538"/>
            <a:ext cx="533400" cy="2362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0" name="Straight Arrow Connector 11"/>
          <p:cNvCxnSpPr>
            <a:cxnSpLocks noChangeShapeType="1"/>
            <a:stCxn id="51205" idx="2"/>
            <a:endCxn id="51207" idx="0"/>
          </p:cNvCxnSpPr>
          <p:nvPr/>
        </p:nvCxnSpPr>
        <p:spPr bwMode="auto">
          <a:xfrm rot="16200000" flipH="1">
            <a:off x="4381500" y="3792538"/>
            <a:ext cx="5334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1" name="Straight Arrow Connector 13"/>
          <p:cNvCxnSpPr>
            <a:cxnSpLocks noChangeShapeType="1"/>
            <a:stCxn id="51205" idx="2"/>
            <a:endCxn id="51208" idx="0"/>
          </p:cNvCxnSpPr>
          <p:nvPr/>
        </p:nvCxnSpPr>
        <p:spPr bwMode="auto">
          <a:xfrm rot="16200000" flipH="1">
            <a:off x="5676900" y="2497138"/>
            <a:ext cx="609600" cy="274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Straight Arrow Connector 17"/>
          <p:cNvCxnSpPr>
            <a:cxnSpLocks noChangeShapeType="1"/>
          </p:cNvCxnSpPr>
          <p:nvPr/>
        </p:nvCxnSpPr>
        <p:spPr bwMode="auto">
          <a:xfrm rot="10800000">
            <a:off x="2895600" y="4325938"/>
            <a:ext cx="1219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3" name="Straight Arrow Connector 19"/>
          <p:cNvCxnSpPr>
            <a:cxnSpLocks noChangeShapeType="1"/>
          </p:cNvCxnSpPr>
          <p:nvPr/>
        </p:nvCxnSpPr>
        <p:spPr bwMode="auto">
          <a:xfrm>
            <a:off x="2819400" y="4935538"/>
            <a:ext cx="1219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4" name="Straight Arrow Connector 21"/>
          <p:cNvCxnSpPr>
            <a:cxnSpLocks noChangeShapeType="1"/>
          </p:cNvCxnSpPr>
          <p:nvPr/>
        </p:nvCxnSpPr>
        <p:spPr bwMode="auto">
          <a:xfrm>
            <a:off x="5334000" y="4325938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5" name="Straight Arrow Connector 24"/>
          <p:cNvCxnSpPr>
            <a:cxnSpLocks noChangeShapeType="1"/>
          </p:cNvCxnSpPr>
          <p:nvPr/>
        </p:nvCxnSpPr>
        <p:spPr bwMode="auto">
          <a:xfrm rot="10800000">
            <a:off x="5334000" y="4935538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31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-Thread lifecycle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nion Pro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514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/>
          <a:lstStyle/>
          <a:p>
            <a:r>
              <a:rPr lang="en-US" altLang="en-US" sz="2400" smtClean="0"/>
              <a:t>During the life time ,thread can be in any one of the following states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en-US" sz="2400" smtClean="0"/>
              <a:t>Newborn State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en-US" sz="2400" smtClean="0"/>
              <a:t>Runnable State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en-US" sz="2400" smtClean="0"/>
              <a:t>Running State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en-US" sz="2400" smtClean="0"/>
              <a:t>Blocked State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en-US" sz="2400" smtClean="0"/>
              <a:t> Dead State</a:t>
            </a: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22325"/>
          </a:xfrm>
        </p:spPr>
        <p:txBody>
          <a:bodyPr/>
          <a:lstStyle/>
          <a:p>
            <a:r>
              <a:rPr lang="en-US" altLang="en-US" sz="3000" smtClean="0"/>
              <a:t>Life cycle of thread</a:t>
            </a:r>
          </a:p>
        </p:txBody>
      </p:sp>
      <p:sp>
        <p:nvSpPr>
          <p:cNvPr id="52228" name="Slide Number Placeholder 3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3E37FD-95B1-44DF-A41C-A385A621EAFC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nion Pro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inion Pro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2229" name="Content Placeholder 4"/>
          <p:cNvSpPr>
            <a:spLocks noGrp="1"/>
          </p:cNvSpPr>
          <p:nvPr>
            <p:ph sz="half" idx="4294967295"/>
          </p:nvPr>
        </p:nvSpPr>
        <p:spPr>
          <a:xfrm>
            <a:off x="3043238" y="714375"/>
            <a:ext cx="6172200" cy="50927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smtClean="0"/>
              <a:t>		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smtClean="0"/>
              <a:t>		             </a:t>
            </a:r>
            <a:r>
              <a:rPr lang="en-US" altLang="en-US" sz="1800" smtClean="0">
                <a:solidFill>
                  <a:srgbClr val="FF0000"/>
                </a:solidFill>
              </a:rPr>
              <a:t>New Thread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	        </a:t>
            </a:r>
            <a:r>
              <a:rPr lang="en-US" altLang="en-US" sz="1800" smtClean="0"/>
              <a:t>start	                    stop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/>
              <a:t>						   </a:t>
            </a:r>
            <a:r>
              <a:rPr lang="en-US" altLang="en-US" sz="1400" smtClean="0">
                <a:solidFill>
                  <a:srgbClr val="FF0000"/>
                </a:solidFill>
              </a:rPr>
              <a:t>Killed Thread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FF0000"/>
                </a:solidFill>
              </a:rPr>
              <a:t>       Active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FF0000"/>
                </a:solidFill>
              </a:rPr>
              <a:t>      Thread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/>
              <a:t>				      stop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/>
              <a:t>		       suspend                   resume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/>
              <a:t>		        sleep  	        notify      stop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/>
              <a:t>		          wait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/>
              <a:t>             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/>
              <a:t> 		</a:t>
            </a:r>
            <a:r>
              <a:rPr lang="en-US" altLang="en-US" sz="1800" smtClean="0">
                <a:solidFill>
                  <a:srgbClr val="FF0000"/>
                </a:solidFill>
              </a:rPr>
              <a:t>                    Ideal Thread</a:t>
            </a:r>
            <a:r>
              <a:rPr lang="en-US" altLang="en-US" sz="1800" smtClean="0"/>
              <a:t>	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4648200" y="1916113"/>
            <a:ext cx="14478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 Born</a:t>
            </a:r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3886200" y="3059113"/>
            <a:ext cx="2667000" cy="1295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yield</a:t>
            </a:r>
          </a:p>
        </p:txBody>
      </p:sp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4953000" y="5497513"/>
            <a:ext cx="1447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Blocked</a:t>
            </a:r>
          </a:p>
        </p:txBody>
      </p:sp>
      <p:sp>
        <p:nvSpPr>
          <p:cNvPr id="52233" name="Rectangle 8"/>
          <p:cNvSpPr>
            <a:spLocks noChangeArrowheads="1"/>
          </p:cNvSpPr>
          <p:nvPr/>
        </p:nvSpPr>
        <p:spPr bwMode="auto">
          <a:xfrm>
            <a:off x="7391400" y="3363913"/>
            <a:ext cx="14478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Dead</a:t>
            </a:r>
          </a:p>
        </p:txBody>
      </p:sp>
      <p:cxnSp>
        <p:nvCxnSpPr>
          <p:cNvPr id="52234" name="Straight Arrow Connector 14"/>
          <p:cNvCxnSpPr>
            <a:cxnSpLocks noChangeShapeType="1"/>
          </p:cNvCxnSpPr>
          <p:nvPr/>
        </p:nvCxnSpPr>
        <p:spPr bwMode="auto">
          <a:xfrm rot="5400000">
            <a:off x="4914901" y="2716212"/>
            <a:ext cx="685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Straight Arrow Connector 17"/>
          <p:cNvCxnSpPr>
            <a:cxnSpLocks noChangeShapeType="1"/>
            <a:endCxn id="52233" idx="0"/>
          </p:cNvCxnSpPr>
          <p:nvPr/>
        </p:nvCxnSpPr>
        <p:spPr bwMode="auto">
          <a:xfrm>
            <a:off x="5715000" y="2373313"/>
            <a:ext cx="24003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Straight Arrow Connector 19"/>
          <p:cNvCxnSpPr>
            <a:cxnSpLocks noChangeShapeType="1"/>
          </p:cNvCxnSpPr>
          <p:nvPr/>
        </p:nvCxnSpPr>
        <p:spPr bwMode="auto">
          <a:xfrm rot="5400000">
            <a:off x="4610101" y="4926012"/>
            <a:ext cx="1143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5526087" y="4926013"/>
            <a:ext cx="114141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Straight Arrow Connector 24"/>
          <p:cNvCxnSpPr>
            <a:cxnSpLocks noChangeShapeType="1"/>
            <a:stCxn id="52232" idx="3"/>
            <a:endCxn id="52233" idx="2"/>
          </p:cNvCxnSpPr>
          <p:nvPr/>
        </p:nvCxnSpPr>
        <p:spPr bwMode="auto">
          <a:xfrm flipV="1">
            <a:off x="6400800" y="3821113"/>
            <a:ext cx="1714500" cy="1866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Straight Arrow Connector 26"/>
          <p:cNvCxnSpPr>
            <a:cxnSpLocks noChangeShapeType="1"/>
            <a:endCxn id="52233" idx="1"/>
          </p:cNvCxnSpPr>
          <p:nvPr/>
        </p:nvCxnSpPr>
        <p:spPr bwMode="auto">
          <a:xfrm>
            <a:off x="6553200" y="3592513"/>
            <a:ext cx="838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240" name="Group 25"/>
          <p:cNvGrpSpPr>
            <a:grpSpLocks/>
          </p:cNvGrpSpPr>
          <p:nvPr/>
        </p:nvGrpSpPr>
        <p:grpSpPr bwMode="auto">
          <a:xfrm>
            <a:off x="4038600" y="3211513"/>
            <a:ext cx="2462213" cy="763587"/>
            <a:chOff x="4038600" y="3211513"/>
            <a:chExt cx="2462226" cy="763587"/>
          </a:xfrm>
        </p:grpSpPr>
        <p:sp>
          <p:nvSpPr>
            <p:cNvPr id="52242" name="Oval 9"/>
            <p:cNvSpPr>
              <a:spLocks noChangeArrowheads="1"/>
            </p:cNvSpPr>
            <p:nvPr/>
          </p:nvSpPr>
          <p:spPr bwMode="auto">
            <a:xfrm>
              <a:off x="4038600" y="3363912"/>
              <a:ext cx="1176342" cy="42227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Running</a:t>
              </a:r>
            </a:p>
          </p:txBody>
        </p:sp>
        <p:sp>
          <p:nvSpPr>
            <p:cNvPr id="52243" name="Oval 10"/>
            <p:cNvSpPr>
              <a:spLocks noChangeArrowheads="1"/>
            </p:cNvSpPr>
            <p:nvPr/>
          </p:nvSpPr>
          <p:spPr bwMode="auto">
            <a:xfrm>
              <a:off x="5257800" y="3363912"/>
              <a:ext cx="1243026" cy="42227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Runnable</a:t>
              </a:r>
            </a:p>
          </p:txBody>
        </p:sp>
        <p:cxnSp>
          <p:nvCxnSpPr>
            <p:cNvPr id="52244" name="Straight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5868194" y="3286919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4648200" y="3211513"/>
              <a:ext cx="1371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6" name="Straight Arrow Connector 40"/>
            <p:cNvCxnSpPr>
              <a:cxnSpLocks noChangeShapeType="1"/>
            </p:cNvCxnSpPr>
            <p:nvPr/>
          </p:nvCxnSpPr>
          <p:spPr bwMode="auto">
            <a:xfrm rot="5400000">
              <a:off x="4534694" y="3325019"/>
              <a:ext cx="228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7" name="Straight Connector 42"/>
            <p:cNvCxnSpPr>
              <a:cxnSpLocks noChangeShapeType="1"/>
            </p:cNvCxnSpPr>
            <p:nvPr/>
          </p:nvCxnSpPr>
          <p:spPr bwMode="auto">
            <a:xfrm>
              <a:off x="4648200" y="3973512"/>
              <a:ext cx="1295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8" name="Straight Arrow Connector 44"/>
            <p:cNvCxnSpPr>
              <a:cxnSpLocks noChangeShapeType="1"/>
            </p:cNvCxnSpPr>
            <p:nvPr/>
          </p:nvCxnSpPr>
          <p:spPr bwMode="auto">
            <a:xfrm rot="5400000" flipH="1" flipV="1">
              <a:off x="5830094" y="3858418"/>
              <a:ext cx="228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9" name="Straight Connector 46"/>
            <p:cNvCxnSpPr>
              <a:cxnSpLocks noChangeShapeType="1"/>
            </p:cNvCxnSpPr>
            <p:nvPr/>
          </p:nvCxnSpPr>
          <p:spPr bwMode="auto">
            <a:xfrm rot="5400000">
              <a:off x="4534694" y="3858418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28700" y="6356350"/>
            <a:ext cx="404206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Lecture </a:t>
            </a:r>
            <a:r>
              <a:rPr lang="en-IN" kern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</a:rPr>
              <a:t>31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nion Pro" pitchFamily="18" charset="0"/>
                <a:ea typeface="+mn-ea"/>
                <a:cs typeface="+mn-cs"/>
              </a:rPr>
              <a:t>-Thread lifecycle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nion Pro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627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2329</Words>
  <Application>Microsoft Office PowerPoint</Application>
  <PresentationFormat>On-screen Show (4:3)</PresentationFormat>
  <Paragraphs>556</Paragraphs>
  <Slides>31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31</vt:i4>
      </vt:variant>
    </vt:vector>
  </HeadingPairs>
  <TitlesOfParts>
    <vt:vector size="48" baseType="lpstr">
      <vt:lpstr>SimSun</vt:lpstr>
      <vt:lpstr>Arial</vt:lpstr>
      <vt:lpstr>Calibri</vt:lpstr>
      <vt:lpstr>EB Garamond</vt:lpstr>
      <vt:lpstr>Minion Pro</vt:lpstr>
      <vt:lpstr>Source Sans Pro</vt:lpstr>
      <vt:lpstr>Wingdings</vt:lpstr>
      <vt:lpstr>1_Office Theme</vt:lpstr>
      <vt:lpstr>Office Theme</vt:lpstr>
      <vt:lpstr>4_Office Theme</vt:lpstr>
      <vt:lpstr>7_Office Theme</vt:lpstr>
      <vt:lpstr>8_Office Theme</vt:lpstr>
      <vt:lpstr>10_Office Theme</vt:lpstr>
      <vt:lpstr>6_Office Theme</vt:lpstr>
      <vt:lpstr>2_Office Theme</vt:lpstr>
      <vt:lpstr>5_Office Theme</vt:lpstr>
      <vt:lpstr>11_Office Theme</vt:lpstr>
      <vt:lpstr>PowerPoint Presentation</vt:lpstr>
      <vt:lpstr>Index </vt:lpstr>
      <vt:lpstr>Module No 5: Exception Handling and Multithreading</vt:lpstr>
      <vt:lpstr>Introduction</vt:lpstr>
      <vt:lpstr>Introduction</vt:lpstr>
      <vt:lpstr>Multithreading</vt:lpstr>
      <vt:lpstr>Advantage</vt:lpstr>
      <vt:lpstr>The Java Thread Model</vt:lpstr>
      <vt:lpstr>Life cycle of thread</vt:lpstr>
      <vt:lpstr>Newborn State</vt:lpstr>
      <vt:lpstr>Runnable state</vt:lpstr>
      <vt:lpstr>Running state</vt:lpstr>
      <vt:lpstr>Blocked state and Dead state</vt:lpstr>
      <vt:lpstr>Module No 5: Exception Handling and Multithreading</vt:lpstr>
      <vt:lpstr>Thread class</vt:lpstr>
      <vt:lpstr>Thread class Methods</vt:lpstr>
      <vt:lpstr>The Main Thread</vt:lpstr>
      <vt:lpstr>Controlling the main Thread</vt:lpstr>
      <vt:lpstr>Use of yield(),stop() &amp;sleep()Methods</vt:lpstr>
      <vt:lpstr>Use of join() method</vt:lpstr>
      <vt:lpstr>Using isAlive( ) and join( )</vt:lpstr>
      <vt:lpstr>Thread Priorities</vt:lpstr>
      <vt:lpstr>Module No 5: Exception Handling and Multithreading</vt:lpstr>
      <vt:lpstr>Creating Thread</vt:lpstr>
      <vt:lpstr>Creating Thread…</vt:lpstr>
      <vt:lpstr>Why two ways?</vt:lpstr>
      <vt:lpstr>Extending Thread class</vt:lpstr>
      <vt:lpstr>Example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48</cp:revision>
  <dcterms:modified xsi:type="dcterms:W3CDTF">2023-10-06T05:21:07Z</dcterms:modified>
</cp:coreProperties>
</file>