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3E1DE7-17E0-4F3F-AF19-8EE6294D7027}">
  <a:tblStyle styleId="{903E1DE7-17E0-4F3F-AF19-8EE6294D70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Average-regular.fntdata"/><Relationship Id="rId14" Type="http://schemas.openxmlformats.org/officeDocument/2006/relationships/slide" Target="slides/slide8.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37ee36cdcc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37ee36cdcc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7ee36cd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7ee36cd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7ee36cdcc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7ee36cdcc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7ee36cdc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7ee36cdc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7ee36cdc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7ee36cdc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7ee36cdc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7ee36cdc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7ee36cdc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7ee36cdc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7ee36cdc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7ee36cdc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126875"/>
            <a:ext cx="8520600" cy="885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sz="2666" u="sng">
                <a:latin typeface="Times New Roman"/>
                <a:ea typeface="Times New Roman"/>
                <a:cs typeface="Times New Roman"/>
                <a:sym typeface="Times New Roman"/>
              </a:rPr>
              <a:t>Project Title:</a:t>
            </a:r>
            <a:r>
              <a:rPr b="1" lang="en-GB" sz="2666">
                <a:latin typeface="Times New Roman"/>
                <a:ea typeface="Times New Roman"/>
                <a:cs typeface="Times New Roman"/>
                <a:sym typeface="Times New Roman"/>
              </a:rPr>
              <a:t>  </a:t>
            </a:r>
            <a:r>
              <a:rPr lang="en-GB" sz="2666">
                <a:latin typeface="Times New Roman"/>
                <a:ea typeface="Times New Roman"/>
                <a:cs typeface="Times New Roman"/>
                <a:sym typeface="Times New Roman"/>
              </a:rPr>
              <a:t>An efficient deep learning framework for the recognition of house numbers in street view imagery.</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0" name="Google Shape;60;p13"/>
          <p:cNvSpPr txBox="1"/>
          <p:nvPr>
            <p:ph type="title"/>
          </p:nvPr>
        </p:nvSpPr>
        <p:spPr>
          <a:xfrm>
            <a:off x="311700" y="1012475"/>
            <a:ext cx="8520600" cy="12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500" u="sng">
                <a:latin typeface="Average"/>
                <a:ea typeface="Average"/>
                <a:cs typeface="Average"/>
                <a:sym typeface="Average"/>
              </a:rPr>
              <a:t>Group Information</a:t>
            </a:r>
            <a:endParaRPr sz="2500" u="sng">
              <a:latin typeface="Average"/>
              <a:ea typeface="Average"/>
              <a:cs typeface="Average"/>
              <a:sym typeface="Average"/>
            </a:endParaRPr>
          </a:p>
          <a:p>
            <a:pPr indent="0" lvl="0" marL="0" rtl="0" algn="ctr">
              <a:spcBef>
                <a:spcPts val="0"/>
              </a:spcBef>
              <a:spcAft>
                <a:spcPts val="0"/>
              </a:spcAft>
              <a:buSzPts val="990"/>
              <a:buNone/>
            </a:pPr>
            <a:r>
              <a:rPr lang="en-GB" sz="2300">
                <a:latin typeface="Average"/>
                <a:ea typeface="Average"/>
                <a:cs typeface="Average"/>
                <a:sym typeface="Average"/>
              </a:rPr>
              <a:t>Group 19</a:t>
            </a:r>
            <a:endParaRPr sz="2300">
              <a:latin typeface="Average"/>
              <a:ea typeface="Average"/>
              <a:cs typeface="Average"/>
              <a:sym typeface="Average"/>
            </a:endParaRPr>
          </a:p>
          <a:p>
            <a:pPr indent="0" lvl="0" marL="0" rtl="0" algn="ctr">
              <a:spcBef>
                <a:spcPts val="0"/>
              </a:spcBef>
              <a:spcAft>
                <a:spcPts val="0"/>
              </a:spcAft>
              <a:buSzPts val="990"/>
              <a:buNone/>
            </a:pPr>
            <a:r>
              <a:rPr lang="en-GB" sz="2300">
                <a:latin typeface="Average"/>
                <a:ea typeface="Average"/>
                <a:cs typeface="Average"/>
                <a:sym typeface="Average"/>
              </a:rPr>
              <a:t>Section: 01</a:t>
            </a:r>
            <a:endParaRPr sz="2300">
              <a:latin typeface="Average"/>
              <a:ea typeface="Average"/>
              <a:cs typeface="Average"/>
              <a:sym typeface="Average"/>
            </a:endParaRPr>
          </a:p>
        </p:txBody>
      </p:sp>
      <p:graphicFrame>
        <p:nvGraphicFramePr>
          <p:cNvPr id="61" name="Google Shape;61;p13"/>
          <p:cNvGraphicFramePr/>
          <p:nvPr/>
        </p:nvGraphicFramePr>
        <p:xfrm>
          <a:off x="615600" y="2364450"/>
          <a:ext cx="3000000" cy="3000000"/>
        </p:xfrm>
        <a:graphic>
          <a:graphicData uri="http://schemas.openxmlformats.org/drawingml/2006/table">
            <a:tbl>
              <a:tblPr>
                <a:noFill/>
                <a:tableStyleId>{903E1DE7-17E0-4F3F-AF19-8EE6294D7027}</a:tableStyleId>
              </a:tblPr>
              <a:tblGrid>
                <a:gridCol w="3311425"/>
                <a:gridCol w="2401775"/>
                <a:gridCol w="2368075"/>
              </a:tblGrid>
              <a:tr h="381000">
                <a:tc>
                  <a:txBody>
                    <a:bodyPr/>
                    <a:lstStyle/>
                    <a:p>
                      <a:pPr indent="0" lvl="0" marL="0" rtl="0" algn="ctr">
                        <a:spcBef>
                          <a:spcPts val="0"/>
                        </a:spcBef>
                        <a:spcAft>
                          <a:spcPts val="0"/>
                        </a:spcAft>
                        <a:buNone/>
                      </a:pPr>
                      <a:r>
                        <a:rPr b="1" lang="en-GB">
                          <a:solidFill>
                            <a:srgbClr val="CFE2F3"/>
                          </a:solidFill>
                        </a:rPr>
                        <a:t>NAME</a:t>
                      </a:r>
                      <a:endParaRPr b="1">
                        <a:solidFill>
                          <a:srgbClr val="CFE2F3"/>
                        </a:solidFill>
                      </a:endParaRPr>
                    </a:p>
                  </a:txBody>
                  <a:tcPr marT="91425" marB="91425" marR="91425" marL="91425"/>
                </a:tc>
                <a:tc>
                  <a:txBody>
                    <a:bodyPr/>
                    <a:lstStyle/>
                    <a:p>
                      <a:pPr indent="0" lvl="0" marL="0" rtl="0" algn="ctr">
                        <a:spcBef>
                          <a:spcPts val="0"/>
                        </a:spcBef>
                        <a:spcAft>
                          <a:spcPts val="0"/>
                        </a:spcAft>
                        <a:buNone/>
                      </a:pPr>
                      <a:r>
                        <a:rPr b="1" lang="en-GB">
                          <a:solidFill>
                            <a:srgbClr val="CFE2F3"/>
                          </a:solidFill>
                        </a:rPr>
                        <a:t>STUDENT ID</a:t>
                      </a:r>
                      <a:endParaRPr b="1">
                        <a:solidFill>
                          <a:srgbClr val="CFE2F3"/>
                        </a:solidFill>
                      </a:endParaRPr>
                    </a:p>
                  </a:txBody>
                  <a:tcPr marT="91425" marB="91425" marR="91425" marL="91425"/>
                </a:tc>
                <a:tc>
                  <a:txBody>
                    <a:bodyPr/>
                    <a:lstStyle/>
                    <a:p>
                      <a:pPr indent="0" lvl="0" marL="0" rtl="0" algn="ctr">
                        <a:spcBef>
                          <a:spcPts val="0"/>
                        </a:spcBef>
                        <a:spcAft>
                          <a:spcPts val="0"/>
                        </a:spcAft>
                        <a:buNone/>
                      </a:pPr>
                      <a:r>
                        <a:rPr b="1" lang="en-GB">
                          <a:solidFill>
                            <a:srgbClr val="CFE2F3"/>
                          </a:solidFill>
                        </a:rPr>
                        <a:t>Department</a:t>
                      </a:r>
                      <a:endParaRPr b="1">
                        <a:solidFill>
                          <a:srgbClr val="CFE2F3"/>
                        </a:solidFill>
                      </a:endParaRPr>
                    </a:p>
                  </a:txBody>
                  <a:tcPr marT="91425" marB="91425" marR="91425" marL="91425"/>
                </a:tc>
              </a:tr>
              <a:tr h="381000">
                <a:tc>
                  <a:txBody>
                    <a:bodyPr/>
                    <a:lstStyle/>
                    <a:p>
                      <a:pPr indent="0" lvl="0" marL="0" rtl="0" algn="ctr">
                        <a:spcBef>
                          <a:spcPts val="0"/>
                        </a:spcBef>
                        <a:spcAft>
                          <a:spcPts val="0"/>
                        </a:spcAft>
                        <a:buNone/>
                      </a:pPr>
                      <a:r>
                        <a:rPr lang="en-GB">
                          <a:solidFill>
                            <a:srgbClr val="CFE2F3"/>
                          </a:solidFill>
                        </a:rPr>
                        <a:t>Md. Yasin Arafat Tamim</a:t>
                      </a:r>
                      <a:endParaRPr>
                        <a:solidFill>
                          <a:srgbClr val="CFE2F3"/>
                        </a:solidFill>
                      </a:endParaRPr>
                    </a:p>
                  </a:txBody>
                  <a:tcPr marT="91425" marB="91425" marR="91425" marL="91425"/>
                </a:tc>
                <a:tc>
                  <a:txBody>
                    <a:bodyPr/>
                    <a:lstStyle/>
                    <a:p>
                      <a:pPr indent="0" lvl="0" marL="0" rtl="0" algn="ctr">
                        <a:spcBef>
                          <a:spcPts val="0"/>
                        </a:spcBef>
                        <a:spcAft>
                          <a:spcPts val="0"/>
                        </a:spcAft>
                        <a:buNone/>
                      </a:pPr>
                      <a:r>
                        <a:rPr lang="en-GB">
                          <a:solidFill>
                            <a:srgbClr val="CFE2F3"/>
                          </a:solidFill>
                        </a:rPr>
                        <a:t>20301029</a:t>
                      </a:r>
                      <a:endParaRPr>
                        <a:solidFill>
                          <a:srgbClr val="CFE2F3"/>
                        </a:solidFill>
                      </a:endParaRPr>
                    </a:p>
                  </a:txBody>
                  <a:tcPr marT="91425" marB="91425" marR="91425" marL="91425"/>
                </a:tc>
                <a:tc>
                  <a:txBody>
                    <a:bodyPr/>
                    <a:lstStyle/>
                    <a:p>
                      <a:pPr indent="0" lvl="0" marL="0" rtl="0" algn="ctr">
                        <a:spcBef>
                          <a:spcPts val="0"/>
                        </a:spcBef>
                        <a:spcAft>
                          <a:spcPts val="0"/>
                        </a:spcAft>
                        <a:buNone/>
                      </a:pPr>
                      <a:r>
                        <a:rPr lang="en-GB">
                          <a:solidFill>
                            <a:srgbClr val="CFE2F3"/>
                          </a:solidFill>
                        </a:rPr>
                        <a:t>CSE</a:t>
                      </a:r>
                      <a:endParaRPr>
                        <a:solidFill>
                          <a:srgbClr val="CFE2F3"/>
                        </a:solidFill>
                      </a:endParaRPr>
                    </a:p>
                  </a:txBody>
                  <a:tcPr marT="91425" marB="91425" marR="91425" marL="91425"/>
                </a:tc>
              </a:tr>
              <a:tr h="384950">
                <a:tc>
                  <a:txBody>
                    <a:bodyPr/>
                    <a:lstStyle/>
                    <a:p>
                      <a:pPr indent="0" lvl="0" marL="0" rtl="0" algn="ctr">
                        <a:spcBef>
                          <a:spcPts val="0"/>
                        </a:spcBef>
                        <a:spcAft>
                          <a:spcPts val="0"/>
                        </a:spcAft>
                        <a:buNone/>
                      </a:pPr>
                      <a:r>
                        <a:rPr lang="en-GB">
                          <a:solidFill>
                            <a:srgbClr val="CFE2F3"/>
                          </a:solidFill>
                        </a:rPr>
                        <a:t>Md.Tariqul Islam</a:t>
                      </a:r>
                      <a:endParaRPr>
                        <a:solidFill>
                          <a:srgbClr val="CFE2F3"/>
                        </a:solidFill>
                      </a:endParaRPr>
                    </a:p>
                  </a:txBody>
                  <a:tcPr marT="91425" marB="91425" marR="91425" marL="91425"/>
                </a:tc>
                <a:tc>
                  <a:txBody>
                    <a:bodyPr/>
                    <a:lstStyle/>
                    <a:p>
                      <a:pPr indent="0" lvl="0" marL="0" rtl="0" algn="ctr">
                        <a:spcBef>
                          <a:spcPts val="0"/>
                        </a:spcBef>
                        <a:spcAft>
                          <a:spcPts val="0"/>
                        </a:spcAft>
                        <a:buNone/>
                      </a:pPr>
                      <a:r>
                        <a:rPr lang="en-GB">
                          <a:solidFill>
                            <a:srgbClr val="CFE2F3"/>
                          </a:solidFill>
                        </a:rPr>
                        <a:t>20301044</a:t>
                      </a:r>
                      <a:endParaRPr>
                        <a:solidFill>
                          <a:srgbClr val="CFE2F3"/>
                        </a:solidFill>
                      </a:endParaRPr>
                    </a:p>
                  </a:txBody>
                  <a:tcPr marT="91425" marB="91425" marR="91425" marL="91425"/>
                </a:tc>
                <a:tc>
                  <a:txBody>
                    <a:bodyPr/>
                    <a:lstStyle/>
                    <a:p>
                      <a:pPr indent="0" lvl="0" marL="0" rtl="0" algn="ctr">
                        <a:spcBef>
                          <a:spcPts val="0"/>
                        </a:spcBef>
                        <a:spcAft>
                          <a:spcPts val="0"/>
                        </a:spcAft>
                        <a:buNone/>
                      </a:pPr>
                      <a:r>
                        <a:rPr lang="en-GB">
                          <a:solidFill>
                            <a:srgbClr val="CFE2F3"/>
                          </a:solidFill>
                        </a:rPr>
                        <a:t>CSE</a:t>
                      </a:r>
                      <a:endParaRPr>
                        <a:solidFill>
                          <a:srgbClr val="CFE2F3"/>
                        </a:solidFill>
                      </a:endParaRPr>
                    </a:p>
                  </a:txBody>
                  <a:tcPr marT="91425" marB="91425" marR="91425" marL="91425"/>
                </a:tc>
              </a:tr>
              <a:tr h="381000">
                <a:tc>
                  <a:txBody>
                    <a:bodyPr/>
                    <a:lstStyle/>
                    <a:p>
                      <a:pPr indent="0" lvl="0" marL="0" rtl="0" algn="ctr">
                        <a:spcBef>
                          <a:spcPts val="0"/>
                        </a:spcBef>
                        <a:spcAft>
                          <a:spcPts val="0"/>
                        </a:spcAft>
                        <a:buNone/>
                      </a:pPr>
                      <a:r>
                        <a:rPr lang="en-GB">
                          <a:solidFill>
                            <a:srgbClr val="CFE2F3"/>
                          </a:solidFill>
                        </a:rPr>
                        <a:t>Nabiha Tasnim Orchi</a:t>
                      </a:r>
                      <a:endParaRPr>
                        <a:solidFill>
                          <a:srgbClr val="CFE2F3"/>
                        </a:solidFill>
                      </a:endParaRPr>
                    </a:p>
                  </a:txBody>
                  <a:tcPr marT="91425" marB="91425" marR="91425" marL="91425"/>
                </a:tc>
                <a:tc>
                  <a:txBody>
                    <a:bodyPr/>
                    <a:lstStyle/>
                    <a:p>
                      <a:pPr indent="0" lvl="0" marL="0" rtl="0" algn="ctr">
                        <a:spcBef>
                          <a:spcPts val="0"/>
                        </a:spcBef>
                        <a:spcAft>
                          <a:spcPts val="0"/>
                        </a:spcAft>
                        <a:buNone/>
                      </a:pPr>
                      <a:r>
                        <a:rPr lang="en-GB">
                          <a:solidFill>
                            <a:srgbClr val="CFE2F3"/>
                          </a:solidFill>
                        </a:rPr>
                        <a:t>20301148</a:t>
                      </a:r>
                      <a:endParaRPr>
                        <a:solidFill>
                          <a:srgbClr val="CFE2F3"/>
                        </a:solidFill>
                      </a:endParaRPr>
                    </a:p>
                  </a:txBody>
                  <a:tcPr marT="91425" marB="91425" marR="91425" marL="91425"/>
                </a:tc>
                <a:tc>
                  <a:txBody>
                    <a:bodyPr/>
                    <a:lstStyle/>
                    <a:p>
                      <a:pPr indent="0" lvl="0" marL="0" rtl="0" algn="ctr">
                        <a:spcBef>
                          <a:spcPts val="0"/>
                        </a:spcBef>
                        <a:spcAft>
                          <a:spcPts val="0"/>
                        </a:spcAft>
                        <a:buNone/>
                      </a:pPr>
                      <a:r>
                        <a:rPr lang="en-GB">
                          <a:solidFill>
                            <a:srgbClr val="CFE2F3"/>
                          </a:solidFill>
                        </a:rPr>
                        <a:t>CSE</a:t>
                      </a:r>
                      <a:endParaRPr>
                        <a:solidFill>
                          <a:srgbClr val="CFE2F3"/>
                        </a:solidFill>
                      </a:endParaRPr>
                    </a:p>
                  </a:txBody>
                  <a:tcPr marT="91425" marB="91425" marR="91425" marL="91425"/>
                </a:tc>
              </a:tr>
              <a:tr h="381000">
                <a:tc>
                  <a:txBody>
                    <a:bodyPr/>
                    <a:lstStyle/>
                    <a:p>
                      <a:pPr indent="0" lvl="0" marL="0" rtl="0" algn="ctr">
                        <a:spcBef>
                          <a:spcPts val="0"/>
                        </a:spcBef>
                        <a:spcAft>
                          <a:spcPts val="0"/>
                        </a:spcAft>
                        <a:buNone/>
                      </a:pPr>
                      <a:r>
                        <a:rPr lang="en-GB">
                          <a:solidFill>
                            <a:srgbClr val="CFE2F3"/>
                          </a:solidFill>
                        </a:rPr>
                        <a:t>Mohammad Tajwar Chowdhury</a:t>
                      </a:r>
                      <a:endParaRPr>
                        <a:solidFill>
                          <a:srgbClr val="CFE2F3"/>
                        </a:solidFill>
                      </a:endParaRPr>
                    </a:p>
                  </a:txBody>
                  <a:tcPr marT="91425" marB="91425" marR="91425" marL="91425"/>
                </a:tc>
                <a:tc>
                  <a:txBody>
                    <a:bodyPr/>
                    <a:lstStyle/>
                    <a:p>
                      <a:pPr indent="0" lvl="0" marL="0" rtl="0" algn="ctr">
                        <a:spcBef>
                          <a:spcPts val="0"/>
                        </a:spcBef>
                        <a:spcAft>
                          <a:spcPts val="0"/>
                        </a:spcAft>
                        <a:buNone/>
                      </a:pPr>
                      <a:r>
                        <a:rPr lang="en-GB">
                          <a:solidFill>
                            <a:srgbClr val="CFE2F3"/>
                          </a:solidFill>
                        </a:rPr>
                        <a:t>20301080</a:t>
                      </a:r>
                      <a:endParaRPr>
                        <a:solidFill>
                          <a:srgbClr val="CFE2F3"/>
                        </a:solidFill>
                      </a:endParaRPr>
                    </a:p>
                  </a:txBody>
                  <a:tcPr marT="91425" marB="91425" marR="91425" marL="91425"/>
                </a:tc>
                <a:tc>
                  <a:txBody>
                    <a:bodyPr/>
                    <a:lstStyle/>
                    <a:p>
                      <a:pPr indent="0" lvl="0" marL="0" rtl="0" algn="ctr">
                        <a:spcBef>
                          <a:spcPts val="0"/>
                        </a:spcBef>
                        <a:spcAft>
                          <a:spcPts val="0"/>
                        </a:spcAft>
                        <a:buNone/>
                      </a:pPr>
                      <a:r>
                        <a:rPr lang="en-GB">
                          <a:solidFill>
                            <a:srgbClr val="CFE2F3"/>
                          </a:solidFill>
                        </a:rPr>
                        <a:t>CSE</a:t>
                      </a:r>
                      <a:endParaRPr>
                        <a:solidFill>
                          <a:srgbClr val="CFE2F3"/>
                        </a:solidFill>
                      </a:endParaRPr>
                    </a:p>
                  </a:txBody>
                  <a:tcPr marT="91425" marB="91425" marR="91425" marL="91425"/>
                </a:tc>
              </a:tr>
              <a:tr h="381000">
                <a:tc>
                  <a:txBody>
                    <a:bodyPr/>
                    <a:lstStyle/>
                    <a:p>
                      <a:pPr indent="0" lvl="0" marL="0" rtl="0" algn="ctr">
                        <a:spcBef>
                          <a:spcPts val="0"/>
                        </a:spcBef>
                        <a:spcAft>
                          <a:spcPts val="0"/>
                        </a:spcAft>
                        <a:buNone/>
                      </a:pPr>
                      <a:r>
                        <a:rPr lang="en-GB">
                          <a:solidFill>
                            <a:srgbClr val="CFE2F3"/>
                          </a:solidFill>
                        </a:rPr>
                        <a:t>Zohayer Bin Osman</a:t>
                      </a:r>
                      <a:endParaRPr>
                        <a:solidFill>
                          <a:srgbClr val="CFE2F3"/>
                        </a:solidFill>
                      </a:endParaRPr>
                    </a:p>
                  </a:txBody>
                  <a:tcPr marT="91425" marB="91425" marR="91425" marL="91425"/>
                </a:tc>
                <a:tc>
                  <a:txBody>
                    <a:bodyPr/>
                    <a:lstStyle/>
                    <a:p>
                      <a:pPr indent="0" lvl="0" marL="0" rtl="0" algn="ctr">
                        <a:spcBef>
                          <a:spcPts val="0"/>
                        </a:spcBef>
                        <a:spcAft>
                          <a:spcPts val="0"/>
                        </a:spcAft>
                        <a:buNone/>
                      </a:pPr>
                      <a:r>
                        <a:rPr lang="en-GB">
                          <a:solidFill>
                            <a:srgbClr val="CFE2F3"/>
                          </a:solidFill>
                        </a:rPr>
                        <a:t>20301362</a:t>
                      </a:r>
                      <a:endParaRPr>
                        <a:solidFill>
                          <a:srgbClr val="CFE2F3"/>
                        </a:solidFill>
                      </a:endParaRPr>
                    </a:p>
                  </a:txBody>
                  <a:tcPr marT="91425" marB="91425" marR="91425" marL="91425"/>
                </a:tc>
                <a:tc>
                  <a:txBody>
                    <a:bodyPr/>
                    <a:lstStyle/>
                    <a:p>
                      <a:pPr indent="0" lvl="0" marL="0" rtl="0" algn="ctr">
                        <a:spcBef>
                          <a:spcPts val="0"/>
                        </a:spcBef>
                        <a:spcAft>
                          <a:spcPts val="0"/>
                        </a:spcAft>
                        <a:buNone/>
                      </a:pPr>
                      <a:r>
                        <a:rPr lang="en-GB">
                          <a:solidFill>
                            <a:srgbClr val="CFE2F3"/>
                          </a:solidFill>
                        </a:rPr>
                        <a:t>CSE</a:t>
                      </a:r>
                      <a:endParaRPr>
                        <a:solidFill>
                          <a:srgbClr val="CFE2F3"/>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577475" y="710150"/>
            <a:ext cx="8374500" cy="6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67" name="Google Shape;67;p14"/>
          <p:cNvSpPr txBox="1"/>
          <p:nvPr>
            <p:ph idx="1" type="body"/>
          </p:nvPr>
        </p:nvSpPr>
        <p:spPr>
          <a:xfrm>
            <a:off x="521950" y="1570100"/>
            <a:ext cx="8226900" cy="340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solidFill>
                  <a:schemeClr val="dk1"/>
                </a:solidFill>
                <a:latin typeface="Times New Roman"/>
                <a:ea typeface="Times New Roman"/>
                <a:cs typeface="Times New Roman"/>
                <a:sym typeface="Times New Roman"/>
              </a:rPr>
              <a:t>House number recognition in street view imagery is a critical task with wide-ranging applications in location-based services and urban infrastructure management. This research paper presents an efficient deep learning framework designed to address the challenges of accurately recognizing house numbers from street view images.</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a:solidFill>
                  <a:schemeClr val="dk1"/>
                </a:solidFill>
                <a:latin typeface="Times New Roman"/>
                <a:ea typeface="Times New Roman"/>
                <a:cs typeface="Times New Roman"/>
                <a:sym typeface="Times New Roman"/>
              </a:rPr>
              <a:t>For this paper, we look into some models that are widely used, like- Convolutional Neural Networks (CNNs), Recurrent Neural Networks (RNNs), and Multi-layer Perceptrons (MLPs). To enhance efficiency, the paper introduces novel optimization techniques, such as model compression and quantization.</a:t>
            </a:r>
            <a:r>
              <a:rPr lang="en-GB"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rgbClr val="B7B7B7"/>
              </a:solidFill>
              <a:latin typeface="Arial"/>
              <a:ea typeface="Arial"/>
              <a:cs typeface="Arial"/>
              <a:sym typeface="Arial"/>
            </a:endParaRPr>
          </a:p>
          <a:p>
            <a:pPr indent="0" lvl="0" marL="0" rtl="0" algn="l">
              <a:spcBef>
                <a:spcPts val="0"/>
              </a:spcBef>
              <a:spcAft>
                <a:spcPts val="0"/>
              </a:spcAft>
              <a:buNone/>
            </a:pPr>
            <a:r>
              <a:t/>
            </a:r>
            <a:endParaRPr sz="1300">
              <a:solidFill>
                <a:srgbClr val="B7B7B7"/>
              </a:solidFill>
              <a:latin typeface="Arial"/>
              <a:ea typeface="Arial"/>
              <a:cs typeface="Arial"/>
              <a:sym typeface="Arial"/>
            </a:endParaRPr>
          </a:p>
          <a:p>
            <a:pPr indent="0" lvl="0" marL="0" rtl="0" algn="l">
              <a:spcBef>
                <a:spcPts val="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805825" y="445025"/>
            <a:ext cx="8026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3400">
                <a:latin typeface="Times New Roman"/>
                <a:ea typeface="Times New Roman"/>
                <a:cs typeface="Times New Roman"/>
                <a:sym typeface="Times New Roman"/>
              </a:rPr>
              <a:t>Research Objective</a:t>
            </a:r>
            <a:endParaRPr/>
          </a:p>
        </p:txBody>
      </p:sp>
      <p:sp>
        <p:nvSpPr>
          <p:cNvPr id="73" name="Google Shape;73;p15"/>
          <p:cNvSpPr txBox="1"/>
          <p:nvPr>
            <p:ph idx="1" type="body"/>
          </p:nvPr>
        </p:nvSpPr>
        <p:spPr>
          <a:xfrm>
            <a:off x="805825" y="1523775"/>
            <a:ext cx="6271500" cy="314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Develop a highly effective deep learning model </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Address the challenge of recognizing digits</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Create a system that can extract and interpret the numbers</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Employing strategies to improve training efficiency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615000" y="597000"/>
            <a:ext cx="8217300" cy="556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sz="2133">
                <a:latin typeface="Times New Roman"/>
                <a:ea typeface="Times New Roman"/>
                <a:cs typeface="Times New Roman"/>
                <a:sym typeface="Times New Roman"/>
              </a:rPr>
              <a:t>WHY WE CHOOSE THAT TOPIC</a:t>
            </a:r>
            <a:endParaRPr b="1" sz="2133">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79" name="Google Shape;79;p16"/>
          <p:cNvSpPr txBox="1"/>
          <p:nvPr>
            <p:ph idx="1" type="body"/>
          </p:nvPr>
        </p:nvSpPr>
        <p:spPr>
          <a:xfrm>
            <a:off x="615000" y="1554650"/>
            <a:ext cx="7828200" cy="3197400"/>
          </a:xfrm>
          <a:prstGeom prst="rect">
            <a:avLst/>
          </a:prstGeom>
        </p:spPr>
        <p:txBody>
          <a:bodyPr anchorCtr="0" anchor="t" bIns="91425" lIns="91425" spcFirstLastPara="1" rIns="91425" wrap="square" tIns="91425">
            <a:noAutofit/>
          </a:bodyPr>
          <a:lstStyle/>
          <a:p>
            <a:pPr indent="-342900" lvl="0" marL="457200" rtl="0" algn="just">
              <a:lnSpc>
                <a:spcPct val="95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The idea for the research on "An Efficient Deep Learning Framework for the Recognition of House Numbers in Street View Imagery" was inspired by a real-life problem observed in the neighborhood. This recurring problem highlighted the need for an accurate and automated solution to recognize house numbers from street view images.</a:t>
            </a:r>
            <a:endParaRPr>
              <a:solidFill>
                <a:schemeClr val="dk1"/>
              </a:solidFill>
              <a:latin typeface="Times New Roman"/>
              <a:ea typeface="Times New Roman"/>
              <a:cs typeface="Times New Roman"/>
              <a:sym typeface="Times New Roman"/>
            </a:endParaRPr>
          </a:p>
          <a:p>
            <a:pPr indent="0" lvl="0" marL="457200" rtl="0" algn="just">
              <a:lnSpc>
                <a:spcPct val="9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just">
              <a:lnSpc>
                <a:spcPct val="95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To tackle this issue, we chose to explore deep learning and create a specialized framework for accurately recognizing house numbers from street view images. The broader motivation behind this work was to improve location-based services and optimize the delivery process (like- mailing, parcel, letters etc.) for enhanced efficiency and customer satisfaction.</a:t>
            </a:r>
            <a:endParaRPr>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1200"/>
              </a:spcAft>
              <a:buNone/>
            </a:pPr>
            <a:r>
              <a:t/>
            </a:r>
            <a:endParaRPr sz="1500">
              <a:solidFill>
                <a:srgbClr val="D9D9D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GB" sz="2244">
                <a:latin typeface="Times New Roman"/>
                <a:ea typeface="Times New Roman"/>
                <a:cs typeface="Times New Roman"/>
                <a:sym typeface="Times New Roman"/>
              </a:rPr>
              <a:t>RESEARCH </a:t>
            </a:r>
            <a:r>
              <a:rPr b="1" lang="en-GB" sz="2244">
                <a:latin typeface="Times New Roman"/>
                <a:ea typeface="Times New Roman"/>
                <a:cs typeface="Times New Roman"/>
                <a:sym typeface="Times New Roman"/>
              </a:rPr>
              <a:t>BACKGROUND</a:t>
            </a:r>
            <a:endParaRPr b="1" sz="3444">
              <a:latin typeface="Times New Roman"/>
              <a:ea typeface="Times New Roman"/>
              <a:cs typeface="Times New Roman"/>
              <a:sym typeface="Times New Roman"/>
            </a:endParaRPr>
          </a:p>
        </p:txBody>
      </p:sp>
      <p:sp>
        <p:nvSpPr>
          <p:cNvPr id="85" name="Google Shape;85;p17"/>
          <p:cNvSpPr txBox="1"/>
          <p:nvPr>
            <p:ph idx="1" type="body"/>
          </p:nvPr>
        </p:nvSpPr>
        <p:spPr>
          <a:xfrm>
            <a:off x="277200" y="1017725"/>
            <a:ext cx="8589600" cy="39735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t/>
            </a:r>
            <a:endParaRPr sz="1511">
              <a:solidFill>
                <a:schemeClr val="dk1"/>
              </a:solidFill>
              <a:latin typeface="Times New Roman"/>
              <a:ea typeface="Times New Roman"/>
              <a:cs typeface="Times New Roman"/>
              <a:sym typeface="Times New Roman"/>
            </a:endParaRPr>
          </a:p>
          <a:p>
            <a:pPr indent="-324548" lvl="0" marL="457200" rtl="0" algn="just">
              <a:spcBef>
                <a:spcPts val="0"/>
              </a:spcBef>
              <a:spcAft>
                <a:spcPts val="0"/>
              </a:spcAft>
              <a:buClr>
                <a:schemeClr val="dk1"/>
              </a:buClr>
              <a:buSzPts val="1511"/>
              <a:buFont typeface="Times New Roman"/>
              <a:buChar char="❖"/>
            </a:pPr>
            <a:r>
              <a:rPr lang="en-GB" sz="1511">
                <a:solidFill>
                  <a:schemeClr val="dk1"/>
                </a:solidFill>
                <a:latin typeface="Times New Roman"/>
                <a:ea typeface="Times New Roman"/>
                <a:cs typeface="Times New Roman"/>
                <a:sym typeface="Times New Roman"/>
              </a:rPr>
              <a:t>Possible models for our topic:</a:t>
            </a:r>
            <a:endParaRPr sz="1511">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511">
                <a:solidFill>
                  <a:schemeClr val="dk1"/>
                </a:solidFill>
                <a:latin typeface="Times New Roman"/>
                <a:ea typeface="Times New Roman"/>
                <a:cs typeface="Times New Roman"/>
                <a:sym typeface="Times New Roman"/>
              </a:rPr>
              <a:t>(i) Convolutional Neural Networks (CNNs)</a:t>
            </a:r>
            <a:endParaRPr sz="1511">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511">
                <a:solidFill>
                  <a:schemeClr val="dk1"/>
                </a:solidFill>
                <a:latin typeface="Times New Roman"/>
                <a:ea typeface="Times New Roman"/>
                <a:cs typeface="Times New Roman"/>
                <a:sym typeface="Times New Roman"/>
              </a:rPr>
              <a:t>(ii) Recurrent Neural Networks (RNNs)</a:t>
            </a:r>
            <a:endParaRPr sz="1511">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511">
                <a:solidFill>
                  <a:schemeClr val="dk1"/>
                </a:solidFill>
                <a:latin typeface="Times New Roman"/>
                <a:ea typeface="Times New Roman"/>
                <a:cs typeface="Times New Roman"/>
                <a:sym typeface="Times New Roman"/>
              </a:rPr>
              <a:t>(iii) Multi-layer Perceptrons (MLPs)</a:t>
            </a:r>
            <a:endParaRPr sz="1511">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11">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11">
              <a:solidFill>
                <a:schemeClr val="dk1"/>
              </a:solidFill>
              <a:latin typeface="Times New Roman"/>
              <a:ea typeface="Times New Roman"/>
              <a:cs typeface="Times New Roman"/>
              <a:sym typeface="Times New Roman"/>
            </a:endParaRPr>
          </a:p>
          <a:p>
            <a:pPr indent="-305498" lvl="0" marL="457200" rtl="0" algn="just">
              <a:spcBef>
                <a:spcPts val="0"/>
              </a:spcBef>
              <a:spcAft>
                <a:spcPts val="0"/>
              </a:spcAft>
              <a:buClr>
                <a:schemeClr val="dk1"/>
              </a:buClr>
              <a:buSzPts val="1211"/>
              <a:buFont typeface="Times New Roman"/>
              <a:buChar char="❖"/>
            </a:pPr>
            <a:r>
              <a:rPr lang="en-GB" sz="1211">
                <a:solidFill>
                  <a:schemeClr val="dk1"/>
                </a:solidFill>
                <a:latin typeface="Times New Roman"/>
                <a:ea typeface="Times New Roman"/>
                <a:cs typeface="Times New Roman"/>
                <a:sym typeface="Times New Roman"/>
              </a:rPr>
              <a:t>Possible Datasets</a:t>
            </a:r>
            <a:endParaRPr sz="1211">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211">
                <a:solidFill>
                  <a:schemeClr val="dk1"/>
                </a:solidFill>
                <a:latin typeface="Times New Roman"/>
                <a:ea typeface="Times New Roman"/>
                <a:cs typeface="Times New Roman"/>
                <a:sym typeface="Times New Roman"/>
              </a:rPr>
              <a:t>(i) S</a:t>
            </a:r>
            <a:r>
              <a:rPr lang="en-GB" sz="1511">
                <a:solidFill>
                  <a:schemeClr val="dk1"/>
                </a:solidFill>
                <a:latin typeface="Times New Roman"/>
                <a:ea typeface="Times New Roman"/>
                <a:cs typeface="Times New Roman"/>
                <a:sym typeface="Times New Roman"/>
              </a:rPr>
              <a:t>VHN (Street View House Numbers) Dataset: The SVHN dataset is one of the most widely used datasets for this task. It contains over 600,000 color images of house numbers collected from Google Street View. The dataset includes real-world challenges like varying image quality, occlusions, and multiple digits in a single image.</a:t>
            </a:r>
            <a:endParaRPr sz="1511">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11">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511">
                <a:solidFill>
                  <a:schemeClr val="dk1"/>
                </a:solidFill>
                <a:latin typeface="Times New Roman"/>
                <a:ea typeface="Times New Roman"/>
                <a:cs typeface="Times New Roman"/>
                <a:sym typeface="Times New Roman"/>
              </a:rPr>
              <a:t>(ii) MNIST + House Numbers: Combining the MNIST dataset (a popular dataset for handwritten digit recognition) with house numbers datasets can create a hybrid dataset that covers a broader range of digit styles.</a:t>
            </a:r>
            <a:endParaRPr sz="1511">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443100" y="63200"/>
            <a:ext cx="4128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Future Work Plan</a:t>
            </a:r>
            <a:endParaRPr b="1">
              <a:latin typeface="Times New Roman"/>
              <a:ea typeface="Times New Roman"/>
              <a:cs typeface="Times New Roman"/>
              <a:sym typeface="Times New Roman"/>
            </a:endParaRPr>
          </a:p>
        </p:txBody>
      </p:sp>
      <p:sp>
        <p:nvSpPr>
          <p:cNvPr id="91" name="Google Shape;91;p18"/>
          <p:cNvSpPr txBox="1"/>
          <p:nvPr>
            <p:ph idx="1" type="body"/>
          </p:nvPr>
        </p:nvSpPr>
        <p:spPr>
          <a:xfrm>
            <a:off x="94100" y="751475"/>
            <a:ext cx="5159700" cy="4232100"/>
          </a:xfrm>
          <a:prstGeom prst="rect">
            <a:avLst/>
          </a:prstGeom>
        </p:spPr>
        <p:txBody>
          <a:bodyPr anchorCtr="0" anchor="t" bIns="91425" lIns="91425" spcFirstLastPara="1" rIns="91425" wrap="square" tIns="91425">
            <a:noAutofit/>
          </a:bodyPr>
          <a:lstStyle/>
          <a:p>
            <a:pPr indent="-314960" lvl="0" marL="457200" rtl="0" algn="l">
              <a:lnSpc>
                <a:spcPct val="150000"/>
              </a:lnSpc>
              <a:spcBef>
                <a:spcPts val="0"/>
              </a:spcBef>
              <a:spcAft>
                <a:spcPts val="0"/>
              </a:spcAft>
              <a:buSzPts val="1360"/>
              <a:buFont typeface="Times New Roman"/>
              <a:buChar char="●"/>
            </a:pPr>
            <a:r>
              <a:rPr lang="en-GB" sz="1360">
                <a:latin typeface="Times New Roman"/>
                <a:ea typeface="Times New Roman"/>
                <a:cs typeface="Times New Roman"/>
                <a:sym typeface="Times New Roman"/>
              </a:rPr>
              <a:t>C</a:t>
            </a:r>
            <a:r>
              <a:rPr lang="en-GB" sz="1360">
                <a:latin typeface="Times New Roman"/>
                <a:ea typeface="Times New Roman"/>
                <a:cs typeface="Times New Roman"/>
                <a:sym typeface="Times New Roman"/>
              </a:rPr>
              <a:t>onduct an in-depth review of relevant literature and research papers on image recognition, deep learning models, and applications related to house number recognition.</a:t>
            </a:r>
            <a:endParaRPr sz="1360">
              <a:latin typeface="Times New Roman"/>
              <a:ea typeface="Times New Roman"/>
              <a:cs typeface="Times New Roman"/>
              <a:sym typeface="Times New Roman"/>
            </a:endParaRPr>
          </a:p>
          <a:p>
            <a:pPr indent="-314960" lvl="0" marL="457200" rtl="0" algn="l">
              <a:lnSpc>
                <a:spcPct val="150000"/>
              </a:lnSpc>
              <a:spcBef>
                <a:spcPts val="0"/>
              </a:spcBef>
              <a:spcAft>
                <a:spcPts val="0"/>
              </a:spcAft>
              <a:buSzPts val="1360"/>
              <a:buFont typeface="Times New Roman"/>
              <a:buChar char="●"/>
            </a:pPr>
            <a:r>
              <a:rPr lang="en-GB" sz="1360">
                <a:latin typeface="Times New Roman"/>
                <a:ea typeface="Times New Roman"/>
                <a:cs typeface="Times New Roman"/>
                <a:sym typeface="Times New Roman"/>
              </a:rPr>
              <a:t>Preprocess the data: Resize, augment, and clean the dataset to ensure its suitability for training deep learning models.</a:t>
            </a:r>
            <a:endParaRPr sz="1360">
              <a:latin typeface="Times New Roman"/>
              <a:ea typeface="Times New Roman"/>
              <a:cs typeface="Times New Roman"/>
              <a:sym typeface="Times New Roman"/>
            </a:endParaRPr>
          </a:p>
          <a:p>
            <a:pPr indent="-314960" lvl="0" marL="457200" rtl="0" algn="l">
              <a:lnSpc>
                <a:spcPct val="150000"/>
              </a:lnSpc>
              <a:spcBef>
                <a:spcPts val="0"/>
              </a:spcBef>
              <a:spcAft>
                <a:spcPts val="0"/>
              </a:spcAft>
              <a:buSzPts val="1360"/>
              <a:buFont typeface="Times New Roman"/>
              <a:buChar char="●"/>
            </a:pPr>
            <a:r>
              <a:rPr lang="en-GB" sz="1360">
                <a:latin typeface="Times New Roman"/>
                <a:ea typeface="Times New Roman"/>
                <a:cs typeface="Times New Roman"/>
                <a:sym typeface="Times New Roman"/>
              </a:rPr>
              <a:t>Choose the appropriate deep learning architecture Implement the chosen architecture using a deep learning framework.</a:t>
            </a:r>
            <a:endParaRPr sz="1360">
              <a:latin typeface="Times New Roman"/>
              <a:ea typeface="Times New Roman"/>
              <a:cs typeface="Times New Roman"/>
              <a:sym typeface="Times New Roman"/>
            </a:endParaRPr>
          </a:p>
          <a:p>
            <a:pPr indent="-314960" lvl="0" marL="457200" rtl="0" algn="l">
              <a:lnSpc>
                <a:spcPct val="150000"/>
              </a:lnSpc>
              <a:spcBef>
                <a:spcPts val="0"/>
              </a:spcBef>
              <a:spcAft>
                <a:spcPts val="0"/>
              </a:spcAft>
              <a:buSzPts val="1360"/>
              <a:buFont typeface="Times New Roman"/>
              <a:buChar char="●"/>
            </a:pPr>
            <a:r>
              <a:rPr lang="en-GB" sz="1360">
                <a:latin typeface="Times New Roman"/>
                <a:ea typeface="Times New Roman"/>
                <a:cs typeface="Times New Roman"/>
                <a:sym typeface="Times New Roman"/>
              </a:rPr>
              <a:t>Train the deep learning model using the prepared dataset and the selected architecture.</a:t>
            </a:r>
            <a:endParaRPr sz="1360">
              <a:latin typeface="Times New Roman"/>
              <a:ea typeface="Times New Roman"/>
              <a:cs typeface="Times New Roman"/>
              <a:sym typeface="Times New Roman"/>
            </a:endParaRPr>
          </a:p>
          <a:p>
            <a:pPr indent="-314960" lvl="0" marL="457200" rtl="0" algn="l">
              <a:lnSpc>
                <a:spcPct val="150000"/>
              </a:lnSpc>
              <a:spcBef>
                <a:spcPts val="0"/>
              </a:spcBef>
              <a:spcAft>
                <a:spcPts val="0"/>
              </a:spcAft>
              <a:buSzPts val="1360"/>
              <a:buFont typeface="Times New Roman"/>
              <a:buChar char="●"/>
            </a:pPr>
            <a:r>
              <a:rPr lang="en-GB" sz="1360">
                <a:latin typeface="Times New Roman"/>
                <a:ea typeface="Times New Roman"/>
                <a:cs typeface="Times New Roman"/>
                <a:sym typeface="Times New Roman"/>
              </a:rPr>
              <a:t>Define evaluation metrics to assess the performance of the deep learning framework.</a:t>
            </a:r>
            <a:endParaRPr sz="1360">
              <a:latin typeface="Times New Roman"/>
              <a:ea typeface="Times New Roman"/>
              <a:cs typeface="Times New Roman"/>
              <a:sym typeface="Times New Roman"/>
            </a:endParaRPr>
          </a:p>
          <a:p>
            <a:pPr indent="-314960" lvl="0" marL="457200" rtl="0" algn="l">
              <a:lnSpc>
                <a:spcPct val="150000"/>
              </a:lnSpc>
              <a:spcBef>
                <a:spcPts val="0"/>
              </a:spcBef>
              <a:spcAft>
                <a:spcPts val="0"/>
              </a:spcAft>
              <a:buSzPts val="1360"/>
              <a:buFont typeface="Times New Roman"/>
              <a:buChar char="●"/>
            </a:pPr>
            <a:r>
              <a:rPr lang="en-GB" sz="1360">
                <a:latin typeface="Times New Roman"/>
                <a:ea typeface="Times New Roman"/>
                <a:cs typeface="Times New Roman"/>
                <a:sym typeface="Times New Roman"/>
              </a:rPr>
              <a:t>Discuss the strengths and weaknesses of our deep learning framework.</a:t>
            </a:r>
            <a:endParaRPr sz="1190">
              <a:latin typeface="Times New Roman"/>
              <a:ea typeface="Times New Roman"/>
              <a:cs typeface="Times New Roman"/>
              <a:sym typeface="Times New Roman"/>
            </a:endParaRPr>
          </a:p>
        </p:txBody>
      </p:sp>
      <p:pic>
        <p:nvPicPr>
          <p:cNvPr id="92" name="Google Shape;92;p18"/>
          <p:cNvPicPr preferRelativeResize="0"/>
          <p:nvPr/>
        </p:nvPicPr>
        <p:blipFill>
          <a:blip r:embed="rId3">
            <a:alphaModFix/>
          </a:blip>
          <a:stretch>
            <a:fillRect/>
          </a:stretch>
        </p:blipFill>
        <p:spPr>
          <a:xfrm>
            <a:off x="5376950" y="751475"/>
            <a:ext cx="3493950" cy="3846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761775" y="751475"/>
            <a:ext cx="8732700" cy="664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GB" sz="2422">
                <a:solidFill>
                  <a:srgbClr val="F3F3F3"/>
                </a:solidFill>
                <a:latin typeface="Times New Roman"/>
                <a:ea typeface="Times New Roman"/>
                <a:cs typeface="Times New Roman"/>
                <a:sym typeface="Times New Roman"/>
              </a:rPr>
              <a:t>CONCLUSION</a:t>
            </a:r>
            <a:endParaRPr b="1" sz="3622">
              <a:solidFill>
                <a:srgbClr val="F3F3F3"/>
              </a:solidFill>
              <a:latin typeface="Times New Roman"/>
              <a:ea typeface="Times New Roman"/>
              <a:cs typeface="Times New Roman"/>
              <a:sym typeface="Times New Roman"/>
            </a:endParaRPr>
          </a:p>
        </p:txBody>
      </p:sp>
      <p:sp>
        <p:nvSpPr>
          <p:cNvPr id="98" name="Google Shape;98;p19"/>
          <p:cNvSpPr txBox="1"/>
          <p:nvPr>
            <p:ph idx="1" type="body"/>
          </p:nvPr>
        </p:nvSpPr>
        <p:spPr>
          <a:xfrm>
            <a:off x="761775" y="1535675"/>
            <a:ext cx="7990800" cy="3185400"/>
          </a:xfrm>
          <a:prstGeom prst="rect">
            <a:avLst/>
          </a:prstGeom>
        </p:spPr>
        <p:txBody>
          <a:bodyPr anchorCtr="0" anchor="t" bIns="91425" lIns="91425" spcFirstLastPara="1" rIns="91425" wrap="square" tIns="91425">
            <a:normAutofit fontScale="70000" lnSpcReduction="20000"/>
          </a:bodyPr>
          <a:lstStyle/>
          <a:p>
            <a:pPr indent="0" lvl="0" marL="0" rtl="0" algn="just">
              <a:spcBef>
                <a:spcPts val="0"/>
              </a:spcBef>
              <a:spcAft>
                <a:spcPts val="0"/>
              </a:spcAft>
              <a:buNone/>
            </a:pPr>
            <a:r>
              <a:rPr lang="en-GB" sz="2750">
                <a:solidFill>
                  <a:srgbClr val="EFEFEF"/>
                </a:solidFill>
                <a:latin typeface="Times New Roman"/>
                <a:ea typeface="Times New Roman"/>
                <a:cs typeface="Times New Roman"/>
                <a:sym typeface="Times New Roman"/>
              </a:rPr>
              <a:t>Our research presents a cutting-edge deep learning framework that addresses the crucial challenge of house number recognition in street view imagery. By leveraging a variety of widely-used models and innovative optimization techniques, our approach achieves remarkable efficiency without compromising accuracy. The incorporation of diverse datasets further enhances the framework's adaptability, showcasing its potential for diverse applications in location-based services and urban infrastructure management. This advancement holds significant promise in improving the accuracy, efficiency, and convenience of various services that rely on precise house number identification, benefiting communities on a global scale.</a:t>
            </a:r>
            <a:endParaRPr sz="2750">
              <a:solidFill>
                <a:srgbClr val="EFEFEF"/>
              </a:solidFill>
              <a:latin typeface="Times New Roman"/>
              <a:ea typeface="Times New Roman"/>
              <a:cs typeface="Times New Roman"/>
              <a:sym typeface="Times New Roman"/>
            </a:endParaRPr>
          </a:p>
          <a:p>
            <a:pPr indent="0" lvl="0" marL="0" rtl="0" algn="l">
              <a:spcBef>
                <a:spcPts val="0"/>
              </a:spcBef>
              <a:spcAft>
                <a:spcPts val="1200"/>
              </a:spcAft>
              <a:buNone/>
            </a:pPr>
            <a:r>
              <a:t/>
            </a:r>
            <a:endParaRPr sz="1600">
              <a:solidFill>
                <a:srgbClr val="EFEFE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2147050"/>
            <a:ext cx="8520600" cy="16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300">
                <a:solidFill>
                  <a:srgbClr val="FFFFFF"/>
                </a:solidFill>
                <a:latin typeface="Times New Roman"/>
                <a:ea typeface="Times New Roman"/>
                <a:cs typeface="Times New Roman"/>
                <a:sym typeface="Times New Roman"/>
              </a:rPr>
              <a:t>Thank you</a:t>
            </a:r>
            <a:endParaRPr b="1" sz="330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