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301" r:id="rId7"/>
    <p:sldId id="316" r:id="rId8"/>
    <p:sldId id="304" r:id="rId9"/>
    <p:sldId id="306" r:id="rId10"/>
    <p:sldId id="287" r:id="rId11"/>
    <p:sldId id="307" r:id="rId12"/>
    <p:sldId id="303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8" r:id="rId21"/>
    <p:sldId id="317" r:id="rId22"/>
    <p:sldId id="315" r:id="rId23"/>
  </p:sldIdLst>
  <p:sldSz cx="12192000" cy="68580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526D2C1-F416-4103-B67C-B55B6959293E}">
          <p14:sldIdLst>
            <p14:sldId id="256"/>
            <p14:sldId id="257"/>
            <p14:sldId id="258"/>
            <p14:sldId id="259"/>
            <p14:sldId id="260"/>
            <p14:sldId id="301"/>
            <p14:sldId id="316"/>
            <p14:sldId id="304"/>
            <p14:sldId id="306"/>
            <p14:sldId id="287"/>
            <p14:sldId id="307"/>
            <p14:sldId id="303"/>
            <p14:sldId id="308"/>
            <p14:sldId id="309"/>
            <p14:sldId id="310"/>
            <p14:sldId id="311"/>
            <p14:sldId id="312"/>
            <p14:sldId id="313"/>
            <p14:sldId id="314"/>
            <p14:sldId id="318"/>
            <p14:sldId id="317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47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3e87105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3e87105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3e871050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3e871050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3e871050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63e871050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3e871050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3e871050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009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68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4013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410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385828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2" name="Google Shape;122;p1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5" name="Google Shape;125;p1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99999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9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0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06C46">
                  <a:alpha val="6666"/>
                </a:srgbClr>
              </a:gs>
              <a:gs pos="36000">
                <a:srgbClr val="F06C46">
                  <a:alpha val="5882"/>
                </a:srgbClr>
              </a:gs>
              <a:gs pos="69000">
                <a:srgbClr val="F06C46">
                  <a:alpha val="0"/>
                </a:srgbClr>
              </a:gs>
              <a:gs pos="100000">
                <a:srgbClr val="F06C46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1">
            <a:alphaModFix/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2">
            <a:alphaModFix/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eveloperdiary.com/data-science/machine-learning/introduction-to-coordinate-descent-using-least-squares-regression/#:~:text=In%20Coordinate%20Descent%20we%20minimize,fixed%20and%20then%20vice%2Dvers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ctrTitle"/>
          </p:nvPr>
        </p:nvSpPr>
        <p:spPr>
          <a:xfrm>
            <a:off x="1540533" y="-935944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lang="en-US" sz="6000" dirty="0">
                <a:latin typeface="Arial"/>
                <a:ea typeface="Arial"/>
                <a:cs typeface="Arial"/>
                <a:sym typeface="Arial"/>
              </a:rPr>
              <a:t>Software Project Lab-01</a:t>
            </a:r>
            <a:endParaRPr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1"/>
          </p:nvPr>
        </p:nvSpPr>
        <p:spPr>
          <a:xfrm>
            <a:off x="986119" y="2305643"/>
            <a:ext cx="10627758" cy="7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/>
              <a:t>PROJECT NAME: </a:t>
            </a:r>
            <a:r>
              <a:rPr lang="en-US" sz="1800" b="0" i="0" u="none" strike="noStrike" dirty="0">
                <a:solidFill>
                  <a:srgbClr val="A5300F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US" sz="2400" b="0" i="0" u="none" strike="noStrike" dirty="0">
                <a:solidFill>
                  <a:srgbClr val="A5300F"/>
                </a:solidFill>
                <a:effectLst/>
                <a:latin typeface="Century Gothic" panose="020B0502020202020204" pitchFamily="34" charset="0"/>
              </a:rPr>
              <a:t>ALGORITHMS FOR THE SOLUTION OF SYSTEM OF LINEAR EQUATIONS</a:t>
            </a:r>
            <a:endParaRPr sz="2400" dirty="0"/>
          </a:p>
        </p:txBody>
      </p:sp>
      <p:sp>
        <p:nvSpPr>
          <p:cNvPr id="149" name="Google Shape;149;p19"/>
          <p:cNvSpPr txBox="1"/>
          <p:nvPr/>
        </p:nvSpPr>
        <p:spPr>
          <a:xfrm>
            <a:off x="986119" y="3429000"/>
            <a:ext cx="467957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Mohammed Yasin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Roll: 1406</a:t>
            </a:r>
            <a:endParaRPr dirty="0"/>
          </a:p>
        </p:txBody>
      </p:sp>
      <p:sp>
        <p:nvSpPr>
          <p:cNvPr id="150" name="Google Shape;150;p19"/>
          <p:cNvSpPr txBox="1"/>
          <p:nvPr/>
        </p:nvSpPr>
        <p:spPr>
          <a:xfrm>
            <a:off x="5572125" y="3382834"/>
            <a:ext cx="62435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Supervised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Professor Dr. Md. 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Shariful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Islam</a:t>
            </a:r>
            <a:endParaRPr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1462825" y="6157975"/>
            <a:ext cx="352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SVD</a:t>
            </a:r>
            <a:endParaRPr dirty="0"/>
          </a:p>
        </p:txBody>
      </p:sp>
      <p:sp>
        <p:nvSpPr>
          <p:cNvPr id="397" name="Google Shape;397;p5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4F150C-C925-40D3-8A66-7D55B936839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75201" y="1605243"/>
                <a:ext cx="8946541" cy="49384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SVD (Singular Value Decomposition) for a data matrix 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 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is-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	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Mat = U ∑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U , 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left singular matrix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is an 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orthonormal eigenvector of 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  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∑ , 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singular matrix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is a diagonal matrix of singular values that are the square root of the eigenvalues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right singular matrix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is an orthonormal eigenvector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x 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</a:t>
                </a:r>
              </a:p>
              <a:p>
                <a:pPr marL="0" indent="0">
                  <a:buNone/>
                </a:pPr>
                <a:endParaRPr lang="en-US" sz="16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		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U = 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…….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[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6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…….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 ]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endParaRPr lang="en-US" sz="1600" b="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*Each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are column of the matrix </a:t>
                </a:r>
              </a:p>
              <a:p>
                <a:pPr marL="137160" indent="0">
                  <a:buNone/>
                </a:pPr>
                <a:endParaRPr lang="en-US" sz="1600" b="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4F150C-C925-40D3-8A66-7D55B9368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75201" y="1605243"/>
                <a:ext cx="8946541" cy="4938432"/>
              </a:xfrm>
              <a:blipFill>
                <a:blip r:embed="rId3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258EC1-1EF1-403B-95B3-76D431791379}"/>
                  </a:ext>
                </a:extLst>
              </p:cNvPr>
              <p:cNvSpPr txBox="1"/>
              <p:nvPr/>
            </p:nvSpPr>
            <p:spPr>
              <a:xfrm>
                <a:off x="5538971" y="4847582"/>
                <a:ext cx="2209800" cy="810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∑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258EC1-1EF1-403B-95B3-76D431791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971" y="4847582"/>
                <a:ext cx="2209800" cy="810350"/>
              </a:xfrm>
              <a:prstGeom prst="rect">
                <a:avLst/>
              </a:prstGeom>
              <a:blipFill>
                <a:blip r:embed="rId4"/>
                <a:stretch>
                  <a:fillRect l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88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AA53-5757-4693-9194-03C8A17C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289DF-EE76-4723-9764-7361A330D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667436"/>
                <a:ext cx="8946541" cy="419548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 find the left singular matrix, we need to find the normalized eigenvectors of  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= mat 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</a:p>
              <a:p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sigma matrix is a diagonal matrix whose diagonal elements are the square root of the eigenvalues</a:t>
                </a:r>
              </a:p>
              <a:p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 find the right singular matrix, we use the following formula-</a:t>
                </a:r>
              </a:p>
              <a:p>
                <a:pPr marL="137160" indent="0">
                  <a:buNone/>
                </a:pP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		U = 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𝐴</m:t>
                    </m:r>
                  </m:oMath>
                </a14:m>
                <a:endParaRPr lang="en-US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289DF-EE76-4723-9764-7361A330D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667436"/>
                <a:ext cx="8946541" cy="41954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E673D-36B6-4FD3-BB97-3FE8FB1C5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0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6CB4-4276-491F-9CCD-0C11C30D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Pseudo Inverse of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D37272A-B235-4540-A698-B7481E4FEB2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17587" y="1938618"/>
                <a:ext cx="8946541" cy="4195481"/>
              </a:xfrm>
            </p:spPr>
            <p:txBody>
              <a:bodyPr>
                <a:normAutofit/>
              </a:bodyPr>
              <a:lstStyle/>
              <a:p>
                <a:pPr marL="13716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pseudo inverse, or Moore-Penrose inverse, of a matrix is a generalization of the inverse, applicable to non-square or singular matrices.</a:t>
                </a:r>
              </a:p>
              <a:p>
                <a:pPr marL="137160" indent="0">
                  <a:buNone/>
                </a:pPr>
                <a:endParaRPr lang="en-US" b="1" i="1" dirty="0"/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Why pseudo inverse?</a:t>
                </a:r>
              </a:p>
              <a:p>
                <a:pPr marL="13716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	In OLS, the inverse of the matrix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) is required. If that matrix is singular then we cannot invert it. Pseudo inverse allows us to invert a matrix even if it is a singular or non-square matrix.</a:t>
                </a:r>
              </a:p>
              <a:p>
                <a:pPr marL="13716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D37272A-B235-4540-A698-B7481E4FE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17587" y="1938618"/>
                <a:ext cx="8946541" cy="41954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FCE20-30DA-42D9-8590-4B14C45E43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Multiplication of two matrices</a:t>
            </a:r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1"/>
          </p:nvPr>
        </p:nvSpPr>
        <p:spPr>
          <a:xfrm>
            <a:off x="717830" y="157778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Two matrices can be multiplied if the number of columns of the first matrix and the number of rows of the second matrix are same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The dimension of the result matrix will be (number of rows of the first matrix) x (number of columns of the second matrix)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Each element of the result matrix will be the dot product of each rows and each columns</a:t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1046" y="4141598"/>
            <a:ext cx="3634257" cy="18557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0" name="Google Shape;26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7487" y="4141598"/>
            <a:ext cx="4453896" cy="18557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1" name="Google Shape;261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178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Transpose of a matrix</a:t>
            </a:r>
            <a:endParaRPr/>
          </a:p>
        </p:txBody>
      </p:sp>
      <p:sp>
        <p:nvSpPr>
          <p:cNvPr id="290" name="Google Shape;290;p37"/>
          <p:cNvSpPr txBox="1">
            <a:spLocks noGrp="1"/>
          </p:cNvSpPr>
          <p:nvPr>
            <p:ph type="body" idx="1"/>
          </p:nvPr>
        </p:nvSpPr>
        <p:spPr>
          <a:xfrm>
            <a:off x="1036403" y="1712259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Transpose of a matrix turns the rows of the matrix into its columns and the columns of a matrix into its rows</a:t>
            </a:r>
            <a:endParaRPr/>
          </a:p>
        </p:txBody>
      </p:sp>
      <p:sp>
        <p:nvSpPr>
          <p:cNvPr id="291" name="Google Shape;291;p37"/>
          <p:cNvSpPr txBox="1"/>
          <p:nvPr/>
        </p:nvSpPr>
        <p:spPr>
          <a:xfrm>
            <a:off x="942110" y="4509246"/>
            <a:ext cx="881272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 for transpose of a matrix: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2" name="Google Shape;29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1928" y="2555072"/>
            <a:ext cx="5415489" cy="17478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4" name="Google Shape;294;p3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8" name="image12.png">
            <a:extLst>
              <a:ext uri="{FF2B5EF4-FFF2-40B4-BE49-F238E27FC236}">
                <a16:creationId xmlns:a16="http://schemas.microsoft.com/office/drawing/2014/main" id="{2012D276-F7EC-46A2-8BB5-F761B306CF5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512569" y="4823460"/>
            <a:ext cx="4745355" cy="1901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276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Matrix Norm</a:t>
            </a:r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body" idx="1"/>
          </p:nvPr>
        </p:nvSpPr>
        <p:spPr>
          <a:xfrm>
            <a:off x="646111" y="171226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One of the matrix norms is Euclidean Norm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Euclidean Norm is the square root of the sum of square of every elements of a vector (a row or a column matrix)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582706" y="4454585"/>
            <a:ext cx="63021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 for Euclidean Norm: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8" name="Google Shape;31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6535" y="2951503"/>
            <a:ext cx="4648200" cy="1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9" name="Google Shape;319;p4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8" name="image2.png">
            <a:extLst>
              <a:ext uri="{FF2B5EF4-FFF2-40B4-BE49-F238E27FC236}">
                <a16:creationId xmlns:a16="http://schemas.microsoft.com/office/drawing/2014/main" id="{E489F4F7-00B4-4ED6-A2CD-8BD388E145C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086535" y="4884737"/>
            <a:ext cx="4912995" cy="1660525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9164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Dot product of matrix</a:t>
            </a:r>
            <a:endParaRPr/>
          </a:p>
        </p:txBody>
      </p:sp>
      <p:sp>
        <p:nvSpPr>
          <p:cNvPr id="340" name="Google Shape;340;p43"/>
          <p:cNvSpPr txBox="1">
            <a:spLocks noGrp="1"/>
          </p:cNvSpPr>
          <p:nvPr>
            <p:ph type="body" idx="1"/>
          </p:nvPr>
        </p:nvSpPr>
        <p:spPr>
          <a:xfrm>
            <a:off x="753689" y="1613647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Vectors are row or column matrices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Dot product of two vectors is the sum of the product of the elements of two vectors with same index</a:t>
            </a:r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573741" y="4231342"/>
            <a:ext cx="708211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 for dot product: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42" name="Google Shape;34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9643" y="2750960"/>
            <a:ext cx="5962981" cy="1707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4" name="Google Shape;344;p4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8" name="image3.png">
            <a:extLst>
              <a:ext uri="{FF2B5EF4-FFF2-40B4-BE49-F238E27FC236}">
                <a16:creationId xmlns:a16="http://schemas.microsoft.com/office/drawing/2014/main" id="{321ADF97-9F87-4AFE-81E1-380A1BBD684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330455" y="4931447"/>
            <a:ext cx="4778375" cy="1473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026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4A45-AD99-44DB-8DFD-6779261A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76C22-7653-4616-A108-93A38FFE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426" y="1443318"/>
            <a:ext cx="8946541" cy="4195481"/>
          </a:xfrm>
        </p:spPr>
        <p:txBody>
          <a:bodyPr/>
          <a:lstStyle/>
          <a:p>
            <a:r>
              <a:rPr lang="en-US" dirty="0"/>
              <a:t>The user has two options- Proceed for solve or Quit</a:t>
            </a:r>
          </a:p>
          <a:p>
            <a:r>
              <a:rPr lang="en-US" dirty="0"/>
              <a:t>If the user proceeds for solve, he/she is prompted for the dimension of the matrix and asked to provide the augmented matrix or generate an augmented matrix</a:t>
            </a:r>
          </a:p>
          <a:p>
            <a:r>
              <a:rPr lang="en-US" dirty="0"/>
              <a:t>Number of operations to be used for the </a:t>
            </a:r>
            <a:r>
              <a:rPr lang="en-US" dirty="0" err="1"/>
              <a:t>Kaczmarz</a:t>
            </a:r>
            <a:r>
              <a:rPr lang="en-US" dirty="0"/>
              <a:t> method is also taken from the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028F2-CD77-4562-ACD3-6D83D71DB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6F8BF-7CD7-4058-8728-EECFE5455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7933" y="3907154"/>
            <a:ext cx="4582992" cy="27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8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4E31-DCAD-4862-A268-78EA375D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19EB7-9D44-409B-A4DD-3647CB244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result shows the solutions acquired by the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 and OLS method.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It gives a verdict on the differences between the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24D8-D966-4F3C-B3C7-8C038522D9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DE479E-5D6D-4953-89A3-918CBE6E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49" y="3840390"/>
            <a:ext cx="8138865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40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741B-B99D-415A-9084-EC72F104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5EDA2-0938-440B-A642-659696986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algorithms for the </a:t>
            </a:r>
            <a:r>
              <a:rPr lang="en-US" dirty="0" err="1"/>
              <a:t>Kaczmarz</a:t>
            </a:r>
            <a:r>
              <a:rPr lang="en-US" dirty="0"/>
              <a:t> and Jacobi iteration for eigenvalues</a:t>
            </a:r>
          </a:p>
          <a:p>
            <a:r>
              <a:rPr lang="en-US" dirty="0"/>
              <a:t>Calculating the eigenvalues and eigenvectors</a:t>
            </a:r>
          </a:p>
          <a:p>
            <a:r>
              <a:rPr lang="en-US" dirty="0"/>
              <a:t>Applying dynamic memory because of large matrices</a:t>
            </a:r>
          </a:p>
          <a:p>
            <a:r>
              <a:rPr lang="en-US" dirty="0"/>
              <a:t>Debugging the code for a long time</a:t>
            </a:r>
          </a:p>
          <a:p>
            <a:r>
              <a:rPr lang="en-US" dirty="0"/>
              <a:t>Handling big amount of code and multiple source files for a single purpose for the first time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CFC44-16ED-469C-8176-85CF7BB875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05554-8CE4-4BD1-8418-39A0A7C8ACBF}"/>
              </a:ext>
            </a:extLst>
          </p:cNvPr>
          <p:cNvSpPr txBox="1"/>
          <p:nvPr/>
        </p:nvSpPr>
        <p:spPr>
          <a:xfrm>
            <a:off x="8058150" y="5800786"/>
            <a:ext cx="520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*Lines of code 1090+</a:t>
            </a:r>
          </a:p>
        </p:txBody>
      </p:sp>
    </p:spTree>
    <p:extLst>
      <p:ext uri="{BB962C8B-B14F-4D97-AF65-F5344CB8AC3E}">
        <p14:creationId xmlns:p14="http://schemas.microsoft.com/office/powerpoint/2010/main" val="285121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Overview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646097" y="1581201"/>
            <a:ext cx="10832400" cy="48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Tasks that are completed on my project-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Dot Product of Matrices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Multiplication of Matrices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Matrix Norm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SVD-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●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Eigenvalue 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●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Eigenvector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●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Orthonormal Matrix Calculation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Implemented the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Kaczmarz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Method, the OLS Method and the Coordinate Descent Method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Solved system of linear equations using the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Kaczmarz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Method and the OLS Method</a:t>
            </a:r>
          </a:p>
          <a:p>
            <a:pPr marL="13716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8260-0C14-4525-9F21-476361B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BF3E-2A0E-4218-90C2-FBAC2510A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importance of systems of linear equations extends across various fields and disciplines due to their fundamental role in modeling and solving real-world problems. </a:t>
            </a: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got the insight of various numerical methods and algorithms. Matrix manipulation was the heart of the project. The project helped me to enhance my skill on matrix manipulation. </a:t>
            </a:r>
          </a:p>
          <a:p>
            <a:r>
              <a:rPr lang="en-US" sz="1800" dirty="0">
                <a:latin typeface="Verdana" panose="020B060403050404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 got familiar </a:t>
            </a:r>
            <a:r>
              <a:rPr lang="en-US" sz="1800">
                <a:latin typeface="Verdana" panose="020B060403050404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with handling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69209-DF12-4514-A9F9-B2DFA695EE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4895-499E-4CB9-BE74-5C34EE5E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8258-2798-42DB-86CF-50D362E8C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201" y="1776693"/>
            <a:ext cx="10221424" cy="4195481"/>
          </a:xfrm>
        </p:spPr>
        <p:txBody>
          <a:bodyPr/>
          <a:lstStyle/>
          <a:p>
            <a:pPr marL="0" marR="0" algn="just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https://www.adeveloperdiary.com/data-science/machine-learning/introduction-to-coordinate-descent-using-least-squares-regression/#:~:text=In%20Coordinate%20Descent%20we%20minimize,fixed%20and%20then%20vice%2Dversa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Introduction to Coordinate Descent using Least Squares Regression, 16 Dec 2023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KaczmarzSGDrevised.pdf, </a:t>
            </a:r>
            <a:r>
              <a:rPr lang="en-US" sz="18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Xuemei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Chen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sz="18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kacz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Lecture21Notes.pdf, Mark Schmidt, April 9, 2015</a:t>
            </a:r>
          </a:p>
          <a:p>
            <a:pPr marL="0" algn="just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Numerical Methods, Rao V. </a:t>
            </a:r>
            <a:r>
              <a:rPr lang="en-US" sz="18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Dukkipati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2BA19-F732-4139-A2C1-78BF8A707A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1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72891-DFEC-44EC-9206-16F7BE923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43EDA-7202-4D23-A518-B0DB20775886}"/>
              </a:ext>
            </a:extLst>
          </p:cNvPr>
          <p:cNvSpPr txBox="1"/>
          <p:nvPr/>
        </p:nvSpPr>
        <p:spPr>
          <a:xfrm>
            <a:off x="4105275" y="2843689"/>
            <a:ext cx="613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332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System of Linear Equation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1093775" y="1914125"/>
            <a:ext cx="9625200" cy="433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latin typeface="Verdana"/>
                <a:ea typeface="Verdana"/>
                <a:cs typeface="Verdana"/>
                <a:sym typeface="Verdana"/>
              </a:rPr>
              <a:t>A linear equation system represents a collection of linear equations that collectively define relationships among a set of variables. The solution to a linear equation system involves finding values for the variables that satisfy all the equations simultaneously.</a:t>
            </a:r>
            <a:endParaRPr sz="3100"/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9F079-4219-4412-A8E4-AC1ADD25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852" y="4309729"/>
            <a:ext cx="6287045" cy="17222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56203-F611-4C8D-8E25-62E8C4ECA1EC}"/>
              </a:ext>
            </a:extLst>
          </p:cNvPr>
          <p:cNvSpPr txBox="1"/>
          <p:nvPr/>
        </p:nvSpPr>
        <p:spPr>
          <a:xfrm>
            <a:off x="1093775" y="3848612"/>
            <a:ext cx="80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linear equation system is written in the form of Ax = 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Kaczmarz Method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1004701" y="1411941"/>
            <a:ext cx="87669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Kaczmarz method is an iterative method to solve linear equation systems.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Initially a solution is guessed. Then in each iteration, using the solution in the last iteration, we head closer to the accurate solution.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4" name="Google Shape;174;p22" descr="Repeated row projection by the Kaczmarz method. | Download Scientific 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5488" y="3937054"/>
            <a:ext cx="4819090" cy="25399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422" y="4365810"/>
            <a:ext cx="5138928" cy="16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Solution using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Kaczmarz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Method</a:t>
            </a:r>
            <a:endParaRPr dirty="0"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52E2E9-EEA0-4E24-88EF-E59DAFB9E14A}"/>
                  </a:ext>
                </a:extLst>
              </p:cNvPr>
              <p:cNvSpPr txBox="1"/>
              <p:nvPr/>
            </p:nvSpPr>
            <p:spPr>
              <a:xfrm>
                <a:off x="981075" y="1704975"/>
                <a:ext cx="9069736" cy="343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For a linear equation system Ax=b the </a:t>
                </a:r>
                <a:r>
                  <a:rPr lang="en-US" sz="17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Kaczmarz</a:t>
                </a: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method follows:</a:t>
                </a:r>
              </a:p>
              <a:p>
                <a:pPr marL="285750" indent="-285750"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initial guess of the 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7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iteration, the solution is –</a:t>
                </a:r>
              </a:p>
              <a:p>
                <a:pPr>
                  <a:buClr>
                    <a:schemeClr val="accent1"/>
                  </a:buClr>
                  <a:buSzPct val="100000"/>
                </a:pP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&lt;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sSup>
                          <m:sSup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sSup>
                          <m:sSup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7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17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If the process is converged, I printed the solution and stopped the program</a:t>
                </a:r>
              </a:p>
              <a:p>
                <a:pPr marL="285750" indent="-285750"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 converge, I have run the process for a number of times</a:t>
                </a:r>
              </a:p>
              <a:p>
                <a:pPr marL="0" indent="0">
                  <a:buNone/>
                </a:pP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Here,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is the dot product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row of A and the solution after k iterations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is the Euclidean norm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row of A 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7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is the complex conjugation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. For real system,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7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sz="17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i</a:t>
                </a: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is selected using </a:t>
                </a:r>
                <a:r>
                  <a:rPr lang="en-US" sz="17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i</a:t>
                </a: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k mod m where m is the number of equations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52E2E9-EEA0-4E24-88EF-E59DAFB9E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75" y="1704975"/>
                <a:ext cx="9069736" cy="3438955"/>
              </a:xfrm>
              <a:prstGeom prst="rect">
                <a:avLst/>
              </a:prstGeom>
              <a:blipFill>
                <a:blip r:embed="rId3"/>
                <a:stretch>
                  <a:fillRect l="-470" t="-709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E84A-F78E-4391-8D90-40B3E40A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12DA73D-620C-4E0B-BB5F-503775550A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3716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In OLS, the coefficient matrix is X, the constant column is Y and the estimates or the solutions are </a:t>
                </a:r>
                <a:r>
                  <a:rPr lang="el-GR" dirty="0">
                    <a:latin typeface="Verdana" panose="020B0604030504040204" pitchFamily="34" charset="0"/>
                    <a:ea typeface="Verdana" panose="020B0604030504040204" pitchFamily="34" charset="0"/>
                  </a:rPr>
                  <a:t>β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  <a:p>
                <a:pPr marL="13716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solution for using OLS is-</a:t>
                </a:r>
              </a:p>
              <a:p>
                <a:pPr marL="13716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	</a:t>
                </a:r>
                <a:r>
                  <a:rPr lang="el-GR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12DA73D-620C-4E0B-BB5F-50377555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7794D-4F78-49A9-9B1A-14B01EFC24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96A6-A58C-44EF-9EE7-751AB64C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4618"/>
            <a:ext cx="9404723" cy="1400530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Flow of The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E4307-FAAB-4D79-9D40-193C484F1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480526CA-622E-460F-B4CB-CBFC6250D796}"/>
              </a:ext>
            </a:extLst>
          </p:cNvPr>
          <p:cNvSpPr/>
          <p:nvPr/>
        </p:nvSpPr>
        <p:spPr>
          <a:xfrm>
            <a:off x="5348472" y="1853248"/>
            <a:ext cx="976128" cy="194627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A69F40-4DBB-4CF8-A8EC-5A361BC58851}"/>
              </a:ext>
            </a:extLst>
          </p:cNvPr>
          <p:cNvSpPr/>
          <p:nvPr/>
        </p:nvSpPr>
        <p:spPr>
          <a:xfrm>
            <a:off x="2990850" y="2333625"/>
            <a:ext cx="1057275" cy="238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Kaczmarz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F86C0-025F-4BB3-8FB7-A1AD1F830FFD}"/>
              </a:ext>
            </a:extLst>
          </p:cNvPr>
          <p:cNvSpPr/>
          <p:nvPr/>
        </p:nvSpPr>
        <p:spPr>
          <a:xfrm>
            <a:off x="8539164" y="2255361"/>
            <a:ext cx="1057275" cy="238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B2011D-7410-401F-AD8E-240BBC78E9AD}"/>
                  </a:ext>
                </a:extLst>
              </p:cNvPr>
              <p:cNvSpPr/>
              <p:nvPr/>
            </p:nvSpPr>
            <p:spPr>
              <a:xfrm>
                <a:off x="2914650" y="2867025"/>
                <a:ext cx="1133475" cy="1851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B2011D-7410-401F-AD8E-240BBC78E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650" y="2867025"/>
                <a:ext cx="1133475" cy="185102"/>
              </a:xfrm>
              <a:prstGeom prst="rect">
                <a:avLst/>
              </a:prstGeom>
              <a:blipFill>
                <a:blip r:embed="rId2"/>
                <a:stretch>
                  <a:fillRect t="-25714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DD3A490-DD0E-48A7-9FDA-455318B66AC2}"/>
              </a:ext>
            </a:extLst>
          </p:cNvPr>
          <p:cNvSpPr/>
          <p:nvPr/>
        </p:nvSpPr>
        <p:spPr>
          <a:xfrm>
            <a:off x="2990850" y="3371850"/>
            <a:ext cx="1057275" cy="238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C4CFFCDC-E35D-4478-A5E6-BE5CAFF9766A}"/>
              </a:ext>
            </a:extLst>
          </p:cNvPr>
          <p:cNvSpPr/>
          <p:nvPr/>
        </p:nvSpPr>
        <p:spPr>
          <a:xfrm>
            <a:off x="2587651" y="3800475"/>
            <a:ext cx="1612873" cy="48577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iter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833DCD-1A86-46EC-9914-E742AA82B2D7}"/>
              </a:ext>
            </a:extLst>
          </p:cNvPr>
          <p:cNvSpPr/>
          <p:nvPr/>
        </p:nvSpPr>
        <p:spPr>
          <a:xfrm>
            <a:off x="1266826" y="4429125"/>
            <a:ext cx="1447800" cy="352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= ( </a:t>
            </a:r>
            <a:r>
              <a:rPr lang="en-US" dirty="0" err="1"/>
              <a:t>i</a:t>
            </a:r>
            <a:r>
              <a:rPr lang="en-US" dirty="0"/>
              <a:t> – 1 ) %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1E129C1-8767-4027-97B6-E37BC38691C6}"/>
                  </a:ext>
                </a:extLst>
              </p:cNvPr>
              <p:cNvSpPr/>
              <p:nvPr/>
            </p:nvSpPr>
            <p:spPr>
              <a:xfrm>
                <a:off x="533400" y="5034599"/>
                <a:ext cx="2457450" cy="59467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&lt;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1E129C1-8767-4027-97B6-E37BC3869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034599"/>
                <a:ext cx="2457450" cy="594677"/>
              </a:xfrm>
              <a:prstGeom prst="rect">
                <a:avLst/>
              </a:prstGeom>
              <a:blipFill>
                <a:blip r:embed="rId3"/>
                <a:stretch>
                  <a:fillRect r="-7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2C5B6BF-51FA-47E7-A5CE-7B3B393FC768}"/>
              </a:ext>
            </a:extLst>
          </p:cNvPr>
          <p:cNvSpPr/>
          <p:nvPr/>
        </p:nvSpPr>
        <p:spPr>
          <a:xfrm>
            <a:off x="1362075" y="6000750"/>
            <a:ext cx="952500" cy="2762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02D185-5E5E-4C0B-8A5D-E6ED3F631F2A}"/>
                  </a:ext>
                </a:extLst>
              </p:cNvPr>
              <p:cNvSpPr/>
              <p:nvPr/>
            </p:nvSpPr>
            <p:spPr>
              <a:xfrm>
                <a:off x="4295774" y="4429124"/>
                <a:ext cx="1800226" cy="3524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Print solution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02D185-5E5E-4C0B-8A5D-E6ED3F631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74" y="4429124"/>
                <a:ext cx="1800226" cy="352425"/>
              </a:xfrm>
              <a:prstGeom prst="rect">
                <a:avLst/>
              </a:prstGeom>
              <a:blipFill>
                <a:blip r:embed="rId4"/>
                <a:stretch>
                  <a:fillRect l="-334" r="-33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50EDCB3-0E60-4011-8A1F-A03246D96F2E}"/>
                  </a:ext>
                </a:extLst>
              </p:cNvPr>
              <p:cNvSpPr/>
              <p:nvPr/>
            </p:nvSpPr>
            <p:spPr>
              <a:xfrm>
                <a:off x="8169462" y="2769710"/>
                <a:ext cx="1717488" cy="28241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50EDCB3-0E60-4011-8A1F-A03246D96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62" y="2769710"/>
                <a:ext cx="1717488" cy="28241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F97EA3F4-5C7A-4C50-91B9-0E84BB044237}"/>
                  </a:ext>
                </a:extLst>
              </p:cNvPr>
              <p:cNvSpPr/>
              <p:nvPr/>
            </p:nvSpPr>
            <p:spPr>
              <a:xfrm>
                <a:off x="8074212" y="3362325"/>
                <a:ext cx="2069913" cy="596739"/>
              </a:xfrm>
              <a:prstGeom prst="flowChartDecisi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 is singular</a:t>
                </a:r>
              </a:p>
            </p:txBody>
          </p:sp>
        </mc:Choice>
        <mc:Fallback xmlns=""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F97EA3F4-5C7A-4C50-91B9-0E84BB044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212" y="3362325"/>
                <a:ext cx="2069913" cy="596739"/>
              </a:xfrm>
              <a:prstGeom prst="flowChartDecision">
                <a:avLst/>
              </a:prstGeom>
              <a:blipFill>
                <a:blip r:embed="rId6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02D01E-E607-4041-9970-7CD93A69E675}"/>
                  </a:ext>
                </a:extLst>
              </p:cNvPr>
              <p:cNvSpPr/>
              <p:nvPr/>
            </p:nvSpPr>
            <p:spPr>
              <a:xfrm>
                <a:off x="9886950" y="5096907"/>
                <a:ext cx="2059358" cy="4700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Pseudo Inverse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02D01E-E607-4041-9970-7CD93A69E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950" y="5096907"/>
                <a:ext cx="2059358" cy="470060"/>
              </a:xfrm>
              <a:prstGeom prst="rect">
                <a:avLst/>
              </a:prstGeom>
              <a:blipFill>
                <a:blip r:embed="rId7"/>
                <a:stretch>
                  <a:fillRect t="-4938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6A7C1C08-95A8-40AC-BBD8-42CDC6A888B3}"/>
              </a:ext>
            </a:extLst>
          </p:cNvPr>
          <p:cNvSpPr/>
          <p:nvPr/>
        </p:nvSpPr>
        <p:spPr>
          <a:xfrm>
            <a:off x="9972675" y="3959064"/>
            <a:ext cx="1628775" cy="31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Jacobi Iteration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94E0B8-D4EA-42F7-938E-4A2CF872D85A}"/>
              </a:ext>
            </a:extLst>
          </p:cNvPr>
          <p:cNvSpPr/>
          <p:nvPr/>
        </p:nvSpPr>
        <p:spPr>
          <a:xfrm>
            <a:off x="10050834" y="4461189"/>
            <a:ext cx="1628775" cy="3101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D7D0C14-67B3-45B9-A252-B04886C26988}"/>
                  </a:ext>
                </a:extLst>
              </p:cNvPr>
              <p:cNvSpPr/>
              <p:nvPr/>
            </p:nvSpPr>
            <p:spPr>
              <a:xfrm>
                <a:off x="7259825" y="4043363"/>
                <a:ext cx="1628774" cy="31019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Inverse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D7D0C14-67B3-45B9-A252-B04886C26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825" y="4043363"/>
                <a:ext cx="1628774" cy="310198"/>
              </a:xfrm>
              <a:prstGeom prst="rect">
                <a:avLst/>
              </a:prstGeom>
              <a:blipFill>
                <a:blip r:embed="rId8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DDA2DA4-A770-4EDA-B3F2-A20E6A929B01}"/>
                  </a:ext>
                </a:extLst>
              </p:cNvPr>
              <p:cNvSpPr/>
              <p:nvPr/>
            </p:nvSpPr>
            <p:spPr>
              <a:xfrm>
                <a:off x="7172326" y="4561204"/>
                <a:ext cx="1895475" cy="3524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DDA2DA4-A770-4EDA-B3F2-A20E6A929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326" y="4561204"/>
                <a:ext cx="1895475" cy="3524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7CC4270-8416-4ABE-972D-F13A9FE50AC4}"/>
                  </a:ext>
                </a:extLst>
              </p:cNvPr>
              <p:cNvSpPr/>
              <p:nvPr/>
            </p:nvSpPr>
            <p:spPr>
              <a:xfrm>
                <a:off x="7269349" y="5109683"/>
                <a:ext cx="1800226" cy="3524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Print solution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7CC4270-8416-4ABE-972D-F13A9FE50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349" y="5109683"/>
                <a:ext cx="1800226" cy="352425"/>
              </a:xfrm>
              <a:prstGeom prst="rect">
                <a:avLst/>
              </a:prstGeom>
              <a:blipFill>
                <a:blip r:embed="rId10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76AA8736-2F6B-4599-81EA-DEB6D2B69275}"/>
              </a:ext>
            </a:extLst>
          </p:cNvPr>
          <p:cNvSpPr/>
          <p:nvPr/>
        </p:nvSpPr>
        <p:spPr>
          <a:xfrm>
            <a:off x="5162550" y="5715000"/>
            <a:ext cx="2081397" cy="485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the solutions of two methods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2CF31E-E389-45D2-AB2A-1C881969E4C6}"/>
              </a:ext>
            </a:extLst>
          </p:cNvPr>
          <p:cNvSpPr/>
          <p:nvPr/>
        </p:nvSpPr>
        <p:spPr>
          <a:xfrm>
            <a:off x="5348472" y="1309688"/>
            <a:ext cx="971550" cy="3238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0AF6BBE-89A6-496A-B42D-A944B05C8E48}"/>
              </a:ext>
            </a:extLst>
          </p:cNvPr>
          <p:cNvSpPr/>
          <p:nvPr/>
        </p:nvSpPr>
        <p:spPr>
          <a:xfrm>
            <a:off x="5610225" y="6400520"/>
            <a:ext cx="971550" cy="3238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9AF1CC-6126-42C1-8514-3EF668F04A9D}"/>
              </a:ext>
            </a:extLst>
          </p:cNvPr>
          <p:cNvCxnSpPr>
            <a:stCxn id="27" idx="4"/>
            <a:endCxn id="6" idx="1"/>
          </p:cNvCxnSpPr>
          <p:nvPr/>
        </p:nvCxnSpPr>
        <p:spPr>
          <a:xfrm>
            <a:off x="5834247" y="1633538"/>
            <a:ext cx="2289" cy="219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09BBEA-C76A-441D-81DD-E9163C6FC35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519488" y="1950562"/>
            <a:ext cx="1926597" cy="383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B786AC-57D2-458D-A1C7-F79DDA07F592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6226987" y="1950562"/>
            <a:ext cx="2840815" cy="304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F2DC8-A10A-4328-985B-55FDF871FA16}"/>
              </a:ext>
            </a:extLst>
          </p:cNvPr>
          <p:cNvCxnSpPr/>
          <p:nvPr/>
        </p:nvCxnSpPr>
        <p:spPr>
          <a:xfrm>
            <a:off x="3481387" y="3052127"/>
            <a:ext cx="0" cy="339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13C611-8379-438A-A4BC-D9C623D142A0}"/>
              </a:ext>
            </a:extLst>
          </p:cNvPr>
          <p:cNvCxnSpPr/>
          <p:nvPr/>
        </p:nvCxnSpPr>
        <p:spPr>
          <a:xfrm>
            <a:off x="3505198" y="2527857"/>
            <a:ext cx="0" cy="339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ED2884-FB83-4EED-94A2-9138D3D90433}"/>
              </a:ext>
            </a:extLst>
          </p:cNvPr>
          <p:cNvCxnSpPr>
            <a:cxnSpLocks/>
          </p:cNvCxnSpPr>
          <p:nvPr/>
        </p:nvCxnSpPr>
        <p:spPr>
          <a:xfrm>
            <a:off x="3481386" y="3579096"/>
            <a:ext cx="0" cy="221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D28351-6E71-48BD-91CB-8C6237DE0564}"/>
              </a:ext>
            </a:extLst>
          </p:cNvPr>
          <p:cNvCxnSpPr>
            <a:cxnSpLocks/>
            <a:stCxn id="11" idx="1"/>
            <a:endCxn id="13" idx="0"/>
          </p:cNvCxnSpPr>
          <p:nvPr/>
        </p:nvCxnSpPr>
        <p:spPr>
          <a:xfrm flipH="1">
            <a:off x="1990726" y="4043363"/>
            <a:ext cx="596925" cy="385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08D47D-CD54-4B57-8644-C8D37BD7C43A}"/>
              </a:ext>
            </a:extLst>
          </p:cNvPr>
          <p:cNvCxnSpPr>
            <a:cxnSpLocks/>
          </p:cNvCxnSpPr>
          <p:nvPr/>
        </p:nvCxnSpPr>
        <p:spPr>
          <a:xfrm>
            <a:off x="1990726" y="4781549"/>
            <a:ext cx="0" cy="221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F857D8E-E99C-400C-911D-F19F0CB877F4}"/>
              </a:ext>
            </a:extLst>
          </p:cNvPr>
          <p:cNvCxnSpPr>
            <a:cxnSpLocks/>
          </p:cNvCxnSpPr>
          <p:nvPr/>
        </p:nvCxnSpPr>
        <p:spPr>
          <a:xfrm>
            <a:off x="1852611" y="5598001"/>
            <a:ext cx="0" cy="40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73D411-9096-4485-A2BD-509A99EC8788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314575" y="6138862"/>
            <a:ext cx="1092225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2E7203-BC8F-4BA7-A008-B043A25036D5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3394088" y="4286251"/>
            <a:ext cx="12712" cy="185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4F768D-E2DF-4867-B067-91F7342DB269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>
            <a:off x="4200524" y="4043363"/>
            <a:ext cx="995363" cy="385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16D295-9FFD-42BE-8ED4-16D796898B10}"/>
              </a:ext>
            </a:extLst>
          </p:cNvPr>
          <p:cNvCxnSpPr>
            <a:cxnSpLocks/>
          </p:cNvCxnSpPr>
          <p:nvPr/>
        </p:nvCxnSpPr>
        <p:spPr>
          <a:xfrm>
            <a:off x="5212559" y="4800598"/>
            <a:ext cx="900113" cy="847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B260F8-64D6-4DDE-8485-CADA4C297D6C}"/>
              </a:ext>
            </a:extLst>
          </p:cNvPr>
          <p:cNvCxnSpPr>
            <a:cxnSpLocks/>
          </p:cNvCxnSpPr>
          <p:nvPr/>
        </p:nvCxnSpPr>
        <p:spPr>
          <a:xfrm>
            <a:off x="6112672" y="6188946"/>
            <a:ext cx="0" cy="221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7CA5D3-C1F0-4AF3-9562-524113633210}"/>
              </a:ext>
            </a:extLst>
          </p:cNvPr>
          <p:cNvCxnSpPr>
            <a:cxnSpLocks/>
          </p:cNvCxnSpPr>
          <p:nvPr/>
        </p:nvCxnSpPr>
        <p:spPr>
          <a:xfrm>
            <a:off x="9113929" y="2503011"/>
            <a:ext cx="0" cy="221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C9C8C3-32D5-4141-8469-63D5D5C2805D}"/>
              </a:ext>
            </a:extLst>
          </p:cNvPr>
          <p:cNvCxnSpPr/>
          <p:nvPr/>
        </p:nvCxnSpPr>
        <p:spPr>
          <a:xfrm>
            <a:off x="9109168" y="3052127"/>
            <a:ext cx="0" cy="317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5D6034-72E0-4996-8899-2D4E60A51899}"/>
              </a:ext>
            </a:extLst>
          </p:cNvPr>
          <p:cNvCxnSpPr>
            <a:stCxn id="18" idx="1"/>
          </p:cNvCxnSpPr>
          <p:nvPr/>
        </p:nvCxnSpPr>
        <p:spPr>
          <a:xfrm flipH="1">
            <a:off x="7820025" y="3660695"/>
            <a:ext cx="254187" cy="382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1CE1E0-6F8A-482F-B291-0BE4A59343B1}"/>
              </a:ext>
            </a:extLst>
          </p:cNvPr>
          <p:cNvCxnSpPr>
            <a:stCxn id="18" idx="3"/>
            <a:endCxn id="20" idx="0"/>
          </p:cNvCxnSpPr>
          <p:nvPr/>
        </p:nvCxnSpPr>
        <p:spPr>
          <a:xfrm>
            <a:off x="10144125" y="3660695"/>
            <a:ext cx="642938" cy="298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677E10-D197-4BC5-B819-76078005D117}"/>
              </a:ext>
            </a:extLst>
          </p:cNvPr>
          <p:cNvCxnSpPr>
            <a:cxnSpLocks/>
          </p:cNvCxnSpPr>
          <p:nvPr/>
        </p:nvCxnSpPr>
        <p:spPr>
          <a:xfrm>
            <a:off x="8074212" y="4339825"/>
            <a:ext cx="0" cy="221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F3F7F2F-0E12-46BB-8CEC-1F4EEAF059E9}"/>
              </a:ext>
            </a:extLst>
          </p:cNvPr>
          <p:cNvCxnSpPr>
            <a:cxnSpLocks/>
          </p:cNvCxnSpPr>
          <p:nvPr/>
        </p:nvCxnSpPr>
        <p:spPr>
          <a:xfrm>
            <a:off x="8074212" y="4892238"/>
            <a:ext cx="0" cy="221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D9697E9-688A-40F3-BA07-B34A7ED742BF}"/>
              </a:ext>
            </a:extLst>
          </p:cNvPr>
          <p:cNvCxnSpPr>
            <a:cxnSpLocks/>
          </p:cNvCxnSpPr>
          <p:nvPr/>
        </p:nvCxnSpPr>
        <p:spPr>
          <a:xfrm>
            <a:off x="10862233" y="4236243"/>
            <a:ext cx="0" cy="221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F31817-C61C-47B5-8EDE-AC7D5FE15D08}"/>
              </a:ext>
            </a:extLst>
          </p:cNvPr>
          <p:cNvCxnSpPr>
            <a:cxnSpLocks/>
          </p:cNvCxnSpPr>
          <p:nvPr/>
        </p:nvCxnSpPr>
        <p:spPr>
          <a:xfrm>
            <a:off x="10868770" y="4781549"/>
            <a:ext cx="0" cy="307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DAA7781-ECE8-4577-ABE7-2FE255BBEC2D}"/>
              </a:ext>
            </a:extLst>
          </p:cNvPr>
          <p:cNvCxnSpPr>
            <a:stCxn id="19" idx="1"/>
            <a:endCxn id="23" idx="3"/>
          </p:cNvCxnSpPr>
          <p:nvPr/>
        </p:nvCxnSpPr>
        <p:spPr>
          <a:xfrm flipH="1" flipV="1">
            <a:off x="9067801" y="4737417"/>
            <a:ext cx="819149" cy="594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9B71889-0D56-45A0-8369-D0FA6B7341E9}"/>
              </a:ext>
            </a:extLst>
          </p:cNvPr>
          <p:cNvCxnSpPr>
            <a:stCxn id="24" idx="1"/>
          </p:cNvCxnSpPr>
          <p:nvPr/>
        </p:nvCxnSpPr>
        <p:spPr>
          <a:xfrm flipH="1">
            <a:off x="6320022" y="5285896"/>
            <a:ext cx="949327" cy="362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C0A8D8-5132-4A7F-8860-43045BE6E573}"/>
              </a:ext>
            </a:extLst>
          </p:cNvPr>
          <p:cNvSpPr txBox="1"/>
          <p:nvPr/>
        </p:nvSpPr>
        <p:spPr>
          <a:xfrm>
            <a:off x="1904997" y="3898404"/>
            <a:ext cx="625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998433-D5B6-4B3E-9430-84A7E07B7877}"/>
              </a:ext>
            </a:extLst>
          </p:cNvPr>
          <p:cNvSpPr txBox="1"/>
          <p:nvPr/>
        </p:nvSpPr>
        <p:spPr>
          <a:xfrm>
            <a:off x="4486114" y="3882589"/>
            <a:ext cx="549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25F0765-F2B0-4939-871D-DBF023E90BC5}"/>
              </a:ext>
            </a:extLst>
          </p:cNvPr>
          <p:cNvSpPr txBox="1"/>
          <p:nvPr/>
        </p:nvSpPr>
        <p:spPr>
          <a:xfrm>
            <a:off x="7531596" y="3616740"/>
            <a:ext cx="41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5BF741-B031-49F5-AC29-04970359DA63}"/>
              </a:ext>
            </a:extLst>
          </p:cNvPr>
          <p:cNvSpPr txBox="1"/>
          <p:nvPr/>
        </p:nvSpPr>
        <p:spPr>
          <a:xfrm>
            <a:off x="10484075" y="3544252"/>
            <a:ext cx="60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4144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83F6-09D4-481F-93D4-17F4E25F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58" y="632012"/>
            <a:ext cx="9404723" cy="1400530"/>
          </a:xfrm>
        </p:spPr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Finding the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DBC88-20EB-403B-9764-1E4A9571D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9524" y="1696365"/>
                <a:ext cx="10837024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At first we need a matrix. Then the transpose of the matrix and the original matrix are to be multiplied. </a:t>
                </a:r>
              </a:p>
              <a:p>
                <a:pPr marL="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That means if I have a matrix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I have to find the transpose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Then I have to multiply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 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and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x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   or   A = mat 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endParaRPr lang="en-US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Now the matrix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is a symmetric 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DBC88-20EB-403B-9764-1E4A9571D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524" y="1696365"/>
                <a:ext cx="10837024" cy="4724400"/>
              </a:xfrm>
              <a:blipFill>
                <a:blip r:embed="rId2"/>
                <a:stretch>
                  <a:fillRect l="-562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0C8D3-6812-4C96-B027-2854C19D0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7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283B-211D-419B-9780-B4B22D29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the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DE238-75A4-4265-8A5D-5563849CA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41928"/>
                <a:ext cx="9339589" cy="514574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Algorithm to find the eigenvalues and eigenvectors of the matrix A matrix using the Jacobian method:</a:t>
                </a: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Initialize an identity matrix P of size n x n.</a:t>
                </a: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Find th</a:t>
                </a:r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e index (p, q) of the maximum off diagonal value in the matrix A. </a:t>
                </a:r>
                <a:endParaRPr lang="en-US" sz="19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l-GR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9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l-GR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9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num>
                          <m:den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9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Initialize the rotation matrix R as an identity matrix.</a:t>
                </a: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Set R[p][p] = R[q][q] = cos(</a:t>
                </a:r>
                <a:r>
                  <a:rPr lang="el-GR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θ).</a:t>
                </a:r>
                <a:endParaRPr lang="en-US" sz="19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Set R[p][q] = -sin(</a:t>
                </a:r>
                <a:r>
                  <a:rPr lang="el-GR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θ).</a:t>
                </a:r>
                <a:endParaRPr lang="en-US" sz="19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Set R[q][p] = sin(</a:t>
                </a:r>
                <a:r>
                  <a:rPr lang="el-GR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θ). </a:t>
                </a:r>
                <a:endParaRPr lang="en-US" sz="19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indent="-457200">
                  <a:buFont typeface="Noto Sans Symbols"/>
                  <a:buAutoNum type="arabicPeriod"/>
                </a:pPr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Update matrix A using the similarity transformation: </a:t>
                </a: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900" b="0" i="1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A R</a:t>
                </a: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Update matrix P using the same transformation: P = P  R </a:t>
                </a: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Continue the steps 2 to 9 until the matrix A contains non-zero values only on its diagonal elements.</a:t>
                </a:r>
              </a:p>
              <a:p>
                <a:pPr marL="0" indent="0" algn="l">
                  <a:buNone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Now the eigenvalues are the diagonal values of the matrix A.</a:t>
                </a:r>
              </a:p>
              <a:p>
                <a:pPr marL="0" indent="0" algn="l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columns of the P matrix are the corresponding eigenvectors of the A matrix.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DE238-75A4-4265-8A5D-5563849CA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41928"/>
                <a:ext cx="9339589" cy="5145743"/>
              </a:xfrm>
              <a:blipFill>
                <a:blip r:embed="rId2"/>
                <a:stretch>
                  <a:fillRect l="-392" r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F7E12A2-2D71-4FC6-80A6-86B55312A719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9322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Finding the Eigenvalues (continued)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08F94-40EB-4108-8C69-CB97A0C4E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07130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1429</Words>
  <Application>Microsoft Office PowerPoint</Application>
  <PresentationFormat>Widescreen</PresentationFormat>
  <Paragraphs>182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Verdana</vt:lpstr>
      <vt:lpstr>Noto Sans Symbols</vt:lpstr>
      <vt:lpstr>Arial</vt:lpstr>
      <vt:lpstr>Wingdings</vt:lpstr>
      <vt:lpstr>Century Gothic</vt:lpstr>
      <vt:lpstr>Cambria Math</vt:lpstr>
      <vt:lpstr>Ion</vt:lpstr>
      <vt:lpstr>Software Project Lab-01</vt:lpstr>
      <vt:lpstr>Overview</vt:lpstr>
      <vt:lpstr>System of Linear Equation</vt:lpstr>
      <vt:lpstr>Kaczmarz Method</vt:lpstr>
      <vt:lpstr>Solution using Kaczmarz Method</vt:lpstr>
      <vt:lpstr>Ordinary Least Squares</vt:lpstr>
      <vt:lpstr>Flow of The Program</vt:lpstr>
      <vt:lpstr>Finding the Eigenvalues</vt:lpstr>
      <vt:lpstr>Finding the Eigenvalues</vt:lpstr>
      <vt:lpstr>SVD</vt:lpstr>
      <vt:lpstr>Finding SVD</vt:lpstr>
      <vt:lpstr>Pseudo Inverse of Matrix</vt:lpstr>
      <vt:lpstr>Multiplication of two matrices</vt:lpstr>
      <vt:lpstr>Transpose of a matrix</vt:lpstr>
      <vt:lpstr>Matrix Norm</vt:lpstr>
      <vt:lpstr>Dot product of matrix</vt:lpstr>
      <vt:lpstr>User Interface</vt:lpstr>
      <vt:lpstr>Output</vt:lpstr>
      <vt:lpstr>Challenges Faced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Lab-01</dc:title>
  <dc:creator>Lenovo</dc:creator>
  <cp:lastModifiedBy>Mohammed</cp:lastModifiedBy>
  <cp:revision>4</cp:revision>
  <dcterms:modified xsi:type="dcterms:W3CDTF">2023-12-16T12:14:12Z</dcterms:modified>
</cp:coreProperties>
</file>