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301" r:id="rId7"/>
    <p:sldId id="305" r:id="rId8"/>
    <p:sldId id="304" r:id="rId9"/>
    <p:sldId id="306" r:id="rId10"/>
    <p:sldId id="287" r:id="rId11"/>
    <p:sldId id="307" r:id="rId12"/>
    <p:sldId id="303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47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3e8710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3e8710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3e87105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3e87105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3e871050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63e871050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3e871050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3e871050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09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68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013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10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385828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99999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9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0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06C46">
                  <a:alpha val="6666"/>
                </a:srgbClr>
              </a:gs>
              <a:gs pos="36000">
                <a:srgbClr val="F06C46">
                  <a:alpha val="5882"/>
                </a:srgbClr>
              </a:gs>
              <a:gs pos="69000">
                <a:srgbClr val="F06C46">
                  <a:alpha val="0"/>
                </a:srgbClr>
              </a:gs>
              <a:gs pos="100000">
                <a:srgbClr val="F06C46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1">
            <a:alphaModFix/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2">
            <a:alphaModFix/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1540533" y="-935944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Software Project Lab-01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986119" y="2305643"/>
            <a:ext cx="10627758" cy="7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PROJECT NAME: FINDING THE SOLUTION OF LINEAR EQUATION SYSTEM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986119" y="3429000"/>
            <a:ext cx="46795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Mohammed Yasin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Roll: 1406</a:t>
            </a:r>
            <a:endParaRPr dirty="0"/>
          </a:p>
        </p:txBody>
      </p:sp>
      <p:sp>
        <p:nvSpPr>
          <p:cNvPr id="150" name="Google Shape;150;p19"/>
          <p:cNvSpPr txBox="1"/>
          <p:nvPr/>
        </p:nvSpPr>
        <p:spPr>
          <a:xfrm>
            <a:off x="5572125" y="3382834"/>
            <a:ext cx="62435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Supervised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Professor Dr. Md. </a:t>
            </a:r>
            <a:r>
              <a:rPr lang="en-US" sz="2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Shariful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Islam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1462825" y="6157975"/>
            <a:ext cx="352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SVD</a:t>
            </a:r>
            <a:endParaRPr dirty="0"/>
          </a:p>
        </p:txBody>
      </p:sp>
      <p:sp>
        <p:nvSpPr>
          <p:cNvPr id="397" name="Google Shape;397;p5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4F150C-C925-40D3-8A66-7D55B93683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5201" y="1605243"/>
                <a:ext cx="8946541" cy="49384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SVD (Singular Value Decomposition) for a data matrix 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is-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	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Mat = U ∑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U ,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left singular matrix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is an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orthonormal eigenvector of 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∑ ,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singular matrix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a diagonal matrix of singular values that are the square root of the eigenvalues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right singular matrix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an orthonormal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x 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</a:t>
                </a:r>
              </a:p>
              <a:p>
                <a:pPr marL="0" indent="0">
                  <a:buNone/>
                </a:pPr>
                <a:endParaRPr lang="en-US" sz="160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</a:t>
                </a:r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U = 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…….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[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…….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 ]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Verdana" panose="020B0604030504040204" pitchFamily="34" charset="0"/>
                            <a:ea typeface="Verdana" panose="020B060403050404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endParaRPr lang="en-US" sz="16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*Each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are column of the matrix </a:t>
                </a:r>
              </a:p>
              <a:p>
                <a:pPr marL="137160" indent="0">
                  <a:buNone/>
                </a:pPr>
                <a:endParaRPr lang="en-US" sz="16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endParaRPr lang="en-US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4F150C-C925-40D3-8A66-7D55B9368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5201" y="1605243"/>
                <a:ext cx="8946541" cy="4938432"/>
              </a:xfrm>
              <a:blipFill>
                <a:blip r:embed="rId3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258EC1-1EF1-403B-95B3-76D431791379}"/>
                  </a:ext>
                </a:extLst>
              </p:cNvPr>
              <p:cNvSpPr txBox="1"/>
              <p:nvPr/>
            </p:nvSpPr>
            <p:spPr>
              <a:xfrm>
                <a:off x="5538971" y="4847582"/>
                <a:ext cx="2209800" cy="81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∑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258EC1-1EF1-403B-95B3-76D431791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71" y="4847582"/>
                <a:ext cx="2209800" cy="810350"/>
              </a:xfrm>
              <a:prstGeom prst="rect">
                <a:avLst/>
              </a:prstGeom>
              <a:blipFill>
                <a:blip r:embed="rId4"/>
                <a:stretch>
                  <a:fillRect l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88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AA53-5757-4693-9194-03C8A17C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289DF-EE76-4723-9764-7361A330D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667436"/>
                <a:ext cx="8946541" cy="419548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find the left singular matrix, we need to find the normalized eigenvectors of  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= 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  <a:p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sigma matrix is a diagonal matrix whose diagonal elements are the square root of the eigenvalues</a:t>
                </a:r>
              </a:p>
              <a:p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find the right singular matrix, we use the following formula-</a:t>
                </a:r>
              </a:p>
              <a:p>
                <a:pPr marL="137160" indent="0">
                  <a:buNone/>
                </a:pP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U = 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𝐴</m:t>
                    </m:r>
                  </m:oMath>
                </a14:m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D289DF-EE76-4723-9764-7361A330D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667436"/>
                <a:ext cx="8946541" cy="4195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E673D-36B6-4FD3-BB97-3FE8FB1C5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6CB4-4276-491F-9CCD-0C11C30D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Pseudo Inverse of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37272A-B235-4540-A698-B7481E4FEB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17587" y="1938618"/>
                <a:ext cx="8946541" cy="4195481"/>
              </a:xfrm>
            </p:spPr>
            <p:txBody>
              <a:bodyPr>
                <a:normAutofit/>
              </a:bodyPr>
              <a:lstStyle/>
              <a:p>
                <a:pPr marL="13716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pseudo inverse, or Moore-Penrose inverse, of a matrix is a generalization of the inverse, applicable to non-square or singular matrices.</a:t>
                </a:r>
              </a:p>
              <a:p>
                <a:pPr marL="137160" indent="0">
                  <a:buNone/>
                </a:pPr>
                <a:endParaRPr lang="en-US" b="1" i="1" dirty="0"/>
              </a:p>
              <a:p>
                <a:pPr marL="13716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Why pseudo inverse?</a:t>
                </a:r>
              </a:p>
              <a:p>
                <a:pPr marL="13716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	In OLS, the inverse of the matrix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) is required. If that matrix is singular then we cannot invert it. Pseudo inverse allows us to invert a matrix even if it is a singular or non-square matrix.</a:t>
                </a:r>
              </a:p>
              <a:p>
                <a:pPr marL="13716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37272A-B235-4540-A698-B7481E4FE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7587" y="1938618"/>
                <a:ext cx="8946541" cy="4195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FCE20-30DA-42D9-8590-4B14C45E4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Multiplication of two matrices</a:t>
            </a:r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1"/>
          </p:nvPr>
        </p:nvSpPr>
        <p:spPr>
          <a:xfrm>
            <a:off x="717830" y="157778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Two matrices can be multiplied if the number of columns of the first matrix and the number of rows of the second matrix are same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dimension of the result matrix will be (number of rows of the first matrix) x (number of columns of the second matrix)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Each element of the result matrix will be the dot product of each rows and each columns</a:t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1046" y="4141598"/>
            <a:ext cx="3634257" cy="18557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0" name="Google Shape;26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7487" y="4141598"/>
            <a:ext cx="4453896" cy="18557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1" name="Google Shape;261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178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Transpose of a matrix</a:t>
            </a:r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body" idx="1"/>
          </p:nvPr>
        </p:nvSpPr>
        <p:spPr>
          <a:xfrm>
            <a:off x="1036403" y="1712259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Transpose of a matrix turns the rows of the matrix into its columns and the columns of a matrix into its rows</a:t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942110" y="4509246"/>
            <a:ext cx="881272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for transpose of a matrix: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2" name="Google Shape;29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1928" y="2555072"/>
            <a:ext cx="5415489" cy="17478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4" name="Google Shape;294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8" name="image12.png">
            <a:extLst>
              <a:ext uri="{FF2B5EF4-FFF2-40B4-BE49-F238E27FC236}">
                <a16:creationId xmlns:a16="http://schemas.microsoft.com/office/drawing/2014/main" id="{2012D276-F7EC-46A2-8BB5-F761B306CF5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512569" y="4823460"/>
            <a:ext cx="4745355" cy="1901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276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Matrix Norm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>
            <a:off x="646111" y="171226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One of the matrix norms is Euclidean Norm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Euclidean Norm is the square root of the sum of square of every elements of a vector (a row or a column matrix)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582706" y="4454585"/>
            <a:ext cx="63021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for Euclidean Norm: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8" name="Google Shape;31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6535" y="2951503"/>
            <a:ext cx="4648200" cy="1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4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8" name="image2.png">
            <a:extLst>
              <a:ext uri="{FF2B5EF4-FFF2-40B4-BE49-F238E27FC236}">
                <a16:creationId xmlns:a16="http://schemas.microsoft.com/office/drawing/2014/main" id="{E489F4F7-00B4-4ED6-A2CD-8BD388E145C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86535" y="4884737"/>
            <a:ext cx="4912995" cy="166052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9164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Dot product of matrix</a:t>
            </a:r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body" idx="1"/>
          </p:nvPr>
        </p:nvSpPr>
        <p:spPr>
          <a:xfrm>
            <a:off x="753689" y="1613647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Vectors are row or column matrices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Dot product of two vectors is the sum of the product of the elements of two vectors with same index</a:t>
            </a:r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573741" y="4231342"/>
            <a:ext cx="708211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for dot product: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2" name="Google Shape;34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9643" y="2750960"/>
            <a:ext cx="5962981" cy="1707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4" name="Google Shape;344;p4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8" name="image3.png">
            <a:extLst>
              <a:ext uri="{FF2B5EF4-FFF2-40B4-BE49-F238E27FC236}">
                <a16:creationId xmlns:a16="http://schemas.microsoft.com/office/drawing/2014/main" id="{321ADF97-9F87-4AFE-81E1-380A1BBD684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30455" y="4931447"/>
            <a:ext cx="4778375" cy="1473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026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4A45-AD99-44DB-8DFD-6779261A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6C22-7653-4616-A108-93A38FFE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201" y="1757643"/>
            <a:ext cx="8946541" cy="4195481"/>
          </a:xfrm>
        </p:spPr>
        <p:txBody>
          <a:bodyPr/>
          <a:lstStyle/>
          <a:p>
            <a:r>
              <a:rPr lang="en-US" dirty="0"/>
              <a:t>The user has two options- Proceed for solve or Quit</a:t>
            </a:r>
          </a:p>
          <a:p>
            <a:r>
              <a:rPr lang="en-US" dirty="0"/>
              <a:t>If the user proceeds for solve, he/she is prompted for the dimension of the matrix and asked to provide the augmented matrix</a:t>
            </a:r>
          </a:p>
          <a:p>
            <a:r>
              <a:rPr lang="en-US" dirty="0"/>
              <a:t>Number of operations to be used for the </a:t>
            </a:r>
            <a:r>
              <a:rPr lang="en-US" dirty="0" err="1"/>
              <a:t>Kaczmarz</a:t>
            </a:r>
            <a:r>
              <a:rPr lang="en-US" dirty="0"/>
              <a:t> method is also taken from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28F2-CD77-4562-ACD3-6D83D71D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778D5-6E85-494D-BDA3-DD4901CB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36" y="3960383"/>
            <a:ext cx="4694327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4E31-DCAD-4862-A268-78EA375D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19EB7-9D44-409B-A4DD-3647CB244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result shows the solutions acquired by the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Kaczmarz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method and OLS method.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It gives a verdict on the differences between the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24D8-D966-4F3C-B3C7-8C038522D9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E479E-5D6D-4953-89A3-918CBE6E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49" y="3840390"/>
            <a:ext cx="813886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741B-B99D-415A-9084-EC72F104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5EDA2-0938-440B-A642-659696986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algorithms for the </a:t>
            </a:r>
            <a:r>
              <a:rPr lang="en-US" dirty="0" err="1"/>
              <a:t>Kaczmarz</a:t>
            </a:r>
            <a:r>
              <a:rPr lang="en-US" dirty="0"/>
              <a:t> and Jacobi iteration for eigenvalues</a:t>
            </a:r>
          </a:p>
          <a:p>
            <a:r>
              <a:rPr lang="en-US" dirty="0"/>
              <a:t>Calculating the eigenvalues and eigenvectors</a:t>
            </a:r>
          </a:p>
          <a:p>
            <a:r>
              <a:rPr lang="en-US" dirty="0"/>
              <a:t>Applying dynamic memory because of large matrices</a:t>
            </a:r>
          </a:p>
          <a:p>
            <a:r>
              <a:rPr lang="en-US" dirty="0"/>
              <a:t>Debugging the code for a long time</a:t>
            </a:r>
          </a:p>
          <a:p>
            <a:r>
              <a:rPr lang="en-US" dirty="0"/>
              <a:t>Handling big amount of code and multiple source files for a single purpose for the first time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CFC44-16ED-469C-8176-85CF7BB87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05554-8CE4-4BD1-8418-39A0A7C8ACBF}"/>
              </a:ext>
            </a:extLst>
          </p:cNvPr>
          <p:cNvSpPr txBox="1"/>
          <p:nvPr/>
        </p:nvSpPr>
        <p:spPr>
          <a:xfrm>
            <a:off x="8058150" y="5800786"/>
            <a:ext cx="520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*Lines of code 1090+</a:t>
            </a:r>
          </a:p>
        </p:txBody>
      </p:sp>
    </p:spTree>
    <p:extLst>
      <p:ext uri="{BB962C8B-B14F-4D97-AF65-F5344CB8AC3E}">
        <p14:creationId xmlns:p14="http://schemas.microsoft.com/office/powerpoint/2010/main" val="285121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Overview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646097" y="1581201"/>
            <a:ext cx="10832400" cy="48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Tasks that are completed on my project-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Dot Product of Matrices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Multiplication of Matrices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Matrix Norm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SVD-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Eigenvalue 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Eigenvector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●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Orthonormal Matrix Calculation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Implemented the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Kaczmarz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Method, the OLS Method and the Coordinate Descent Method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Verdana"/>
              <a:buChar char="►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Solved system of linear equations using the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Kaczmarz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Method and the OLS Method</a:t>
            </a:r>
          </a:p>
          <a:p>
            <a:pPr marL="13716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2891-DFEC-44EC-9206-16F7BE923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43EDA-7202-4D23-A518-B0DB20775886}"/>
              </a:ext>
            </a:extLst>
          </p:cNvPr>
          <p:cNvSpPr txBox="1"/>
          <p:nvPr/>
        </p:nvSpPr>
        <p:spPr>
          <a:xfrm>
            <a:off x="4105275" y="2843689"/>
            <a:ext cx="613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332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System of Linear Equation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1093775" y="1914125"/>
            <a:ext cx="9625200" cy="433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Verdana"/>
                <a:ea typeface="Verdana"/>
                <a:cs typeface="Verdana"/>
                <a:sym typeface="Verdana"/>
              </a:rPr>
              <a:t>A linear equation system represents a collection of linear equations that collectively define relationships among a set of variables. The solution to a linear equation system involves finding values for the variables that satisfy all the equations simultaneously.</a:t>
            </a:r>
            <a:endParaRPr sz="3100"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9F079-4219-4412-A8E4-AC1ADD25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52" y="4309729"/>
            <a:ext cx="6287045" cy="17222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56203-F611-4C8D-8E25-62E8C4ECA1EC}"/>
              </a:ext>
            </a:extLst>
          </p:cNvPr>
          <p:cNvSpPr txBox="1"/>
          <p:nvPr/>
        </p:nvSpPr>
        <p:spPr>
          <a:xfrm>
            <a:off x="1093775" y="3848612"/>
            <a:ext cx="80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linear equation system is written in the form of Ax = 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Kaczmarz Method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1004701" y="1411941"/>
            <a:ext cx="87669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Kaczmarz method is an iterative method to solve linear equation systems.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Initially a solution is guessed. Then in each iteration, using the solution in the last iteration, we head closer to the accurate solution.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p22" descr="Repeated row projection by the Kaczmarz method. | Download Scientific 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488" y="3937054"/>
            <a:ext cx="4819090" cy="25399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22" y="4365810"/>
            <a:ext cx="5138928" cy="16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Solution using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Kaczmarz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Method</a:t>
            </a:r>
            <a:endParaRPr dirty="0"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2E2E9-EEA0-4E24-88EF-E59DAFB9E14A}"/>
                  </a:ext>
                </a:extLst>
              </p:cNvPr>
              <p:cNvSpPr txBox="1"/>
              <p:nvPr/>
            </p:nvSpPr>
            <p:spPr>
              <a:xfrm>
                <a:off x="981075" y="1704975"/>
                <a:ext cx="9069736" cy="343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For a linear equation system Ax=b the </a:t>
                </a:r>
                <a:r>
                  <a:rPr lang="en-US" sz="17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Kaczmarz</a:t>
                </a: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method follows:</a:t>
                </a:r>
              </a:p>
              <a:p>
                <a:pPr marL="285750" indent="-285750"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initial guess of the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7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iteration, the solution is –</a:t>
                </a:r>
              </a:p>
              <a:p>
                <a:pPr>
                  <a:buClr>
                    <a:schemeClr val="accent1"/>
                  </a:buClr>
                  <a:buSzPct val="100000"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&lt;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sSup>
                          <m:s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sSup>
                          <m:s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7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17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If the process is converged, I printed the solution and stopped the program</a:t>
                </a:r>
              </a:p>
              <a:p>
                <a:pPr marL="285750" indent="-285750"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 converge, I have run the process for a number of times</a:t>
                </a:r>
              </a:p>
              <a:p>
                <a:pPr marL="0" indent="0">
                  <a:buNone/>
                </a:pP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Here,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the dot product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row of A and the solution after k iterations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the Euclidean norm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row of A 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7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the complex conjugation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. For real system,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7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17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i</a:t>
                </a: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is selected using </a:t>
                </a:r>
                <a:r>
                  <a:rPr lang="en-US" sz="17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i</a:t>
                </a:r>
                <a:r>
                  <a:rPr lang="en-US" sz="17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= k mod m where m is the number of equations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2E2E9-EEA0-4E24-88EF-E59DAFB9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5" y="1704975"/>
                <a:ext cx="9069736" cy="3438955"/>
              </a:xfrm>
              <a:prstGeom prst="rect">
                <a:avLst/>
              </a:prstGeom>
              <a:blipFill>
                <a:blip r:embed="rId3"/>
                <a:stretch>
                  <a:fillRect l="-470" t="-709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E84A-F78E-4391-8D90-40B3E40A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2DA73D-620C-4E0B-BB5F-503775550A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716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In OLS, the coefficient matrix is X, the constant column is Y and the estimates or the solutions are </a:t>
                </a:r>
                <a:r>
                  <a:rPr lang="el-GR" dirty="0">
                    <a:latin typeface="Verdana" panose="020B0604030504040204" pitchFamily="34" charset="0"/>
                    <a:ea typeface="Verdana" panose="020B0604030504040204" pitchFamily="34" charset="0"/>
                  </a:rPr>
                  <a:t>β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marL="13716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solution for using OLS is-</a:t>
                </a:r>
              </a:p>
              <a:p>
                <a:pPr marL="13716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3716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	</a:t>
                </a:r>
                <a:r>
                  <a:rPr lang="el-GR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2DA73D-620C-4E0B-BB5F-50377555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7794D-4F78-49A9-9B1A-14B01EFC24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3C-51E0-452B-B23A-70EBEB4C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3112C-8453-41ED-8368-15C1441B9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20B7FC-B473-48D4-8836-06904D401CD8}"/>
              </a:ext>
            </a:extLst>
          </p:cNvPr>
          <p:cNvSpPr/>
          <p:nvPr/>
        </p:nvSpPr>
        <p:spPr>
          <a:xfrm>
            <a:off x="2141166" y="1485900"/>
            <a:ext cx="2076450" cy="504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9BCA99D-7DD8-4922-8070-90D621A94B13}"/>
              </a:ext>
            </a:extLst>
          </p:cNvPr>
          <p:cNvSpPr/>
          <p:nvPr/>
        </p:nvSpPr>
        <p:spPr>
          <a:xfrm>
            <a:off x="2238705" y="2359959"/>
            <a:ext cx="1881372" cy="452157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3A660-7BC0-4DFE-8DD2-1A1689D52832}"/>
              </a:ext>
            </a:extLst>
          </p:cNvPr>
          <p:cNvSpPr/>
          <p:nvPr/>
        </p:nvSpPr>
        <p:spPr>
          <a:xfrm>
            <a:off x="2238705" y="3181350"/>
            <a:ext cx="1881372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Kaczmarz</a:t>
            </a:r>
            <a:r>
              <a:rPr lang="en-US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42457-8C3F-4BF7-B2F2-E6330439DF16}"/>
              </a:ext>
            </a:extLst>
          </p:cNvPr>
          <p:cNvSpPr/>
          <p:nvPr/>
        </p:nvSpPr>
        <p:spPr>
          <a:xfrm>
            <a:off x="2784103" y="3922059"/>
            <a:ext cx="790575" cy="771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89039C-9E3D-4541-B1D8-367112802D6A}"/>
              </a:ext>
            </a:extLst>
          </p:cNvPr>
          <p:cNvSpPr/>
          <p:nvPr/>
        </p:nvSpPr>
        <p:spPr>
          <a:xfrm>
            <a:off x="2326719" y="5062818"/>
            <a:ext cx="1793358" cy="504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the solutions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A5A33D-50FB-41E0-8A22-7B41426C18C9}"/>
              </a:ext>
            </a:extLst>
          </p:cNvPr>
          <p:cNvSpPr/>
          <p:nvPr/>
        </p:nvSpPr>
        <p:spPr>
          <a:xfrm>
            <a:off x="2238705" y="5936877"/>
            <a:ext cx="2076450" cy="504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D96103-CF9E-43D7-81BF-2E8B0697184A}"/>
              </a:ext>
            </a:extLst>
          </p:cNvPr>
          <p:cNvSpPr/>
          <p:nvPr/>
        </p:nvSpPr>
        <p:spPr>
          <a:xfrm>
            <a:off x="8051428" y="1150461"/>
            <a:ext cx="790575" cy="7715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88A373-5529-4AA5-9E89-4A492DF54217}"/>
                  </a:ext>
                </a:extLst>
              </p:cNvPr>
              <p:cNvSpPr/>
              <p:nvPr/>
            </p:nvSpPr>
            <p:spPr>
              <a:xfrm>
                <a:off x="7506029" y="2262822"/>
                <a:ext cx="1881372" cy="37147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88A373-5529-4AA5-9E89-4A492DF54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029" y="2262822"/>
                <a:ext cx="1881372" cy="371475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33695E25-566F-4280-9932-F1737BFF1712}"/>
                  </a:ext>
                </a:extLst>
              </p:cNvPr>
              <p:cNvSpPr/>
              <p:nvPr/>
            </p:nvSpPr>
            <p:spPr>
              <a:xfrm>
                <a:off x="7599504" y="2884469"/>
                <a:ext cx="1787897" cy="1021417"/>
              </a:xfrm>
              <a:prstGeom prst="diamon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Is</a:t>
                </a:r>
              </a:p>
              <a:p>
                <a:pPr algn="ctr"/>
                <a:r>
                  <a:rPr lang="en-US" dirty="0"/>
                  <a:t>singular</a:t>
                </a:r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33695E25-566F-4280-9932-F1737BFF1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04" y="2884469"/>
                <a:ext cx="1787897" cy="1021417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D3A1C83-1763-437E-B40D-F258BA7525F7}"/>
              </a:ext>
            </a:extLst>
          </p:cNvPr>
          <p:cNvSpPr/>
          <p:nvPr/>
        </p:nvSpPr>
        <p:spPr>
          <a:xfrm>
            <a:off x="5896305" y="4162705"/>
            <a:ext cx="1881372" cy="5308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Eigenvalue and eigenvector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53A69-4315-4919-B981-B29923A87454}"/>
              </a:ext>
            </a:extLst>
          </p:cNvPr>
          <p:cNvSpPr/>
          <p:nvPr/>
        </p:nvSpPr>
        <p:spPr>
          <a:xfrm>
            <a:off x="5896305" y="4877080"/>
            <a:ext cx="1881372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DA78FC-55CC-4A5D-AB46-93470780DFDD}"/>
              </a:ext>
            </a:extLst>
          </p:cNvPr>
          <p:cNvSpPr/>
          <p:nvPr/>
        </p:nvSpPr>
        <p:spPr>
          <a:xfrm>
            <a:off x="5896305" y="5567643"/>
            <a:ext cx="1881372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Pseudo Inverse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70F4D1-C35E-4311-8EDD-7D24BA2CC46B}"/>
              </a:ext>
            </a:extLst>
          </p:cNvPr>
          <p:cNvSpPr/>
          <p:nvPr/>
        </p:nvSpPr>
        <p:spPr>
          <a:xfrm>
            <a:off x="9830953" y="4162704"/>
            <a:ext cx="1881372" cy="5308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using Gauss-Jordan elimination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CB7407-B7EA-4EF3-BBE4-FF71D720CD29}"/>
              </a:ext>
            </a:extLst>
          </p:cNvPr>
          <p:cNvSpPr/>
          <p:nvPr/>
        </p:nvSpPr>
        <p:spPr>
          <a:xfrm>
            <a:off x="7552766" y="6189289"/>
            <a:ext cx="1881372" cy="5308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Remaining process for OLS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8FE024-67E5-4F03-8D02-5D2E4EC4E0A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179391" y="1990725"/>
            <a:ext cx="0" cy="369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FE865D-F820-4D3A-A343-B0E663C5A7EB}"/>
              </a:ext>
            </a:extLst>
          </p:cNvPr>
          <p:cNvCxnSpPr/>
          <p:nvPr/>
        </p:nvCxnSpPr>
        <p:spPr>
          <a:xfrm>
            <a:off x="3188916" y="2819400"/>
            <a:ext cx="0" cy="369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69A289-6B16-4798-A5E9-394B2ECE8197}"/>
              </a:ext>
            </a:extLst>
          </p:cNvPr>
          <p:cNvCxnSpPr/>
          <p:nvPr/>
        </p:nvCxnSpPr>
        <p:spPr>
          <a:xfrm>
            <a:off x="3179391" y="3571875"/>
            <a:ext cx="0" cy="369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16A1CC-FDF3-430F-A930-AAE5B26CFEFE}"/>
              </a:ext>
            </a:extLst>
          </p:cNvPr>
          <p:cNvCxnSpPr/>
          <p:nvPr/>
        </p:nvCxnSpPr>
        <p:spPr>
          <a:xfrm>
            <a:off x="3179390" y="4692463"/>
            <a:ext cx="0" cy="369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EC1D2E-04E9-47ED-9A90-3DD803106BED}"/>
              </a:ext>
            </a:extLst>
          </p:cNvPr>
          <p:cNvCxnSpPr/>
          <p:nvPr/>
        </p:nvCxnSpPr>
        <p:spPr>
          <a:xfrm>
            <a:off x="3223398" y="5567643"/>
            <a:ext cx="0" cy="369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5E81E8-EDA9-4C2B-81CF-B7CBEE2436ED}"/>
              </a:ext>
            </a:extLst>
          </p:cNvPr>
          <p:cNvCxnSpPr>
            <a:cxnSpLocks/>
          </p:cNvCxnSpPr>
          <p:nvPr/>
        </p:nvCxnSpPr>
        <p:spPr>
          <a:xfrm flipH="1">
            <a:off x="7143750" y="3552825"/>
            <a:ext cx="691256" cy="646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FCD13C-1B05-452A-887E-9082CC19238E}"/>
              </a:ext>
            </a:extLst>
          </p:cNvPr>
          <p:cNvCxnSpPr>
            <a:cxnSpLocks/>
          </p:cNvCxnSpPr>
          <p:nvPr/>
        </p:nvCxnSpPr>
        <p:spPr>
          <a:xfrm>
            <a:off x="7372029" y="5896145"/>
            <a:ext cx="405648" cy="293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2AC4BA-6D42-4ED6-BE74-55062410368B}"/>
              </a:ext>
            </a:extLst>
          </p:cNvPr>
          <p:cNvCxnSpPr/>
          <p:nvPr/>
        </p:nvCxnSpPr>
        <p:spPr>
          <a:xfrm>
            <a:off x="8446715" y="1893588"/>
            <a:ext cx="0" cy="369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AB6BDC-386F-4FEE-A649-5CCE96F85CAF}"/>
              </a:ext>
            </a:extLst>
          </p:cNvPr>
          <p:cNvCxnSpPr>
            <a:cxnSpLocks/>
          </p:cNvCxnSpPr>
          <p:nvPr/>
        </p:nvCxnSpPr>
        <p:spPr>
          <a:xfrm>
            <a:off x="8485660" y="2634297"/>
            <a:ext cx="6947" cy="320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2BF22A-9DD6-40DB-9C54-0C0DDAAB6C37}"/>
              </a:ext>
            </a:extLst>
          </p:cNvPr>
          <p:cNvCxnSpPr>
            <a:cxnSpLocks/>
          </p:cNvCxnSpPr>
          <p:nvPr/>
        </p:nvCxnSpPr>
        <p:spPr>
          <a:xfrm>
            <a:off x="6836991" y="4633744"/>
            <a:ext cx="0" cy="262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3B4634-9EB0-4379-8465-3FCFDE562F61}"/>
              </a:ext>
            </a:extLst>
          </p:cNvPr>
          <p:cNvCxnSpPr>
            <a:cxnSpLocks/>
          </p:cNvCxnSpPr>
          <p:nvPr/>
        </p:nvCxnSpPr>
        <p:spPr>
          <a:xfrm>
            <a:off x="6836991" y="5274752"/>
            <a:ext cx="0" cy="275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C3DD85-B1A8-43CC-9961-B8989209889A}"/>
              </a:ext>
            </a:extLst>
          </p:cNvPr>
          <p:cNvCxnSpPr>
            <a:cxnSpLocks/>
          </p:cNvCxnSpPr>
          <p:nvPr/>
        </p:nvCxnSpPr>
        <p:spPr>
          <a:xfrm>
            <a:off x="9239538" y="3458526"/>
            <a:ext cx="811296" cy="67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740BC0-FFB7-4B36-B44E-EE3277483909}"/>
              </a:ext>
            </a:extLst>
          </p:cNvPr>
          <p:cNvCxnSpPr>
            <a:cxnSpLocks/>
          </p:cNvCxnSpPr>
          <p:nvPr/>
        </p:nvCxnSpPr>
        <p:spPr>
          <a:xfrm flipH="1">
            <a:off x="9239538" y="4719636"/>
            <a:ext cx="1113002" cy="1469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3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83F6-09D4-481F-93D4-17F4E25F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58" y="632012"/>
            <a:ext cx="9404723" cy="1400530"/>
          </a:xfrm>
        </p:spPr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DBC88-20EB-403B-9764-1E4A9571D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9524" y="1696365"/>
                <a:ext cx="10837024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At first we need a matrix. Then the transpose of the matrix and the original matrix are to be multiplied. </a:t>
                </a:r>
              </a:p>
              <a:p>
                <a:pPr marL="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That means if I have a matrix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I have to find the transpose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Then I have to multiply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and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mat   or   A = mat 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en-US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Now the matrix </a:t>
                </a:r>
                <a:r>
                  <a:rPr lang="en-US" i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is a symmetric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DBC88-20EB-403B-9764-1E4A9571D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524" y="1696365"/>
                <a:ext cx="10837024" cy="4724400"/>
              </a:xfrm>
              <a:blipFill>
                <a:blip r:embed="rId2"/>
                <a:stretch>
                  <a:fillRect l="-562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0C8D3-6812-4C96-B027-2854C19D0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7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283B-211D-419B-9780-B4B22D29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Finding the 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Algorithm to find the eigenvalues and eigenvectors of the matrix A matrix using the Jacobian method: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an identity matrix P of size n x n.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Find th</a:t>
                </a: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e index (p, q) of the maximum off diagonal value in the matrix A. 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9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9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9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num>
                          <m:den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900" b="0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Initialize the rotation matrix R as an identity matrix.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R[p][p] = R[q][q] = cos(</a:t>
                </a: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R[p][q] = -sin(</a:t>
                </a: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Set R[q][p] = sin(</a:t>
                </a:r>
                <a:r>
                  <a:rPr lang="el-GR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θ). </a:t>
                </a:r>
                <a:endParaRPr lang="en-US" sz="19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indent="-457200">
                  <a:buFont typeface="Noto Sans Symbols"/>
                  <a:buAutoNum type="arabicPeriod"/>
                </a:pPr>
                <a:r>
                  <a:rPr lang="en-US" sz="1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Update matrix A using the similarity transformation: </a:t>
                </a: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900" b="0" i="1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A R</a:t>
                </a: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Update matrix P using the same transformation: P = P  R </a:t>
                </a:r>
              </a:p>
              <a:p>
                <a:pPr marL="457200" indent="-457200" algn="l">
                  <a:buAutoNum type="arabicPeriod"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Continue the steps 2 to 9 until the matrix A contains non-zero values only on its diagonal elements.</a:t>
                </a:r>
              </a:p>
              <a:p>
                <a:pPr marL="0" indent="0" algn="l">
                  <a:buNone/>
                </a:pPr>
                <a:r>
                  <a:rPr lang="en-US" sz="1900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Now the eigenvalues are the diagonal values of the matrix A.</a:t>
                </a:r>
              </a:p>
              <a:p>
                <a:pPr marL="0" indent="0" algn="l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The columns of the P matrix are the corresponding eigenvectors of the A matrix.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E238-75A4-4265-8A5D-5563849CA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41928"/>
                <a:ext cx="9339589" cy="5145743"/>
              </a:xfrm>
              <a:blipFill>
                <a:blip r:embed="rId2"/>
                <a:stretch>
                  <a:fillRect l="-392" r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F7E12A2-2D71-4FC6-80A6-86B55312A71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9322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Finding the Eigenvalues (continued)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08F94-40EB-4108-8C69-CB97A0C4E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7130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1229</Words>
  <Application>Microsoft Office PowerPoint</Application>
  <PresentationFormat>Widescreen</PresentationFormat>
  <Paragraphs>162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Century Gothic</vt:lpstr>
      <vt:lpstr>Cambria Math</vt:lpstr>
      <vt:lpstr>Verdana</vt:lpstr>
      <vt:lpstr>Noto Sans Symbols</vt:lpstr>
      <vt:lpstr>Arial</vt:lpstr>
      <vt:lpstr>Wingdings</vt:lpstr>
      <vt:lpstr>Ion</vt:lpstr>
      <vt:lpstr>Software Project Lab-01</vt:lpstr>
      <vt:lpstr>Overview</vt:lpstr>
      <vt:lpstr>System of Linear Equation</vt:lpstr>
      <vt:lpstr>Kaczmarz Method</vt:lpstr>
      <vt:lpstr>Solution using Kaczmarz Method</vt:lpstr>
      <vt:lpstr>Ordinary Least Squares</vt:lpstr>
      <vt:lpstr>Flow of the program</vt:lpstr>
      <vt:lpstr>Finding the Eigenvalues</vt:lpstr>
      <vt:lpstr>Finding the Eigenvalues</vt:lpstr>
      <vt:lpstr>SVD</vt:lpstr>
      <vt:lpstr>Finding SVD</vt:lpstr>
      <vt:lpstr>Pseudo Inverse of Matrix</vt:lpstr>
      <vt:lpstr>Multiplication of two matrices</vt:lpstr>
      <vt:lpstr>Transpose of a matrix</vt:lpstr>
      <vt:lpstr>Matrix Norm</vt:lpstr>
      <vt:lpstr>Dot product of matrix</vt:lpstr>
      <vt:lpstr>User Interface</vt:lpstr>
      <vt:lpstr>Output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Lab-01</dc:title>
  <dc:creator>Lenovo</dc:creator>
  <cp:lastModifiedBy>Mohammed</cp:lastModifiedBy>
  <cp:revision>3</cp:revision>
  <dcterms:modified xsi:type="dcterms:W3CDTF">2023-12-16T06:02:47Z</dcterms:modified>
</cp:coreProperties>
</file>