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9" r:id="rId1"/>
  </p:sldMasterIdLst>
  <p:sldIdLst>
    <p:sldId id="256" r:id="rId2"/>
    <p:sldId id="257" r:id="rId3"/>
    <p:sldId id="273" r:id="rId4"/>
    <p:sldId id="258" r:id="rId5"/>
    <p:sldId id="259" r:id="rId6"/>
    <p:sldId id="274" r:id="rId7"/>
    <p:sldId id="275" r:id="rId8"/>
    <p:sldId id="260" r:id="rId9"/>
    <p:sldId id="292" r:id="rId10"/>
    <p:sldId id="276" r:id="rId11"/>
    <p:sldId id="293" r:id="rId12"/>
    <p:sldId id="261" r:id="rId13"/>
    <p:sldId id="262" r:id="rId14"/>
    <p:sldId id="296" r:id="rId15"/>
    <p:sldId id="295" r:id="rId16"/>
    <p:sldId id="278" r:id="rId17"/>
    <p:sldId id="304" r:id="rId18"/>
    <p:sldId id="303" r:id="rId19"/>
    <p:sldId id="279" r:id="rId20"/>
    <p:sldId id="305" r:id="rId21"/>
    <p:sldId id="306" r:id="rId22"/>
    <p:sldId id="265" r:id="rId23"/>
    <p:sldId id="267" r:id="rId24"/>
    <p:sldId id="280" r:id="rId25"/>
    <p:sldId id="281" r:id="rId26"/>
    <p:sldId id="282" r:id="rId27"/>
    <p:sldId id="284" r:id="rId28"/>
    <p:sldId id="266" r:id="rId29"/>
    <p:sldId id="289" r:id="rId30"/>
    <p:sldId id="290" r:id="rId31"/>
    <p:sldId id="291" r:id="rId32"/>
    <p:sldId id="268" r:id="rId33"/>
    <p:sldId id="269" r:id="rId34"/>
    <p:sldId id="299" r:id="rId35"/>
    <p:sldId id="285" r:id="rId36"/>
    <p:sldId id="300" r:id="rId37"/>
    <p:sldId id="270" r:id="rId38"/>
    <p:sldId id="286" r:id="rId39"/>
    <p:sldId id="288" r:id="rId40"/>
    <p:sldId id="301" r:id="rId41"/>
    <p:sldId id="271" r:id="rId42"/>
    <p:sldId id="302" r:id="rId43"/>
    <p:sldId id="272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3B8A-8FCE-4365-935F-77180C759F4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A99-6E34-42DA-84A3-FFE89AC9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1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3B8A-8FCE-4365-935F-77180C759F4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A99-6E34-42DA-84A3-FFE89AC9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1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3B8A-8FCE-4365-935F-77180C759F4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A99-6E34-42DA-84A3-FFE89AC9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10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3B8A-8FCE-4365-935F-77180C759F4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A99-6E34-42DA-84A3-FFE89AC9D08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2299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3B8A-8FCE-4365-935F-77180C759F4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A99-6E34-42DA-84A3-FFE89AC9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5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3B8A-8FCE-4365-935F-77180C759F4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A99-6E34-42DA-84A3-FFE89AC9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95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3B8A-8FCE-4365-935F-77180C759F4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A99-6E34-42DA-84A3-FFE89AC9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73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3B8A-8FCE-4365-935F-77180C759F4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A99-6E34-42DA-84A3-FFE89AC9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35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3B8A-8FCE-4365-935F-77180C759F4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A99-6E34-42DA-84A3-FFE89AC9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9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3B8A-8FCE-4365-935F-77180C759F4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A99-6E34-42DA-84A3-FFE89AC9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3B8A-8FCE-4365-935F-77180C759F4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A99-6E34-42DA-84A3-FFE89AC9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4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3B8A-8FCE-4365-935F-77180C759F4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A99-6E34-42DA-84A3-FFE89AC9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8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3B8A-8FCE-4365-935F-77180C759F4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A99-6E34-42DA-84A3-FFE89AC9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3B8A-8FCE-4365-935F-77180C759F4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A99-6E34-42DA-84A3-FFE89AC9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6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3B8A-8FCE-4365-935F-77180C759F4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A99-6E34-42DA-84A3-FFE89AC9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6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3B8A-8FCE-4365-935F-77180C759F4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A99-6E34-42DA-84A3-FFE89AC9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2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3B8A-8FCE-4365-935F-77180C759F4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A99-6E34-42DA-84A3-FFE89AC9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6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7C3B8A-8FCE-4365-935F-77180C759F4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EA99-6E34-42DA-84A3-FFE89AC9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  <p:sldLayoutId id="2147484151" r:id="rId12"/>
    <p:sldLayoutId id="2147484152" r:id="rId13"/>
    <p:sldLayoutId id="2147484153" r:id="rId14"/>
    <p:sldLayoutId id="2147484154" r:id="rId15"/>
    <p:sldLayoutId id="2147484155" r:id="rId16"/>
    <p:sldLayoutId id="21474841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81851-862D-4563-AC3F-D3D247326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0533" y="-935944"/>
            <a:ext cx="8825658" cy="2677648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Bahnschrift SemiBold" panose="020B0502040204020203" pitchFamily="34" charset="0"/>
              </a:rPr>
              <a:t>Software Project Lab-01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DCF0B-D21E-4BA8-B4A2-02C10B9F0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119" y="2305643"/>
            <a:ext cx="10627758" cy="754025"/>
          </a:xfrm>
        </p:spPr>
        <p:txBody>
          <a:bodyPr>
            <a:noAutofit/>
          </a:bodyPr>
          <a:lstStyle/>
          <a:p>
            <a:r>
              <a:rPr lang="en-US" sz="2400" dirty="0"/>
              <a:t>Project Name: Finding the Solution of Linear Equation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A88EB7-9C99-4DE1-BBAB-14A8845E04EE}"/>
              </a:ext>
            </a:extLst>
          </p:cNvPr>
          <p:cNvSpPr txBox="1"/>
          <p:nvPr/>
        </p:nvSpPr>
        <p:spPr>
          <a:xfrm>
            <a:off x="1972234" y="3429000"/>
            <a:ext cx="4679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Presented by: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	Mohammed Yasin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	Roll: 1406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A1E0D3-561C-489D-ADE4-9B25FD3C2E2E}"/>
              </a:ext>
            </a:extLst>
          </p:cNvPr>
          <p:cNvSpPr txBox="1"/>
          <p:nvPr/>
        </p:nvSpPr>
        <p:spPr>
          <a:xfrm>
            <a:off x="6194612" y="3429000"/>
            <a:ext cx="5620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Supervised by: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	Professor Dr. Md.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Shariful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Islam</a:t>
            </a:r>
          </a:p>
        </p:txBody>
      </p:sp>
    </p:spTree>
    <p:extLst>
      <p:ext uri="{BB962C8B-B14F-4D97-AF65-F5344CB8AC3E}">
        <p14:creationId xmlns:p14="http://schemas.microsoft.com/office/powerpoint/2010/main" val="3574018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276F-31E8-4438-B4C8-DCDC3105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Multiplication of two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345F2-5778-4524-A44A-83D3261DD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30" y="1577788"/>
            <a:ext cx="8946541" cy="4195481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Two matrices can be multiplied if the number of columns of the first matrix and the number of rows of the second matrix are same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dimension of the result matrix will be (number of rows of the first matrix) x (number of columns of the second matrix)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Each element of the result matrix will be the dot product of each rows and each columns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DE6C5D-2D06-460F-AF04-23F95E4A0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46" y="4141598"/>
            <a:ext cx="3634257" cy="18557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0440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276F-31E8-4438-B4C8-DCDC3105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Multiplication of two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345F2-5778-4524-A44A-83D3261DD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30" y="1577788"/>
            <a:ext cx="8946541" cy="4195481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Two matrices can be multiplied if the number of columns of the first matrix and the number of rows of the second matrix are same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dimension of the result matrix will be (number of rows of the first matrix) x (number of columns of the second matrix)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Each element of the result matrix will be the dot product of each rows and each columns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DE6C5D-2D06-460F-AF04-23F95E4A0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46" y="4141598"/>
            <a:ext cx="3634257" cy="18557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708EDC-2F37-44E2-B833-A76444299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487" y="4141598"/>
            <a:ext cx="4453896" cy="18557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3553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3B9315-C556-4615-9F39-DBFFAFABCF1A}"/>
              </a:ext>
            </a:extLst>
          </p:cNvPr>
          <p:cNvSpPr txBox="1"/>
          <p:nvPr/>
        </p:nvSpPr>
        <p:spPr>
          <a:xfrm>
            <a:off x="708212" y="895405"/>
            <a:ext cx="110624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Code for matrix multiplication:</a:t>
            </a:r>
          </a:p>
          <a:p>
            <a:pPr marL="0" indent="0">
              <a:buNone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181233-F4E7-4300-A7F6-BF5B87502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0" y="2952750"/>
            <a:ext cx="952500" cy="95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E71346-C5BE-456F-A67B-30DCBB110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43" y="1568824"/>
            <a:ext cx="8598748" cy="439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09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9EFD-C0B5-4890-8680-643CEEC1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Transpose of a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DCF47-00A0-4BB2-8CAA-835D59892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403" y="171225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Transpose of a matrix turns the rows of the matrix into its columns and the columns of a matrix into its rows</a:t>
            </a:r>
          </a:p>
        </p:txBody>
      </p:sp>
    </p:spTree>
    <p:extLst>
      <p:ext uri="{BB962C8B-B14F-4D97-AF65-F5344CB8AC3E}">
        <p14:creationId xmlns:p14="http://schemas.microsoft.com/office/powerpoint/2010/main" val="816176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9EFD-C0B5-4890-8680-643CEEC1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Transpose of a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DCF47-00A0-4BB2-8CAA-835D59892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403" y="171225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Transpose of a matrix turns the rows of the matrix into its columns and the columns of a matrix into its rows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2148F-863C-49F0-A0B9-BDF456F38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928" y="2555072"/>
            <a:ext cx="5415489" cy="17478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5643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9EFD-C0B5-4890-8680-643CEEC1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Transpose of a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DCF47-00A0-4BB2-8CAA-835D59892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403" y="171225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Transpose of a matrix turns the rows of the matrix into its columns and the columns of a matrix into its rows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660EED-9AFF-41DD-A58D-20D8BD384D94}"/>
              </a:ext>
            </a:extLst>
          </p:cNvPr>
          <p:cNvSpPr txBox="1"/>
          <p:nvPr/>
        </p:nvSpPr>
        <p:spPr>
          <a:xfrm>
            <a:off x="942110" y="4509246"/>
            <a:ext cx="8812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Code for transpose of a matrix:</a:t>
            </a: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2148F-863C-49F0-A0B9-BDF456F38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928" y="2555072"/>
            <a:ext cx="5415489" cy="1747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FA2636-7F9B-4DA0-94B1-F3FEA691A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10" y="4987839"/>
            <a:ext cx="5258256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43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AF10-F865-4B57-8BDC-13FE4DBE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Matrix Norm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7E357-F08F-492D-9B7B-A8C3B6D4D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12260"/>
            <a:ext cx="8946541" cy="4195481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One of the matrix norms is Euclidean Norm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Euclidean Norm is the square root of the sum of square of every elements of a vector (a row or a column matrix)</a:t>
            </a: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270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AF10-F865-4B57-8BDC-13FE4DBE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Matrix Norm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7E357-F08F-492D-9B7B-A8C3B6D4D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12260"/>
            <a:ext cx="8946541" cy="4195481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One of the matrix norms is Euclidean Norm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Euclidean Norm is the square root of the sum of square of every elements of a vector (a row or a column matrix)</a:t>
            </a: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FEB887-450C-4A81-B60E-CB289B1D5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535" y="2951503"/>
            <a:ext cx="4648200" cy="1498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9715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AF10-F865-4B57-8BDC-13FE4DBE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Matrix Norm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7E357-F08F-492D-9B7B-A8C3B6D4D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12260"/>
            <a:ext cx="8946541" cy="4195481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One of the matrix norms is Euclidean Norm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Euclidean Norm is the square root of the sum of square of every elements of a vector (a row or a column matrix)</a:t>
            </a: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38505-85BB-472E-B65C-887C101A3030}"/>
              </a:ext>
            </a:extLst>
          </p:cNvPr>
          <p:cNvSpPr txBox="1"/>
          <p:nvPr/>
        </p:nvSpPr>
        <p:spPr>
          <a:xfrm>
            <a:off x="582706" y="4454585"/>
            <a:ext cx="630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Code for Euclidean Norm: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3CAEFF-9CF6-405A-AE01-413C8DA72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62" y="4883955"/>
            <a:ext cx="4054191" cy="1394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FEB887-450C-4A81-B60E-CB289B1D5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535" y="2951503"/>
            <a:ext cx="4648200" cy="1498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4333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EE73B-F728-4DA4-895B-5C144A63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Dot product of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E37D1-08C6-45E8-956D-68BEE0327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89" y="1613647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Vectors are row or column matrices</a:t>
            </a:r>
          </a:p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Dot product of two vectors is the sum of the product of the elements of two vectors with same index</a:t>
            </a:r>
          </a:p>
        </p:txBody>
      </p:sp>
    </p:spTree>
    <p:extLst>
      <p:ext uri="{BB962C8B-B14F-4D97-AF65-F5344CB8AC3E}">
        <p14:creationId xmlns:p14="http://schemas.microsoft.com/office/powerpoint/2010/main" val="15691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BB61-63A7-42CB-840C-8B0FE621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Project Details and Motivation: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93B67-5050-4D82-A84F-355B73EFF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924" y="1873624"/>
            <a:ext cx="8946541" cy="511884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project will take a linear system as an augmented matrix. Then it will solve the system in the following three methods: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Ordinary Least Square Method</a:t>
            </a: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Kaczmarz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Method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Co-ordinate Descent Method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772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EE73B-F728-4DA4-895B-5C144A63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Dot product of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E37D1-08C6-45E8-956D-68BEE0327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89" y="1613647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Vectors are row or column matrices</a:t>
            </a:r>
          </a:p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Dot product of two vectors is the sum of the product of the elements of two vectors with same index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00BD91-1D27-4848-9E46-C06A3A9F4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643" y="2750960"/>
            <a:ext cx="5962981" cy="1707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275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EE73B-F728-4DA4-895B-5C144A63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Dot product of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E37D1-08C6-45E8-956D-68BEE0327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89" y="1613647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Vectors are row or column matrices</a:t>
            </a:r>
          </a:p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Dot product of two vectors is the sum of the product of the elements of two vectors with same index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6AFEA7-142F-42ED-99B0-C034F2E567B3}"/>
              </a:ext>
            </a:extLst>
          </p:cNvPr>
          <p:cNvSpPr txBox="1"/>
          <p:nvPr/>
        </p:nvSpPr>
        <p:spPr>
          <a:xfrm>
            <a:off x="573741" y="4231342"/>
            <a:ext cx="7082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Code for dot product: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00BD91-1D27-4848-9E46-C06A3A9F4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643" y="2750960"/>
            <a:ext cx="5962981" cy="1707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4A7B98-937E-47E6-832C-EEEF3B010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4637133"/>
            <a:ext cx="4130398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17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183F6-09D4-481F-93D4-17F4E25F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158" y="632012"/>
            <a:ext cx="9404723" cy="1400530"/>
          </a:xfrm>
        </p:spPr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Finding the Eigenvalues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DBC88-20EB-403B-9764-1E4A9571D5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9524" y="1696365"/>
                <a:ext cx="10837024" cy="4724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At first we need a matrix of any dimension. Then the transpose of the matrix and the original matrix are to be multiplied and vice-versa. </a:t>
                </a:r>
              </a:p>
              <a:p>
                <a:pPr marL="0" indent="0">
                  <a:buNone/>
                </a:pPr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That means if I have a matrix </a:t>
                </a:r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mat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, I have to find the transpose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  </m:t>
                    </m:r>
                  </m:oMath>
                </a14:m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Then I have to multiply </a:t>
                </a:r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mat  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and</a:t>
                </a:r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i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 x </a:t>
                </a:r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mat   or   A = mat  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x</a:t>
                </a:r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endParaRPr lang="en-US" i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Now the matrix </a:t>
                </a:r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A 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is a symmetric matrix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DBC88-20EB-403B-9764-1E4A9571D5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9524" y="1696365"/>
                <a:ext cx="10837024" cy="4724400"/>
              </a:xfrm>
              <a:blipFill>
                <a:blip r:embed="rId2"/>
                <a:stretch>
                  <a:fillRect l="-562" t="-645" r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381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283B-211D-419B-9780-B4B22D295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29" y="452718"/>
            <a:ext cx="9968753" cy="1400530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Finding the Eigenvalues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E238-75A4-4265-8A5D-5563849C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41928"/>
            <a:ext cx="9339589" cy="5145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Algorithm to find the eigenvalues and eigenvectors of the matrix A matrix using the Jacobian method:</a:t>
            </a:r>
          </a:p>
          <a:p>
            <a:pPr marL="457200" indent="-457200" algn="l">
              <a:buAutoNum type="arabicPeriod"/>
            </a:pPr>
            <a:r>
              <a:rPr lang="en-US" sz="1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Initialize an identity matrix P of size n x n.</a:t>
            </a:r>
          </a:p>
          <a:p>
            <a:pPr marL="457200" indent="-457200" algn="l">
              <a:buAutoNum type="arabicPeriod"/>
            </a:pPr>
            <a:r>
              <a:rPr lang="en-US" sz="1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Find th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e index (p, q) of the maximum off diagonal value in the matrix A. </a:t>
            </a:r>
            <a:endParaRPr lang="en-US" sz="1600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570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283B-211D-419B-9780-B4B22D295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88" y="452718"/>
            <a:ext cx="10085293" cy="1400530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Finding the Eigenvalues (continued)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DE238-75A4-4265-8A5D-5563849CA7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541928"/>
                <a:ext cx="9339589" cy="51457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Algorithm to find the eigenvalues and eigenvectors of the matrix A matrix using the Jacobian method:</a:t>
                </a:r>
              </a:p>
              <a:p>
                <a:pPr marL="457200" indent="-457200" algn="l">
                  <a:buAutoNum type="arabicPeriod"/>
                </a:pPr>
                <a:r>
                  <a:rPr lang="en-US" sz="16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Initialize an identity matrix P of size n x n.</a:t>
                </a:r>
              </a:p>
              <a:p>
                <a:pPr marL="457200" indent="-457200" algn="l">
                  <a:buAutoNum type="arabicPeriod"/>
                </a:pPr>
                <a:r>
                  <a:rPr lang="en-US" sz="16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Find th</a:t>
                </a:r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e index (p, q) of the maximum off diagonal value in the matrix A. </a:t>
                </a:r>
                <a:endParaRPr lang="en-US" sz="1600" b="0" i="0" dirty="0">
                  <a:effectLst/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 algn="l">
                  <a:buAutoNum type="arabicPeriod"/>
                </a:pPr>
                <a:r>
                  <a:rPr lang="el-GR" sz="16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θ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16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l-GR" sz="16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1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2 </m:t>
                            </m:r>
                            <m: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num>
                          <m:den>
                            <m: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b="0" i="0" dirty="0">
                  <a:effectLst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DE238-75A4-4265-8A5D-5563849CA7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541928"/>
                <a:ext cx="9339589" cy="5145743"/>
              </a:xfrm>
              <a:blipFill>
                <a:blip r:embed="rId2"/>
                <a:stretch>
                  <a:fillRect l="-326"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DB68736A-9A31-4D5F-A2EC-382BCE4FD1A1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797771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131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283B-211D-419B-9780-B4B22D295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05348" cy="1400530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Finding the Eigenvalues (continued)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DE238-75A4-4265-8A5D-5563849CA7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541928"/>
                <a:ext cx="9339589" cy="51457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Algorithm to find the eigenvalues and eigenvectors of the matrix A matrix using the Jacobian method:</a:t>
                </a:r>
              </a:p>
              <a:p>
                <a:pPr marL="457200" indent="-457200" algn="l">
                  <a:buAutoNum type="arabicPeriod"/>
                </a:pPr>
                <a:r>
                  <a:rPr lang="en-US" sz="16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Initialize an identity matrix P of size n x n.</a:t>
                </a:r>
              </a:p>
              <a:p>
                <a:pPr marL="457200" indent="-457200" algn="l">
                  <a:buAutoNum type="arabicPeriod"/>
                </a:pPr>
                <a:r>
                  <a:rPr lang="en-US" sz="16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Find th</a:t>
                </a:r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e index (p, q) of the maximum off diagonal value in the matrix A. </a:t>
                </a:r>
                <a:endParaRPr lang="en-US" sz="1600" b="0" i="0" dirty="0">
                  <a:effectLst/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 algn="l">
                  <a:buAutoNum type="arabicPeriod"/>
                </a:pPr>
                <a:r>
                  <a:rPr lang="el-GR" sz="16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θ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16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l-GR" sz="16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1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2 </m:t>
                            </m:r>
                            <m: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num>
                          <m:den>
                            <m: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b="0" i="0" dirty="0">
                  <a:effectLst/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 algn="l">
                  <a:buAutoNum type="arabicPeriod"/>
                </a:pPr>
                <a:r>
                  <a:rPr lang="en-US" sz="16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Initialize the rotation matrix R as an identity matrix.</a:t>
                </a:r>
              </a:p>
              <a:p>
                <a:pPr marL="457200" indent="-457200" algn="l">
                  <a:buAutoNum type="arabicPeriod"/>
                </a:pPr>
                <a:r>
                  <a:rPr lang="en-US" sz="16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Set R[p][p] = R[q][q] = cos(</a:t>
                </a:r>
                <a:r>
                  <a:rPr lang="el-GR" sz="16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θ).</a:t>
                </a:r>
                <a:endParaRPr lang="en-US" sz="1600" b="0" i="0" dirty="0">
                  <a:effectLst/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 algn="l">
                  <a:buAutoNum type="arabicPeriod"/>
                </a:pPr>
                <a:r>
                  <a:rPr lang="en-US" sz="16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Set R[p][q] = -sin(</a:t>
                </a:r>
                <a:r>
                  <a:rPr lang="el-GR" sz="16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θ).</a:t>
                </a:r>
                <a:endParaRPr lang="en-US" sz="1600" b="0" i="0" dirty="0">
                  <a:effectLst/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 algn="l">
                  <a:buAutoNum type="arabicPeriod"/>
                </a:pPr>
                <a:r>
                  <a:rPr lang="en-US" sz="16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Set R[q][p] = sin(</a:t>
                </a:r>
                <a:r>
                  <a:rPr lang="el-GR" sz="16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θ). </a:t>
                </a:r>
                <a:r>
                  <a:rPr lang="en-US" sz="16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Update matrix A using the similarity transformation: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DE238-75A4-4265-8A5D-5563849CA7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541928"/>
                <a:ext cx="9339589" cy="5145743"/>
              </a:xfrm>
              <a:blipFill>
                <a:blip r:embed="rId2"/>
                <a:stretch>
                  <a:fillRect l="-326"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8BF59D10-CC57-45C0-8D85-B7081CD1E305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797771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645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283B-211D-419B-9780-B4B22D29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Finding the Eigenvalues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DE238-75A4-4265-8A5D-5563849CA7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541928"/>
                <a:ext cx="9339589" cy="51457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Algorithm to find the eigenvalues and eigenvectors of the matrix A matrix using the Jacobian method:</a:t>
                </a:r>
              </a:p>
              <a:p>
                <a:pPr marL="457200" indent="-457200" algn="l">
                  <a:buAutoNum type="arabicPeriod"/>
                </a:pPr>
                <a:r>
                  <a:rPr lang="en-US" sz="16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Initialize an identity matrix P of size n x n.</a:t>
                </a:r>
              </a:p>
              <a:p>
                <a:pPr marL="457200" indent="-457200" algn="l">
                  <a:buAutoNum type="arabicPeriod"/>
                </a:pPr>
                <a:r>
                  <a:rPr lang="en-US" sz="16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Find th</a:t>
                </a:r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e index (p, q) of the maximum off diagonal value in the matrix A. </a:t>
                </a:r>
                <a:endParaRPr lang="en-US" sz="1600" b="0" i="0" dirty="0">
                  <a:effectLst/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 algn="l">
                  <a:buAutoNum type="arabicPeriod"/>
                </a:pPr>
                <a:r>
                  <a:rPr lang="el-GR" sz="16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θ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16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l-GR" sz="16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1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2 </m:t>
                            </m:r>
                            <m: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num>
                          <m:den>
                            <m: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b="0" i="0" dirty="0">
                  <a:effectLst/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 algn="l">
                  <a:buAutoNum type="arabicPeriod"/>
                </a:pPr>
                <a:r>
                  <a:rPr lang="en-US" sz="16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Initialize the rotation matrix R as an identity matrix.</a:t>
                </a:r>
              </a:p>
              <a:p>
                <a:pPr marL="457200" indent="-457200" algn="l">
                  <a:buAutoNum type="arabicPeriod"/>
                </a:pPr>
                <a:r>
                  <a:rPr lang="en-US" sz="16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Set R[p][p] = R[q][q] = cos(</a:t>
                </a:r>
                <a:r>
                  <a:rPr lang="el-GR" sz="16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θ).</a:t>
                </a:r>
                <a:endParaRPr lang="en-US" sz="1600" b="0" i="0" dirty="0">
                  <a:effectLst/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 algn="l">
                  <a:buAutoNum type="arabicPeriod"/>
                </a:pPr>
                <a:r>
                  <a:rPr lang="en-US" sz="16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Set R[p][q] = -sin(</a:t>
                </a:r>
                <a:r>
                  <a:rPr lang="el-GR" sz="16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θ).</a:t>
                </a:r>
                <a:endParaRPr lang="en-US" sz="1600" b="0" i="0" dirty="0">
                  <a:effectLst/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 algn="l">
                  <a:buAutoNum type="arabicPeriod"/>
                </a:pPr>
                <a:r>
                  <a:rPr lang="en-US" sz="16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Set R[q][p] = sin(</a:t>
                </a:r>
                <a:r>
                  <a:rPr lang="el-GR" sz="16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θ). </a:t>
                </a:r>
                <a:r>
                  <a:rPr lang="en-US" sz="16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Update matrix A using the similarity transformation:</a:t>
                </a:r>
              </a:p>
              <a:p>
                <a:pPr marL="457200" indent="-457200" algn="l">
                  <a:buAutoNum type="arabicPeriod"/>
                </a:pPr>
                <a:r>
                  <a:rPr lang="en-US" sz="16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6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b="0" i="1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A R</a:t>
                </a:r>
                <a:r>
                  <a:rPr lang="en-US" sz="16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DE238-75A4-4265-8A5D-5563849CA7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541928"/>
                <a:ext cx="9339589" cy="5145743"/>
              </a:xfrm>
              <a:blipFill>
                <a:blip r:embed="rId2"/>
                <a:stretch>
                  <a:fillRect l="-326"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40AB727-603F-4F6C-A089-4ECDB6C0394B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10021889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Finding the Eigenvalues (continued)</a:t>
            </a:r>
          </a:p>
        </p:txBody>
      </p:sp>
    </p:spTree>
    <p:extLst>
      <p:ext uri="{BB962C8B-B14F-4D97-AF65-F5344CB8AC3E}">
        <p14:creationId xmlns:p14="http://schemas.microsoft.com/office/powerpoint/2010/main" val="1245943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283B-211D-419B-9780-B4B22D29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Finding the Eigenvalues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DE238-75A4-4265-8A5D-5563849CA7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541928"/>
                <a:ext cx="9339589" cy="514574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Algorithm to find the eigenvalues and eigenvectors of the matrix A matrix using the Jacobian method:</a:t>
                </a:r>
              </a:p>
              <a:p>
                <a:pPr marL="457200" indent="-457200" algn="l">
                  <a:buAutoNum type="arabicPeriod"/>
                </a:pPr>
                <a:r>
                  <a:rPr lang="en-US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Initialize an identity matrix P of size n x n.</a:t>
                </a:r>
              </a:p>
              <a:p>
                <a:pPr marL="457200" indent="-457200" algn="l">
                  <a:buAutoNum type="arabicPeriod"/>
                </a:pPr>
                <a:r>
                  <a:rPr lang="en-US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Find th</a:t>
                </a:r>
                <a:r>
                  <a:rPr lang="en-US" sz="19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e index (p, q) of the maximum off diagonal value in the matrix A. </a:t>
                </a:r>
                <a:endParaRPr lang="en-US" sz="1900" b="0" i="0" dirty="0">
                  <a:effectLst/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 algn="l">
                  <a:buAutoNum type="arabicPeriod"/>
                </a:pPr>
                <a:r>
                  <a:rPr lang="el-GR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θ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19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9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l-GR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19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9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9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2 </m:t>
                            </m:r>
                            <m:r>
                              <a:rPr lang="en-US" sz="19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9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9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num>
                          <m:den>
                            <m:r>
                              <a:rPr lang="en-US" sz="19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9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9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19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9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9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sz="1900" b="0" i="1" dirty="0" smtClean="0"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900" b="0" i="0" dirty="0">
                  <a:effectLst/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 algn="l">
                  <a:buAutoNum type="arabicPeriod"/>
                </a:pPr>
                <a:r>
                  <a:rPr lang="en-US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Initialize the rotation matrix R as an identity matrix.</a:t>
                </a:r>
              </a:p>
              <a:p>
                <a:pPr marL="457200" indent="-457200" algn="l">
                  <a:buAutoNum type="arabicPeriod"/>
                </a:pPr>
                <a:r>
                  <a:rPr lang="en-US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Set R[p][p] = R[q][q] = cos(</a:t>
                </a:r>
                <a:r>
                  <a:rPr lang="el-GR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θ).</a:t>
                </a:r>
                <a:endParaRPr lang="en-US" sz="1900" b="0" i="0" dirty="0">
                  <a:effectLst/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 algn="l">
                  <a:buAutoNum type="arabicPeriod"/>
                </a:pPr>
                <a:r>
                  <a:rPr lang="en-US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Set R[p][q] = -sin(</a:t>
                </a:r>
                <a:r>
                  <a:rPr lang="el-GR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θ).</a:t>
                </a:r>
                <a:endParaRPr lang="en-US" sz="1900" b="0" i="0" dirty="0">
                  <a:effectLst/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 algn="l">
                  <a:buAutoNum type="arabicPeriod"/>
                </a:pPr>
                <a:r>
                  <a:rPr lang="en-US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Set R[q][p] = sin(</a:t>
                </a:r>
                <a:r>
                  <a:rPr lang="el-GR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θ). </a:t>
                </a:r>
                <a:r>
                  <a:rPr lang="en-US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Update matrix A using the similarity transformation:</a:t>
                </a:r>
              </a:p>
              <a:p>
                <a:pPr marL="457200" indent="-457200" algn="l">
                  <a:buAutoNum type="arabicPeriod"/>
                </a:pPr>
                <a:r>
                  <a:rPr lang="en-US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900" b="0" i="1" smtClean="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900" b="0" i="1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A R</a:t>
                </a:r>
                <a:r>
                  <a:rPr lang="en-US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.</a:t>
                </a:r>
              </a:p>
              <a:p>
                <a:pPr marL="457200" indent="-457200" algn="l">
                  <a:buAutoNum type="arabicPeriod"/>
                </a:pPr>
                <a:r>
                  <a:rPr lang="en-US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Update matrix P using the same transformation: P = P  R </a:t>
                </a:r>
              </a:p>
              <a:p>
                <a:pPr marL="457200" indent="-457200" algn="l">
                  <a:buAutoNum type="arabicPeriod"/>
                </a:pPr>
                <a:r>
                  <a:rPr lang="en-US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Continue the steps 2 to 9 until the matrix A contains non-zero values only on its diagonal elements.</a:t>
                </a:r>
              </a:p>
              <a:p>
                <a:pPr marL="0" indent="0" algn="l">
                  <a:buNone/>
                </a:pPr>
                <a:r>
                  <a:rPr lang="en-US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Now the eigenvalues are the diagonal values of the matrix A.</a:t>
                </a:r>
              </a:p>
              <a:p>
                <a:pPr marL="0" indent="0" algn="l">
                  <a:buNone/>
                </a:pP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The columns of the P matrix are the corresponding eigenvectors of the A matrix.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DE238-75A4-4265-8A5D-5563849CA7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541928"/>
                <a:ext cx="9339589" cy="5145743"/>
              </a:xfrm>
              <a:blipFill>
                <a:blip r:embed="rId2"/>
                <a:stretch>
                  <a:fillRect l="-392" t="-948" r="-849" b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F7E12A2-2D71-4FC6-80A6-86B55312A719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93224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Finding the Eigenvalues (continued)</a:t>
            </a:r>
          </a:p>
        </p:txBody>
      </p:sp>
    </p:spTree>
    <p:extLst>
      <p:ext uri="{BB962C8B-B14F-4D97-AF65-F5344CB8AC3E}">
        <p14:creationId xmlns:p14="http://schemas.microsoft.com/office/powerpoint/2010/main" val="3662707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69FD5-0A41-4B59-A13C-30978C01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SVD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30FAA6-34E0-4ED4-A487-5E8E41B121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9953" y="1524000"/>
                <a:ext cx="11421035" cy="419548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SVD (Singular Value Decomposition) for a data matrix </a:t>
                </a:r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Mat  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with dimension </a:t>
                </a:r>
                <a:r>
                  <a:rPr lang="en-US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mxn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 is-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	</a:t>
                </a:r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Mat = U ∑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i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U , 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the left singular matrix</a:t>
                </a:r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, 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is a </a:t>
                </a:r>
                <a:r>
                  <a:rPr lang="en-US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mxm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 orthonormal eigenvector of </a:t>
                </a:r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Mat  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x</a:t>
                </a:r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𝑀𝑎𝑡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i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∑ , 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the singular matrix</a:t>
                </a:r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, 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is a </a:t>
                </a:r>
                <a:r>
                  <a:rPr lang="en-US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mxn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 diagonal matrix of singular values that are the square root of the eigenvalues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, 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the right singular matrix</a:t>
                </a:r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, 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is a </a:t>
                </a:r>
                <a:r>
                  <a:rPr lang="en-US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nxn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 orthonormal eigenvector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 x </a:t>
                </a:r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mat</a:t>
                </a:r>
              </a:p>
              <a:p>
                <a:pPr marL="0" indent="0">
                  <a:buNone/>
                </a:pPr>
                <a:endParaRPr lang="en-US" i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indent="0">
                  <a:buNone/>
                </a:pPr>
                <a:r>
                  <a:rPr lang="en-US" sz="17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*If we divide each of the columns of the eigenvector matrix with its Euclidean norm, we get the orthonormal eigenvector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30FAA6-34E0-4ED4-A487-5E8E41B121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953" y="1524000"/>
                <a:ext cx="11421035" cy="4195481"/>
              </a:xfrm>
              <a:blipFill>
                <a:blip r:embed="rId2"/>
                <a:stretch>
                  <a:fillRect l="-480" t="-2180" r="-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629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DE149-AB2A-44D5-A37D-7DC36CC8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SVD (continued)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8F591-37CB-4020-B53F-13AAAB560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U = [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…….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8F591-37CB-4020-B53F-13AAAB560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6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30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BB61-63A7-42CB-840C-8B0FE621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Project Details and Motivation: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93B67-5050-4D82-A84F-355B73EFF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888" y="1990165"/>
            <a:ext cx="8946541" cy="511884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project will take a linear system as an augmented matrix. Then it will solve the system in the following three methods: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Ordinary Least Square Method</a:t>
            </a: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Kaczmarz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Method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Co-ordinate Descent Method</a:t>
            </a: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motive of the project is to solve the system of linear equations using the above mentioned methods and compare the solutions between the methods.</a:t>
            </a:r>
          </a:p>
        </p:txBody>
      </p:sp>
    </p:spTree>
    <p:extLst>
      <p:ext uri="{BB962C8B-B14F-4D97-AF65-F5344CB8AC3E}">
        <p14:creationId xmlns:p14="http://schemas.microsoft.com/office/powerpoint/2010/main" val="886771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DE149-AB2A-44D5-A37D-7DC36CC8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SVD (continued)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8F591-37CB-4020-B53F-13AAAB560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U = [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…….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b="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endParaRPr lang="en-US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∑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mr>
                    </m:m>
                  </m:oMath>
                </a14:m>
                <a:endParaRPr lang="en-US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8F591-37CB-4020-B53F-13AAAB560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6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239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DE149-AB2A-44D5-A37D-7DC36CC8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SVD (continued)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8F591-37CB-4020-B53F-13AAAB560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676401"/>
                <a:ext cx="8946541" cy="419548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U = [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…….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b="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endParaRPr lang="en-US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∑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mr>
                    </m:m>
                  </m:oMath>
                </a14:m>
                <a:endParaRPr lang="en-US" sz="2800" b="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endParaRPr lang="en-US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 dirty="0">
                            <a:latin typeface="Verdana" panose="020B0604030504040204" pitchFamily="34" charset="0"/>
                            <a:ea typeface="Verdana" panose="020B0604030504040204" pitchFamily="34" charset="0"/>
                          </a:rPr>
                          <m:t>[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800" dirty="0">
                            <a:latin typeface="Verdana" panose="020B0604030504040204" pitchFamily="34" charset="0"/>
                            <a:ea typeface="Verdana" panose="020B060403050404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Verdana" panose="020B0604030504040204" pitchFamily="34" charset="0"/>
                            <a:ea typeface="Verdana" panose="020B0604030504040204" pitchFamily="34" charset="0"/>
                          </a:rPr>
                          <m:t>…….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 ]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Verdana" panose="020B0604030504040204" pitchFamily="34" charset="0"/>
                            <a:ea typeface="Verdana" panose="020B060403050404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endParaRPr lang="en-US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indent="0">
                  <a:buNone/>
                </a:pPr>
                <a:r>
                  <a:rPr lang="en-US" sz="17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*Each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7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7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are column of the matrix </a:t>
                </a:r>
              </a:p>
              <a:p>
                <a:endParaRPr lang="en-US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8F591-37CB-4020-B53F-13AAAB560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676401"/>
                <a:ext cx="8946541" cy="4195481"/>
              </a:xfrm>
              <a:blipFill>
                <a:blip r:embed="rId2"/>
                <a:stretch>
                  <a:fillRect l="-681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130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AAA53-5757-4693-9194-03C8A17C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Finding SVD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D289DF-EE76-4723-9764-7361A330D7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667436"/>
                <a:ext cx="8946541" cy="4195481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To find the left singular matrix, we need to find the eigenvectors of   </a:t>
                </a:r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A = mat  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x</a:t>
                </a:r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endParaRPr lang="en-US" i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 To find the singular matrix, we need an </a:t>
                </a:r>
                <a:r>
                  <a:rPr lang="en-US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mxn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 matrix which contains non-zero values only in its diagonal elements. The values are the square root of the eigenvalues</a:t>
                </a:r>
              </a:p>
              <a:p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To find the left singular matrix, we need to find the eigenvectors of   </a:t>
                </a:r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 x </a:t>
                </a:r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mat </a:t>
                </a:r>
              </a:p>
              <a:p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D289DF-EE76-4723-9764-7361A330D7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667436"/>
                <a:ext cx="8946541" cy="4195481"/>
              </a:xfrm>
              <a:blipFill>
                <a:blip r:embed="rId2"/>
                <a:stretch>
                  <a:fillRect l="-272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908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6398-E8DB-46C0-BA93-B630219A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Kaczmarz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3923-69F3-4E48-B6DD-A17C1BE9B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701" y="1411941"/>
            <a:ext cx="8766829" cy="4195481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Kaczmarz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method is an iterative method to solve linear equation systems.</a:t>
            </a: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111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6398-E8DB-46C0-BA93-B630219A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Kaczmarz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3923-69F3-4E48-B6DD-A17C1BE9B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701" y="1411941"/>
            <a:ext cx="8766829" cy="4195481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Kaczmarz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method is an iterative method to solve linear equation systems.</a:t>
            </a: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0D1968-BF71-4592-A345-406538AAE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22" y="4365810"/>
            <a:ext cx="5138928" cy="1676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2402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6398-E8DB-46C0-BA93-B630219A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Kaczmarz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3923-69F3-4E48-B6DD-A17C1BE9B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701" y="1411941"/>
            <a:ext cx="8766829" cy="4195481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Kaczmarz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method is an iterative method to solve linear equation systems.</a:t>
            </a: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Initially a solution is guessed. Then in each iteration, using the solution in the last iteration, we head closer to the accurate solution.</a:t>
            </a: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0D1968-BF71-4592-A345-406538AAE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22" y="4365810"/>
            <a:ext cx="5138928" cy="1676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78878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6398-E8DB-46C0-BA93-B630219A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Kaczmarz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3923-69F3-4E48-B6DD-A17C1BE9B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701" y="1411941"/>
            <a:ext cx="8766829" cy="4195481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Kaczmarz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method is an iterative method to solve linear equation systems.</a:t>
            </a: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Initially a solution is guessed. Then in each iteration, using the solution in the last iteration, we head closer to the accurate solution.</a:t>
            </a: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35" name="Picture 11" descr="Repeated row projection by the Kaczmarz method. | Download Scientific  Diagram">
            <a:extLst>
              <a:ext uri="{FF2B5EF4-FFF2-40B4-BE49-F238E27FC236}">
                <a16:creationId xmlns:a16="http://schemas.microsoft.com/office/drawing/2014/main" id="{1338C380-D070-490A-9BDA-6B2B0A4A7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488" y="3937054"/>
            <a:ext cx="4819090" cy="25399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0D1968-BF71-4592-A345-406538AAE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22" y="4365810"/>
            <a:ext cx="5138928" cy="1676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99261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8523-D3E2-41EC-8616-5BE103AD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Solution using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Kaczmarz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FC254C-14E4-456E-99AF-526DD830FA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5735" y="1411942"/>
                <a:ext cx="8946541" cy="49933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9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For a linear equation system Ax=b the </a:t>
                </a:r>
                <a:r>
                  <a:rPr lang="en-US" sz="1900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Kaczmarz</a:t>
                </a:r>
                <a:r>
                  <a:rPr lang="en-US" sz="19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900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methos</a:t>
                </a:r>
                <a:r>
                  <a:rPr lang="en-US" sz="19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follows:</a:t>
                </a:r>
              </a:p>
              <a:p>
                <a:r>
                  <a:rPr lang="en-US" sz="19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The initial guess of the solution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19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FC254C-14E4-456E-99AF-526DD830FA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5735" y="1411942"/>
                <a:ext cx="8946541" cy="4993340"/>
              </a:xfrm>
              <a:blipFill>
                <a:blip r:embed="rId2"/>
                <a:stretch>
                  <a:fillRect l="-613" t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066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8523-D3E2-41EC-8616-5BE103AD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Solution using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Kaczmarz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FC254C-14E4-456E-99AF-526DD830FA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5735" y="1411942"/>
                <a:ext cx="8946541" cy="49933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9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For a linear equation system Ax=b the </a:t>
                </a:r>
                <a:r>
                  <a:rPr lang="en-US" sz="1900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Kaczmarz</a:t>
                </a:r>
                <a:r>
                  <a:rPr lang="en-US" sz="19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900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methos</a:t>
                </a:r>
                <a:r>
                  <a:rPr lang="en-US" sz="19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follows:</a:t>
                </a:r>
              </a:p>
              <a:p>
                <a:r>
                  <a:rPr lang="en-US" sz="19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The initial guess of the solution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19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en-US" sz="19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After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9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iteration, the solution is –</a:t>
                </a:r>
              </a:p>
              <a:p>
                <a:pPr marL="0" indent="0">
                  <a:buNone/>
                </a:pPr>
                <a:r>
                  <a:rPr lang="en-US" sz="19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9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− &lt;</m:t>
                        </m:r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sSup>
                          <m:sSup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num>
                      <m:den>
                        <m:sSup>
                          <m:sSup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sSub>
                              <m:sSubPr>
                                <m:ctrlP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</m:e>
                          <m:sup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9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9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9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sz="19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FC254C-14E4-456E-99AF-526DD830FA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5735" y="1411942"/>
                <a:ext cx="8946541" cy="4993340"/>
              </a:xfrm>
              <a:blipFill>
                <a:blip r:embed="rId2"/>
                <a:stretch>
                  <a:fillRect l="-613" t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446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8523-D3E2-41EC-8616-5BE103AD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Solution using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Kaczmarz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FC254C-14E4-456E-99AF-526DD830FA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5735" y="1411942"/>
                <a:ext cx="8946541" cy="49933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9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For a linear equation system Ax=b the </a:t>
                </a:r>
                <a:r>
                  <a:rPr lang="en-US" sz="1900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Kaczmarz</a:t>
                </a:r>
                <a:r>
                  <a:rPr lang="en-US" sz="19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900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methos</a:t>
                </a:r>
                <a:r>
                  <a:rPr lang="en-US" sz="19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follows:</a:t>
                </a:r>
              </a:p>
              <a:p>
                <a:r>
                  <a:rPr lang="en-US" sz="19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The initial guess of the solution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19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en-US" sz="19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After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9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iteration, the solution is –</a:t>
                </a:r>
              </a:p>
              <a:p>
                <a:pPr marL="0" indent="0">
                  <a:buNone/>
                </a:pPr>
                <a:r>
                  <a:rPr lang="en-US" sz="19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9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− &lt;</m:t>
                        </m:r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sSup>
                          <m:sSup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num>
                      <m:den>
                        <m:sSup>
                          <m:sSup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sSub>
                              <m:sSubPr>
                                <m:ctrlP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</m:e>
                          <m:sup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9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9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9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sz="19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en-US" sz="19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If the process is converged, I printed the solution and stopped the program</a:t>
                </a:r>
              </a:p>
              <a:p>
                <a:r>
                  <a:rPr lang="en-US" sz="19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To converge, I have run the process for a number of times (1000 times)</a:t>
                </a:r>
              </a:p>
              <a:p>
                <a:pPr marL="0" indent="0">
                  <a:buNone/>
                </a:pPr>
                <a:endParaRPr lang="en-US" sz="19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US" sz="19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FC254C-14E4-456E-99AF-526DD830FA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5735" y="1411942"/>
                <a:ext cx="8946541" cy="4993340"/>
              </a:xfrm>
              <a:blipFill>
                <a:blip r:embed="rId2"/>
                <a:stretch>
                  <a:fillRect l="-613" t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0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F98D-AF53-4FA6-88B2-97A53ECE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C1DEB-7105-4A0E-8418-D14115C78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0785"/>
            <a:ext cx="10685277" cy="4670612"/>
          </a:xfrm>
        </p:spPr>
        <p:txBody>
          <a:bodyPr>
            <a:norm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Tasks that I have already completed of my project: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Taking matrix as an input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Calculating addition and multiplication of two matrices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Calculating transpose of a matrix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Calculating Euclidean Norm of a matrix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Calculating dot product of two vectors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Finding the eigenvalues of a matrix using Jacobian method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Finding the eigenvectors of a square matrix using Jacobian method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Finding the SVD of square matrix 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Solving a normal linear equation system using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Kaczmarz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method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3941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8523-D3E2-41EC-8616-5BE103AD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Solution using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Kaczmarz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FC254C-14E4-456E-99AF-526DD830FA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5735" y="1411942"/>
                <a:ext cx="8946541" cy="499334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For a linear equation system Ax=b the </a:t>
                </a:r>
                <a:r>
                  <a:rPr lang="en-US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Kaczmarz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methos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 follows:</a:t>
                </a:r>
              </a:p>
              <a:p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The initial guess of the solution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After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iteration, the solution is –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If the process is converged, I printed the solution and stopped the program</a:t>
                </a:r>
              </a:p>
              <a:p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To converge, I have run the process for a number of times (1000 times)</a:t>
                </a:r>
              </a:p>
              <a:p>
                <a:pPr marL="0" indent="0">
                  <a:buNone/>
                </a:pPr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Here,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is the dot product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 row of A and the solution after k iterations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 is the Euclidean norm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 row of A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 is the complex conjugation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. For real system,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i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 is selected using </a:t>
                </a:r>
                <a:r>
                  <a:rPr lang="en-US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i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 = k mod m where m is the number of equations</a:t>
                </a:r>
              </a:p>
              <a:p>
                <a:pPr marL="0" indent="0">
                  <a:buNone/>
                </a:pPr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FC254C-14E4-456E-99AF-526DD830FA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5735" y="1411942"/>
                <a:ext cx="8946541" cy="4993340"/>
              </a:xfrm>
              <a:blipFill>
                <a:blip r:embed="rId2"/>
                <a:stretch>
                  <a:fillRect l="-409" t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894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8B38-62FF-4669-872D-6AFF35FA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Overview (again)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D87A1-32E2-4823-B5AF-12555AFD6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Tasks that will be done in the next step-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Finding SVD for every type of matrix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Using SVD, finding the pseudo inverse of a matrix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Using pseudo inverse of a matrix, solving the linear equation systems in Ordinary Least Square method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Solving any linear equation system using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Kaczmarz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method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Solving linear equation systems using Co-ordinate Descent method</a:t>
            </a:r>
          </a:p>
        </p:txBody>
      </p:sp>
    </p:spTree>
    <p:extLst>
      <p:ext uri="{BB962C8B-B14F-4D97-AF65-F5344CB8AC3E}">
        <p14:creationId xmlns:p14="http://schemas.microsoft.com/office/powerpoint/2010/main" val="3243610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2C58-D8C4-41DC-8681-E22C3D6D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B4B31-6D21-4389-A23E-FEAB11A1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Handling 2D vector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Converting mathematical notations into code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Finding eigenvalues and eigenvectors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Defining the dimensions of the matrices in the process of finding SVD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Handling a large code sequentially</a:t>
            </a:r>
          </a:p>
        </p:txBody>
      </p:sp>
    </p:spTree>
    <p:extLst>
      <p:ext uri="{BB962C8B-B14F-4D97-AF65-F5344CB8AC3E}">
        <p14:creationId xmlns:p14="http://schemas.microsoft.com/office/powerpoint/2010/main" val="18375061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7372EC-10C3-4340-AA94-6F877CBDA30F}"/>
              </a:ext>
            </a:extLst>
          </p:cNvPr>
          <p:cNvSpPr txBox="1"/>
          <p:nvPr/>
        </p:nvSpPr>
        <p:spPr>
          <a:xfrm>
            <a:off x="3908612" y="2608729"/>
            <a:ext cx="6436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5632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EC56-C517-4A2E-98F1-DD40877D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Addition of two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F356-A869-4F5D-BDB1-776FBE12B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758" y="1775012"/>
            <a:ext cx="8946541" cy="4195481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Two matrices can be added if there dimensions are same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elements with same index are to be added</a:t>
            </a: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2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EC56-C517-4A2E-98F1-DD40877D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Addition of two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F356-A869-4F5D-BDB1-776FBE12B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758" y="1775012"/>
            <a:ext cx="8946541" cy="4195481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Two matrices can be added if there dimensions are same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elements with same index are to be added</a:t>
            </a: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B61103-6802-4D97-A611-656BF5FFE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93" y="2692925"/>
            <a:ext cx="3661750" cy="16604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9172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EC56-C517-4A2E-98F1-DD40877D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of two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F356-A869-4F5D-BDB1-776FBE12B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758" y="1775012"/>
            <a:ext cx="8946541" cy="4195481"/>
          </a:xfrm>
        </p:spPr>
        <p:txBody>
          <a:bodyPr/>
          <a:lstStyle/>
          <a:p>
            <a:r>
              <a:rPr lang="en-US" dirty="0"/>
              <a:t>Two matrices can be added if there dimensions are same</a:t>
            </a:r>
          </a:p>
          <a:p>
            <a:r>
              <a:rPr lang="en-US" dirty="0"/>
              <a:t>The elements with same index are to be added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B61103-6802-4D97-A611-656BF5FFE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93" y="2692925"/>
            <a:ext cx="3661750" cy="16604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B0BF42-ECFD-4BFD-BD3B-2B5075400851}"/>
              </a:ext>
            </a:extLst>
          </p:cNvPr>
          <p:cNvSpPr txBox="1"/>
          <p:nvPr/>
        </p:nvSpPr>
        <p:spPr>
          <a:xfrm>
            <a:off x="646111" y="4455457"/>
            <a:ext cx="113941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Code for matrix addition:</a:t>
            </a: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37D8BB-AA83-4EAB-A816-2678AA93D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93" y="5166140"/>
            <a:ext cx="7209145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0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276F-31E8-4438-B4C8-DCDC3105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Multiplication of two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345F2-5778-4524-A44A-83D3261DD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30" y="1577788"/>
            <a:ext cx="8946541" cy="4195481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Two matrices can be multiplied if the number of columns of the first matrix and the number of rows of the second matrix are same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dimension of the result matrix will be (number of rows of the first matrix) x (number of columns of the second matrix)</a:t>
            </a:r>
          </a:p>
        </p:txBody>
      </p:sp>
    </p:spTree>
    <p:extLst>
      <p:ext uri="{BB962C8B-B14F-4D97-AF65-F5344CB8AC3E}">
        <p14:creationId xmlns:p14="http://schemas.microsoft.com/office/powerpoint/2010/main" val="297967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276F-31E8-4438-B4C8-DCDC3105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Multiplication of two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345F2-5778-4524-A44A-83D3261DD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30" y="1577788"/>
            <a:ext cx="8946541" cy="4195481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Two matrices can be multiplied if the number of columns of the first matrix and the number of rows of the second matrix are same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dimension of the result matrix will be (number of rows of the first matrix) x (number of columns of the second matrix)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DE6C5D-2D06-460F-AF04-23F95E4A0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46" y="4141598"/>
            <a:ext cx="3634257" cy="18557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2302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681</TotalTime>
  <Words>2176</Words>
  <Application>Microsoft Office PowerPoint</Application>
  <PresentationFormat>Widescreen</PresentationFormat>
  <Paragraphs>234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Bahnschrift SemiBold</vt:lpstr>
      <vt:lpstr>Cambria Math</vt:lpstr>
      <vt:lpstr>Century Gothic</vt:lpstr>
      <vt:lpstr>Verdana</vt:lpstr>
      <vt:lpstr>Wingdings 3</vt:lpstr>
      <vt:lpstr>Ion</vt:lpstr>
      <vt:lpstr>Software Project Lab-01</vt:lpstr>
      <vt:lpstr>Project Details and Motivation:</vt:lpstr>
      <vt:lpstr>Project Details and Motivation:</vt:lpstr>
      <vt:lpstr>Overview</vt:lpstr>
      <vt:lpstr>Addition of two matrices</vt:lpstr>
      <vt:lpstr>Addition of two matrices</vt:lpstr>
      <vt:lpstr>Addition of two matrices</vt:lpstr>
      <vt:lpstr>Multiplication of two matrices</vt:lpstr>
      <vt:lpstr>Multiplication of two matrices</vt:lpstr>
      <vt:lpstr>Multiplication of two matrices</vt:lpstr>
      <vt:lpstr>Multiplication of two matrices</vt:lpstr>
      <vt:lpstr>PowerPoint Presentation</vt:lpstr>
      <vt:lpstr>Transpose of a matrix</vt:lpstr>
      <vt:lpstr>Transpose of a matrix</vt:lpstr>
      <vt:lpstr>Transpose of a matrix</vt:lpstr>
      <vt:lpstr>Matrix Norm</vt:lpstr>
      <vt:lpstr>Matrix Norm</vt:lpstr>
      <vt:lpstr>Matrix Norm</vt:lpstr>
      <vt:lpstr>Dot product of matrix</vt:lpstr>
      <vt:lpstr>Dot product of matrix</vt:lpstr>
      <vt:lpstr>Dot product of matrix</vt:lpstr>
      <vt:lpstr>Finding the Eigenvalues</vt:lpstr>
      <vt:lpstr>Finding the Eigenvalues (continued)</vt:lpstr>
      <vt:lpstr>Finding the Eigenvalues (continued)</vt:lpstr>
      <vt:lpstr>Finding the Eigenvalues (continued)</vt:lpstr>
      <vt:lpstr>Finding the Eigenvalues</vt:lpstr>
      <vt:lpstr>Finding the Eigenvalues</vt:lpstr>
      <vt:lpstr>SVD</vt:lpstr>
      <vt:lpstr>SVD (continued)</vt:lpstr>
      <vt:lpstr>SVD (continued)</vt:lpstr>
      <vt:lpstr>SVD (continued)</vt:lpstr>
      <vt:lpstr>Finding SVD</vt:lpstr>
      <vt:lpstr>Kaczmarz Method</vt:lpstr>
      <vt:lpstr>Kaczmarz Method</vt:lpstr>
      <vt:lpstr>Kaczmarz Method</vt:lpstr>
      <vt:lpstr>Kaczmarz Method</vt:lpstr>
      <vt:lpstr>Solution using Kaczmarz Method</vt:lpstr>
      <vt:lpstr>Solution using Kaczmarz Method</vt:lpstr>
      <vt:lpstr>Solution using Kaczmarz Method</vt:lpstr>
      <vt:lpstr>Solution using Kaczmarz Method</vt:lpstr>
      <vt:lpstr>Overview (again)</vt:lpstr>
      <vt:lpstr>Challenges Faced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</dc:creator>
  <cp:lastModifiedBy>Mohammed</cp:lastModifiedBy>
  <cp:revision>8</cp:revision>
  <dcterms:created xsi:type="dcterms:W3CDTF">2023-09-08T07:29:20Z</dcterms:created>
  <dcterms:modified xsi:type="dcterms:W3CDTF">2023-09-09T21:03:19Z</dcterms:modified>
</cp:coreProperties>
</file>