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20.jpeg" ContentType="image/jpe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8.jpeg" ContentType="image/jpeg"/>
  <Override PartName="/ppt/media/image1.png" ContentType="image/png"/>
  <Override PartName="/ppt/media/image24.png" ContentType="image/png"/>
  <Override PartName="/ppt/media/image17.png" ContentType="image/png"/>
  <Override PartName="/ppt/media/image16.png" ContentType="image/png"/>
  <Override PartName="/ppt/media/image15.jpeg" ContentType="image/jpeg"/>
  <Override PartName="/ppt/media/image14.png" ContentType="image/png"/>
  <Override PartName="/ppt/media/image25.png" ContentType="image/png"/>
  <Override PartName="/ppt/media/image2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53A9F1-BB99-48CB-BC03-31DE602D8D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B9525B-3558-4001-A2DF-12E25208BBC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C4D842-0001-45E1-9479-9E7A5668CD2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81BAFB-FAAB-45DD-A730-C65953CE75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B14B223-0D2A-4933-A0FA-58BD9536E7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DCD758-DE32-4484-A024-1DB8194C08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2B3D3D-69AC-4293-9381-7BC236D8AD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779B59-0241-4D22-BCF4-BF72C392C3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54BBFCF-27CB-4B4B-BBBC-B29967A957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8F5AA9-D66A-44D1-8416-4D19C598A7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21B4AD-A377-43D0-929C-95403B2FAB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267BF4-731E-4FB9-A447-E9B33CBB49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9BEC55-4047-47A8-8A8B-88B8C8995B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6C01F0-68DB-4095-9DA8-2D34257348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F5D8B8-2525-4971-A46A-CCEC9332C9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94B1A5-FA1F-437C-A3D1-B783174163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541258-EF6A-4D0C-9FC0-A180B60A2B4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A8A30DA-120B-43BD-A12D-1C509FBCD8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1B26E2A-2062-40FB-8280-7F1AEBAFAC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7B99C3-B99E-4542-B634-32E56DDFEC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0170EF4-30D8-4190-AEF8-D075ED080D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3EE1F55-AD3F-46B4-9477-B1FC41E5C42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2AB101-3C56-4D4F-B3A9-1A665435F8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BE7713E-FBC9-4C48-803B-28A1A938FA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7E96F7-AB2A-453B-88AC-07B10918E9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DB350F7-7C4A-44D3-A729-867581BA29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A14C255-C420-4D42-B402-42589124AF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00AF634-5A05-4D9B-B9F3-19085CA9127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6EACD5-5BAD-4E1B-84EE-CFC3B363468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C18A15-0FA0-4878-89C9-0EB3CB8F7AB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17A712-41BF-4159-AC4C-15D553E088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1DB5E0-3E6C-4C50-8B1B-9565E25157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B36E61-641A-45B0-A1BC-1000314A0D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7C395D-A6E4-4F4F-81FE-0E86BC2EF6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E741AA-FFE5-4135-8B53-6A7799573C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E89C5F-673A-436A-B341-55809953D9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Relationship Id="rId9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9999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7;p1" descr=""/>
          <p:cNvPicPr/>
          <p:nvPr/>
        </p:nvPicPr>
        <p:blipFill>
          <a:blip r:embed="rId3"/>
          <a:srcRect l="35639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8;p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f06c46">
                  <a:alpha val="7058"/>
                </a:srgbClr>
              </a:gs>
              <a:gs pos="69000">
                <a:srgbClr val="f06c46">
                  <a:alpha val="0"/>
                </a:srgbClr>
              </a:gs>
              <a:gs pos="100000">
                <a:srgbClr val="f06c46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Google Shape;9;p1" descr=""/>
          <p:cNvPicPr/>
          <p:nvPr/>
        </p:nvPicPr>
        <p:blipFill>
          <a:blip r:embed="rId4"/>
          <a:srcRect l="0" t="28705" r="0" b="0"/>
          <a:stretch/>
        </p:blipFill>
        <p:spPr>
          <a:xfrm>
            <a:off x="8000280" y="0"/>
            <a:ext cx="1603080" cy="11426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10;p1" descr=""/>
          <p:cNvPicPr/>
          <p:nvPr/>
        </p:nvPicPr>
        <p:blipFill>
          <a:blip r:embed="rId5"/>
          <a:srcRect l="0" t="0" r="0" b="24203"/>
          <a:stretch/>
        </p:blipFill>
        <p:spPr>
          <a:xfrm>
            <a:off x="8609040" y="6093000"/>
            <a:ext cx="993240" cy="76464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11;p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1A5D9E8C-3186-4D01-BFC5-6FD98C8727DF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9999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6;p1" descr=""/>
          <p:cNvPicPr/>
          <p:nvPr/>
        </p:nvPicPr>
        <p:blipFill>
          <a:blip r:embed="rId2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48" name="Google Shape;7;p1" descr=""/>
          <p:cNvPicPr/>
          <p:nvPr/>
        </p:nvPicPr>
        <p:blipFill>
          <a:blip r:embed="rId3"/>
          <a:srcRect l="35639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49" name="Google Shape;8;p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f06c46">
                  <a:alpha val="7058"/>
                </a:srgbClr>
              </a:gs>
              <a:gs pos="69000">
                <a:srgbClr val="f06c46">
                  <a:alpha val="0"/>
                </a:srgbClr>
              </a:gs>
              <a:gs pos="100000">
                <a:srgbClr val="f06c46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" name="Google Shape;9;p1" descr=""/>
          <p:cNvPicPr/>
          <p:nvPr/>
        </p:nvPicPr>
        <p:blipFill>
          <a:blip r:embed="rId4"/>
          <a:srcRect l="0" t="28705" r="0" b="0"/>
          <a:stretch/>
        </p:blipFill>
        <p:spPr>
          <a:xfrm>
            <a:off x="8000280" y="0"/>
            <a:ext cx="1603080" cy="1142640"/>
          </a:xfrm>
          <a:prstGeom prst="rect">
            <a:avLst/>
          </a:prstGeom>
          <a:ln w="0">
            <a:noFill/>
          </a:ln>
        </p:spPr>
      </p:pic>
      <p:pic>
        <p:nvPicPr>
          <p:cNvPr id="51" name="Google Shape;10;p1" descr=""/>
          <p:cNvPicPr/>
          <p:nvPr/>
        </p:nvPicPr>
        <p:blipFill>
          <a:blip r:embed="rId5"/>
          <a:srcRect l="0" t="0" r="0" b="24203"/>
          <a:stretch/>
        </p:blipFill>
        <p:spPr>
          <a:xfrm>
            <a:off x="8609040" y="6093000"/>
            <a:ext cx="993240" cy="764640"/>
          </a:xfrm>
          <a:prstGeom prst="rect">
            <a:avLst/>
          </a:prstGeom>
          <a:ln w="0">
            <a:noFill/>
          </a:ln>
        </p:spPr>
      </p:pic>
      <p:sp>
        <p:nvSpPr>
          <p:cNvPr id="52" name="Google Shape;11;p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r>
              <a:rPr b="0" lang="en-US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2ACA69CF-3BB7-4677-A708-0677CA42FD51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99999"/>
            </a:gs>
            <a:gs pos="100000">
              <a:srgbClr val="ffffff"/>
            </a:gs>
          </a:gsLst>
          <a:lin ang="135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6;p1" descr=""/>
          <p:cNvPicPr/>
          <p:nvPr/>
        </p:nvPicPr>
        <p:blipFill>
          <a:blip r:embed="rId2"/>
          <a:srcRect l="3610" t="0" r="0" b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95" name="Google Shape;7;p1" descr=""/>
          <p:cNvPicPr/>
          <p:nvPr/>
        </p:nvPicPr>
        <p:blipFill>
          <a:blip r:embed="rId3"/>
          <a:srcRect l="35639" t="0" r="0" b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96" name="Google Shape;8;p1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f06c46">
                  <a:alpha val="7058"/>
                </a:srgbClr>
              </a:gs>
              <a:gs pos="69000">
                <a:srgbClr val="f06c46">
                  <a:alpha val="0"/>
                </a:srgbClr>
              </a:gs>
              <a:gs pos="100000">
                <a:srgbClr val="f06c46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7" name="Google Shape;9;p1" descr=""/>
          <p:cNvPicPr/>
          <p:nvPr/>
        </p:nvPicPr>
        <p:blipFill>
          <a:blip r:embed="rId4"/>
          <a:srcRect l="0" t="28705" r="0" b="0"/>
          <a:stretch/>
        </p:blipFill>
        <p:spPr>
          <a:xfrm>
            <a:off x="8000280" y="0"/>
            <a:ext cx="1603080" cy="114264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10;p1" descr=""/>
          <p:cNvPicPr/>
          <p:nvPr/>
        </p:nvPicPr>
        <p:blipFill>
          <a:blip r:embed="rId5"/>
          <a:srcRect l="0" t="0" r="0" b="24203"/>
          <a:stretch/>
        </p:blipFill>
        <p:spPr>
          <a:xfrm>
            <a:off x="8609040" y="6093000"/>
            <a:ext cx="993240" cy="764640"/>
          </a:xfrm>
          <a:prstGeom prst="rect">
            <a:avLst/>
          </a:prstGeom>
          <a:ln w="0">
            <a:noFill/>
          </a:ln>
        </p:spPr>
      </p:pic>
      <p:sp>
        <p:nvSpPr>
          <p:cNvPr id="99" name="Google Shape;11;p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0" name="PlaceHolder 1"/>
          <p:cNvSpPr>
            <a:spLocks noGrp="1"/>
          </p:cNvSpPr>
          <p:nvPr>
            <p:ph type="dt" idx="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ftr" idx="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563A77A4-8744-4251-8FBE-0A6E35D39EB0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40440" y="-93600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323232"/>
                </a:solidFill>
                <a:latin typeface="Arial"/>
                <a:ea typeface="Arial"/>
              </a:rPr>
              <a:t>Software Project Lab-01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986040" y="2305800"/>
            <a:ext cx="10627560" cy="753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a5300f"/>
                </a:solidFill>
                <a:latin typeface="Century Gothic"/>
                <a:ea typeface="Century Gothic"/>
              </a:rPr>
              <a:t>PROJECT NAME: ALGORITHMS FOR THE SOLUTIONS OF SYSTEM OF LINEAR EQUATIONS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3" name="Google Shape;149;p19"/>
          <p:cNvSpPr/>
          <p:nvPr/>
        </p:nvSpPr>
        <p:spPr>
          <a:xfrm>
            <a:off x="986040" y="3429000"/>
            <a:ext cx="4679280" cy="118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Presented by: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Mohammed Yasin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Roll: 1406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4" name="Google Shape;150;p19"/>
          <p:cNvSpPr/>
          <p:nvPr/>
        </p:nvSpPr>
        <p:spPr>
          <a:xfrm>
            <a:off x="5572080" y="3382920"/>
            <a:ext cx="624312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Supervised by: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Verdana"/>
                <a:ea typeface="Verdana"/>
              </a:rPr>
              <a:t>Professor Dr. Md. Shariful Islam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5" name="Google Shape;151;p19"/>
          <p:cNvSpPr/>
          <p:nvPr/>
        </p:nvSpPr>
        <p:spPr>
          <a:xfrm>
            <a:off x="11462760" y="6157800"/>
            <a:ext cx="352440" cy="40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PlaceHolder 3"/>
          <p:cNvSpPr>
            <a:spLocks noGrp="1"/>
          </p:cNvSpPr>
          <p:nvPr>
            <p:ph type="sldNum" idx="10"/>
          </p:nvPr>
        </p:nvSpPr>
        <p:spPr>
          <a:xfrm>
            <a:off x="10352520" y="295560"/>
            <a:ext cx="837720" cy="76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4E35A56-E9E8-46E6-B703-B12FB097DE78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1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SVD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ldNum" idx="19"/>
          </p:nvPr>
        </p:nvSpPr>
        <p:spPr>
          <a:xfrm>
            <a:off x="10352520" y="295560"/>
            <a:ext cx="837720" cy="76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171DC88F-34BE-476C-88A0-69B170D27123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875160" y="1605240"/>
            <a:ext cx="8946360" cy="493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SVD (Singular Value Decomposition) for a data matrix 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Mat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is-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Mat = U ∑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U ,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the left singular matrix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, is an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orthonormal eigenvector of 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Mat 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x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∑ 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the singular matrix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is a diagonal matrix of singular values that are the square root of the eigenvalues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the right singular matrix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is an orthonormal eigenvector of  x 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mat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U = [  …….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=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*Each of the  and  are column of the matrix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TextBox 1"/>
          <p:cNvSpPr/>
          <p:nvPr/>
        </p:nvSpPr>
        <p:spPr>
          <a:xfrm>
            <a:off x="5538960" y="4847760"/>
            <a:ext cx="2209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∑ </a:t>
            </a:r>
            <a:r>
              <a:rPr b="0" lang="en-US" sz="1600" spc="-1" strike="noStrike">
                <a:solidFill>
                  <a:srgbClr val="000000"/>
                </a:solidFill>
                <a:latin typeface="Verdana"/>
                <a:ea typeface="Verdana"/>
              </a:rPr>
              <a:t>= 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Finding SVD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104120" y="166752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To find the left singular matrix, we need to find the normalized eigenvectors of  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 = mat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x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The sigma matrix is a diagonal matrix whose diagonal elements are the square root of the eigenvalues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To find the right singular matrix, we use the following formula-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U = V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20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80C11F47-61CD-4623-83AE-1BC3AB44ABF8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Pseudo Inverse of Matrix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017720" y="193860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The pseudo inverse, or Moore-Penrose inverse, of a matrix is a generalization of the inverse, applicable to non-square or singular matrices.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Why pseudo inverse?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In OLS, the inverse of the matrix () is required. If that matrix is singular then we cannot invert it. Pseudo inverse allows us to invert a matrix even if it is a singular or non-square matrix.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2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18DF4C44-E85A-410B-9B0E-0869E568D14E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Multiplication of two matrices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17840" y="15778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Two matrices can be multiplied if the number of columns of the first matrix and the number of rows of the second matrix are same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The dimension of the result matrix will be (number of rows of the first matrix) x (number of columns of the second matrix)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Each element of the result matrix will be the dot product of each rows and each columns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Google Shape;259;p33" descr=""/>
          <p:cNvPicPr/>
          <p:nvPr/>
        </p:nvPicPr>
        <p:blipFill>
          <a:blip r:embed="rId1"/>
          <a:stretch/>
        </p:blipFill>
        <p:spPr>
          <a:xfrm>
            <a:off x="1131120" y="4141440"/>
            <a:ext cx="3633840" cy="185544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215" name="Google Shape;260;p33" descr=""/>
          <p:cNvPicPr/>
          <p:nvPr/>
        </p:nvPicPr>
        <p:blipFill>
          <a:blip r:embed="rId2"/>
          <a:stretch/>
        </p:blipFill>
        <p:spPr>
          <a:xfrm>
            <a:off x="5557320" y="4141440"/>
            <a:ext cx="4453560" cy="185544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sp>
        <p:nvSpPr>
          <p:cNvPr id="216" name="PlaceHolder 3"/>
          <p:cNvSpPr>
            <a:spLocks noGrp="1"/>
          </p:cNvSpPr>
          <p:nvPr>
            <p:ph type="sldNum" idx="22"/>
          </p:nvPr>
        </p:nvSpPr>
        <p:spPr>
          <a:xfrm>
            <a:off x="10352520" y="295560"/>
            <a:ext cx="837720" cy="76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01A30B84-DDC9-4F32-BDD9-6705D122673A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Transpose of a matrix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036440" y="171216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Transpose of a matrix turns the rows of the matrix into its columns and the columns of a matrix into its rows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291;p37"/>
          <p:cNvSpPr/>
          <p:nvPr/>
        </p:nvSpPr>
        <p:spPr>
          <a:xfrm>
            <a:off x="942120" y="4509360"/>
            <a:ext cx="8812440" cy="7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Verdana"/>
              </a:rPr>
              <a:t>Code for transpose of a matrix: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  <p:pic>
        <p:nvPicPr>
          <p:cNvPr id="220" name="Google Shape;292;p37" descr=""/>
          <p:cNvPicPr/>
          <p:nvPr/>
        </p:nvPicPr>
        <p:blipFill>
          <a:blip r:embed="rId1"/>
          <a:stretch/>
        </p:blipFill>
        <p:spPr>
          <a:xfrm>
            <a:off x="2801880" y="2554920"/>
            <a:ext cx="5415120" cy="174744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sp>
        <p:nvSpPr>
          <p:cNvPr id="221" name="PlaceHolder 3"/>
          <p:cNvSpPr>
            <a:spLocks noGrp="1"/>
          </p:cNvSpPr>
          <p:nvPr>
            <p:ph type="sldNum" idx="23"/>
          </p:nvPr>
        </p:nvSpPr>
        <p:spPr>
          <a:xfrm>
            <a:off x="10352520" y="295560"/>
            <a:ext cx="837720" cy="76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B651629B-76DD-4CED-AB16-C53250474833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22" name="image12.png" descr=""/>
          <p:cNvPicPr/>
          <p:nvPr/>
        </p:nvPicPr>
        <p:blipFill>
          <a:blip r:embed="rId2"/>
          <a:stretch/>
        </p:blipFill>
        <p:spPr>
          <a:xfrm>
            <a:off x="1512720" y="4823640"/>
            <a:ext cx="4745160" cy="190080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Matrix Norm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46200" y="171216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One of the matrix norms is Euclidean Norm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Euclidean Norm is the square root of the sum of square of every elements of a vector (a row or a column matrix)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Google Shape;316;p40"/>
          <p:cNvSpPr/>
          <p:nvPr/>
        </p:nvSpPr>
        <p:spPr>
          <a:xfrm>
            <a:off x="582840" y="4454640"/>
            <a:ext cx="630180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  <a:ea typeface="Verdana"/>
              </a:rPr>
              <a:t>Code for Euclidean Norm: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26" name="Google Shape;318;p40" descr=""/>
          <p:cNvPicPr/>
          <p:nvPr/>
        </p:nvPicPr>
        <p:blipFill>
          <a:blip r:embed="rId1"/>
          <a:stretch/>
        </p:blipFill>
        <p:spPr>
          <a:xfrm>
            <a:off x="2086560" y="2951640"/>
            <a:ext cx="4647960" cy="149832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sp>
        <p:nvSpPr>
          <p:cNvPr id="227" name="PlaceHolder 3"/>
          <p:cNvSpPr>
            <a:spLocks noGrp="1"/>
          </p:cNvSpPr>
          <p:nvPr>
            <p:ph type="sldNum" idx="24"/>
          </p:nvPr>
        </p:nvSpPr>
        <p:spPr>
          <a:xfrm>
            <a:off x="10352520" y="295560"/>
            <a:ext cx="837720" cy="76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E73B9A1-3898-4828-A31D-1AB2085CEECE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28" name="image2.png" descr=""/>
          <p:cNvPicPr/>
          <p:nvPr/>
        </p:nvPicPr>
        <p:blipFill>
          <a:blip r:embed="rId2"/>
          <a:stretch/>
        </p:blipFill>
        <p:spPr>
          <a:xfrm>
            <a:off x="2086560" y="4884840"/>
            <a:ext cx="4912560" cy="166032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Dot product of matrix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753840" y="161352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Vectors are row or column matrices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Dot product of two vectors is the sum of the product of the elements of two vectors with same index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341;p43"/>
          <p:cNvSpPr/>
          <p:nvPr/>
        </p:nvSpPr>
        <p:spPr>
          <a:xfrm>
            <a:off x="573840" y="4231440"/>
            <a:ext cx="708192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Verdana"/>
                <a:ea typeface="Verdana"/>
              </a:rPr>
              <a:t>Code for dot product: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32" name="Google Shape;342;p43" descr=""/>
          <p:cNvPicPr/>
          <p:nvPr/>
        </p:nvPicPr>
        <p:blipFill>
          <a:blip r:embed="rId1"/>
          <a:stretch/>
        </p:blipFill>
        <p:spPr>
          <a:xfrm>
            <a:off x="3719520" y="2751120"/>
            <a:ext cx="5962680" cy="170748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sp>
        <p:nvSpPr>
          <p:cNvPr id="233" name="PlaceHolder 3"/>
          <p:cNvSpPr>
            <a:spLocks noGrp="1"/>
          </p:cNvSpPr>
          <p:nvPr>
            <p:ph type="sldNum" idx="25"/>
          </p:nvPr>
        </p:nvSpPr>
        <p:spPr>
          <a:xfrm>
            <a:off x="10352520" y="295560"/>
            <a:ext cx="837720" cy="76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6BA6D91-42E9-41FC-BC98-484D75D4F01F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34" name="image3.png" descr=""/>
          <p:cNvPicPr/>
          <p:nvPr/>
        </p:nvPicPr>
        <p:blipFill>
          <a:blip r:embed="rId2"/>
          <a:stretch/>
        </p:blipFill>
        <p:spPr>
          <a:xfrm>
            <a:off x="1330560" y="4931280"/>
            <a:ext cx="4777920" cy="147348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323232"/>
                </a:solidFill>
                <a:latin typeface="Century Gothic"/>
                <a:ea typeface="Century Gothic"/>
              </a:rPr>
              <a:t>User Interface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875160" y="175752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The user has two options- Proceed for solve or Quit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If the user proceeds for solve, he/she is prompted for the dimension of the matrix and asked to provide the augmented matrix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Number of operations to be used for the Kaczmarz method is also taken from the user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sldNum" idx="2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B250D27-FAEC-42CF-86EF-E66B9C7F1CC7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38" name="Picture 7" descr=""/>
          <p:cNvPicPr/>
          <p:nvPr/>
        </p:nvPicPr>
        <p:blipFill>
          <a:blip r:embed="rId1"/>
          <a:stretch/>
        </p:blipFill>
        <p:spPr>
          <a:xfrm>
            <a:off x="1577160" y="3960360"/>
            <a:ext cx="4694040" cy="257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323232"/>
                </a:solidFill>
                <a:latin typeface="Century Gothic"/>
                <a:ea typeface="Century Gothic"/>
              </a:rPr>
              <a:t>Output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The result shows the solutions acquired by the Kaczmarz method and OLS method.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It gives a verdict on the differences between the solutions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27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A6B6A48-81A9-424B-8B17-8DF4DA87BD4F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242" name="Picture 5" descr=""/>
          <p:cNvPicPr/>
          <p:nvPr/>
        </p:nvPicPr>
        <p:blipFill>
          <a:blip r:embed="rId1"/>
          <a:stretch/>
        </p:blipFill>
        <p:spPr>
          <a:xfrm>
            <a:off x="1507320" y="3840480"/>
            <a:ext cx="8138520" cy="207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Challenges Faced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Understanding the algorithms for the Kaczmarz and Jacobi iteration for eigenvalues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Calculating the eigenvalues and eigenvectors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Applying dynamic memory because of large matrices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Debugging the code for a long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Char char="►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  <a:ea typeface="Century Gothic"/>
              </a:rPr>
              <a:t>Handling big amount of code and multiple source files for a single purpose for the first time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2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6F0565D7-91A0-4D7F-9184-CD0B0BE0513C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246" name="TextBox 4"/>
          <p:cNvSpPr/>
          <p:nvPr/>
        </p:nvSpPr>
        <p:spPr>
          <a:xfrm>
            <a:off x="8058240" y="5800680"/>
            <a:ext cx="5208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*Lines of code 1090+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Overview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46200" y="1581120"/>
            <a:ext cx="10832040" cy="488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Tasks that are completed on my project-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Verdana"/>
              <a:buChar char="►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Motivation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a5300f"/>
              </a:buClr>
              <a:buFont typeface="Verdana"/>
              <a:buChar char="►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Dot Product of Matrices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a5300f"/>
              </a:buClr>
              <a:buFont typeface="Verdana"/>
              <a:buChar char="►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Multiplication of Matrices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a5300f"/>
              </a:buClr>
              <a:buFont typeface="Verdana"/>
              <a:buChar char="►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Matrix Norm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a5300f"/>
              </a:buClr>
              <a:buFont typeface="Verdana"/>
              <a:buChar char="►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SVD-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914400" indent="-320040">
              <a:lnSpc>
                <a:spcPct val="100000"/>
              </a:lnSpc>
              <a:buClr>
                <a:srgbClr val="a5300f"/>
              </a:buClr>
              <a:buFont typeface="Verdana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Eigenvalue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914400" indent="-320040">
              <a:lnSpc>
                <a:spcPct val="100000"/>
              </a:lnSpc>
              <a:buClr>
                <a:srgbClr val="a5300f"/>
              </a:buClr>
              <a:buFont typeface="Verdana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Eigenvector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914400" indent="-320040">
              <a:lnSpc>
                <a:spcPct val="100000"/>
              </a:lnSpc>
              <a:buClr>
                <a:srgbClr val="a5300f"/>
              </a:buClr>
              <a:buFont typeface="Verdana"/>
              <a:buChar char="●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Orthonormal Matrix Calculation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a5300f"/>
              </a:buClr>
              <a:buFont typeface="Verdana"/>
              <a:buChar char="►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Implemented the Kaczmarz Method, the OLS Method and the Coordinate Descent Method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20040">
              <a:lnSpc>
                <a:spcPct val="100000"/>
              </a:lnSpc>
              <a:buClr>
                <a:srgbClr val="a5300f"/>
              </a:buClr>
              <a:buFont typeface="Verdana"/>
              <a:buChar char="►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Solved system of linear equations using the Kaczmarz Method and the OLS Method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11"/>
          </p:nvPr>
        </p:nvSpPr>
        <p:spPr>
          <a:xfrm>
            <a:off x="10352520" y="295560"/>
            <a:ext cx="837720" cy="76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15592AF-E1FB-42FD-A1B7-F950EDDB9AF8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2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Num" idx="2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543CE11-C2E8-40A7-892E-92B3E3895CFE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248" name="TextBox 4"/>
          <p:cNvSpPr/>
          <p:nvPr/>
        </p:nvSpPr>
        <p:spPr>
          <a:xfrm>
            <a:off x="4105440" y="2843640"/>
            <a:ext cx="613368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000000"/>
                </a:solidFill>
                <a:latin typeface="Verdana"/>
                <a:ea typeface="Verdana"/>
              </a:rPr>
              <a:t>Thank you</a:t>
            </a:r>
            <a:endParaRPr b="0" lang="en-US" sz="4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System of Linear Equation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093680" y="1914120"/>
            <a:ext cx="9624960" cy="433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Verdana"/>
                <a:ea typeface="Verdana"/>
              </a:rPr>
              <a:t>A linear equation system represents a collection of linear equations that collectively define relationships among a set of variables. The solution to a linear equation system involves finding values for the variables that satisfy all the equations simultaneously.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2"/>
          </p:nvPr>
        </p:nvSpPr>
        <p:spPr>
          <a:xfrm>
            <a:off x="10352520" y="295560"/>
            <a:ext cx="837720" cy="76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281C6B38-99C1-4A73-8859-79FEA76766CB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3</a:t>
            </a:fld>
            <a:endParaRPr b="0" lang="en-US" sz="2800" spc="-1" strike="noStrike">
              <a:latin typeface="Times New Roman"/>
            </a:endParaRPr>
          </a:p>
        </p:txBody>
      </p:sp>
      <p:pic>
        <p:nvPicPr>
          <p:cNvPr id="153" name="Picture 2" descr=""/>
          <p:cNvPicPr/>
          <p:nvPr/>
        </p:nvPicPr>
        <p:blipFill>
          <a:blip r:embed="rId1"/>
          <a:stretch/>
        </p:blipFill>
        <p:spPr>
          <a:xfrm>
            <a:off x="2763000" y="4309560"/>
            <a:ext cx="6286680" cy="17218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54" name="TextBox 3"/>
          <p:cNvSpPr/>
          <p:nvPr/>
        </p:nvSpPr>
        <p:spPr>
          <a:xfrm>
            <a:off x="1093680" y="3848760"/>
            <a:ext cx="8048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 linear equation system is written in the form of Ax = b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Kaczmarz Method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004760" y="1411920"/>
            <a:ext cx="876672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Kaczmarz method is an iterative method to solve linear equation systems.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Initially a solution is guessed. Then in each iteration, using the solution in the last iteration, we head closer to the accurate solution.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Google Shape;174;p22" descr="Repeated row projection by the Kaczmarz method. | Download Scientific  Diagram"/>
          <p:cNvPicPr/>
          <p:nvPr/>
        </p:nvPicPr>
        <p:blipFill>
          <a:blip r:embed="rId1"/>
          <a:stretch/>
        </p:blipFill>
        <p:spPr>
          <a:xfrm>
            <a:off x="6555600" y="3936960"/>
            <a:ext cx="4818600" cy="253944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158" name="Google Shape;175;p22" descr=""/>
          <p:cNvPicPr/>
          <p:nvPr/>
        </p:nvPicPr>
        <p:blipFill>
          <a:blip r:embed="rId2"/>
          <a:stretch/>
        </p:blipFill>
        <p:spPr>
          <a:xfrm>
            <a:off x="817560" y="4365720"/>
            <a:ext cx="5138640" cy="167616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sp>
        <p:nvSpPr>
          <p:cNvPr id="159" name="PlaceHolder 3"/>
          <p:cNvSpPr>
            <a:spLocks noGrp="1"/>
          </p:cNvSpPr>
          <p:nvPr>
            <p:ph type="sldNum" idx="13"/>
          </p:nvPr>
        </p:nvSpPr>
        <p:spPr>
          <a:xfrm>
            <a:off x="10352520" y="295560"/>
            <a:ext cx="837720" cy="76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F2AEE3E8-921A-476F-90BE-B8B559DA1082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Solution using Kaczmarz Method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ldNum" idx="14"/>
          </p:nvPr>
        </p:nvSpPr>
        <p:spPr>
          <a:xfrm>
            <a:off x="10352520" y="295560"/>
            <a:ext cx="837720" cy="76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3C511173-2A9E-40BF-9BA9-84862CE8E8B1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62" name="TextBox 1"/>
          <p:cNvSpPr/>
          <p:nvPr/>
        </p:nvSpPr>
        <p:spPr>
          <a:xfrm>
            <a:off x="981000" y="1704960"/>
            <a:ext cx="9069480" cy="29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For a linear equation system Ax=b the Kaczmarz method follows: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a5300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The initial guess of the solution is 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a5300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After iteration, the solution is –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=  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a5300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If the process is converged, I printed the solution and stopped the program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a5300f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To converge, I have run the process for a number of times</a:t>
            </a:r>
            <a:endParaRPr b="0" lang="en-US" sz="17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Here,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a5300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is the dot product of the  row of A and the solution after k iterations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a5300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is the Euclidean norm of the  row of A 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a5300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is the complex conjugation of . For real system,  = </a:t>
            </a:r>
            <a:endParaRPr b="0" lang="en-US" sz="17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a5300f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Verdana"/>
                <a:ea typeface="Verdana"/>
              </a:rPr>
              <a:t>i is selected using i = k mod m where m is the number of equations</a:t>
            </a:r>
            <a:endParaRPr b="0" lang="en-US" sz="1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Ordinary Least Squares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In OLS, the coefficient matrix is X, the constant column is Y and the estimates or the solutions are </a:t>
            </a:r>
            <a:r>
              <a:rPr b="0" lang="el-GR" sz="2000" spc="-1" strike="noStrike">
                <a:solidFill>
                  <a:srgbClr val="000000"/>
                </a:solidFill>
                <a:latin typeface="Verdana"/>
                <a:ea typeface="Verdana"/>
              </a:rPr>
              <a:t>β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The solution for using OLS is-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3716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	</a:t>
            </a:r>
            <a:r>
              <a:rPr b="0" lang="el-GR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1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9E518D15-C929-4257-8CA2-A836A8C0ECD4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323232"/>
                </a:solidFill>
                <a:latin typeface="Century Gothic"/>
                <a:ea typeface="Century Gothic"/>
              </a:rPr>
              <a:t>Flow of the program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1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E3A7EDFF-99BC-4AA9-9450-3D7A1F5A0236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68" name="Rectangle: Rounded Corners 5"/>
          <p:cNvSpPr/>
          <p:nvPr/>
        </p:nvSpPr>
        <p:spPr>
          <a:xfrm>
            <a:off x="2141280" y="1486080"/>
            <a:ext cx="2076120" cy="504360"/>
          </a:xfrm>
          <a:prstGeom prst="roundRect">
            <a:avLst>
              <a:gd name="adj" fmla="val 16667"/>
            </a:avLst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Start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9" name="Parallelogram 6"/>
          <p:cNvSpPr/>
          <p:nvPr/>
        </p:nvSpPr>
        <p:spPr>
          <a:xfrm>
            <a:off x="2238840" y="2359800"/>
            <a:ext cx="1881000" cy="451800"/>
          </a:xfrm>
          <a:prstGeom prst="parallelogram">
            <a:avLst>
              <a:gd name="adj" fmla="val 25000"/>
            </a:avLst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Input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0" name="Rectangle 7"/>
          <p:cNvSpPr/>
          <p:nvPr/>
        </p:nvSpPr>
        <p:spPr>
          <a:xfrm>
            <a:off x="2238840" y="3181320"/>
            <a:ext cx="1881000" cy="371160"/>
          </a:xfrm>
          <a:prstGeom prst="rect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Kaczmarz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1" name="Oval 8"/>
          <p:cNvSpPr/>
          <p:nvPr/>
        </p:nvSpPr>
        <p:spPr>
          <a:xfrm>
            <a:off x="2784240" y="3922200"/>
            <a:ext cx="790200" cy="771120"/>
          </a:xfrm>
          <a:prstGeom prst="ellipse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OLS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2" name="Rectangle 9"/>
          <p:cNvSpPr/>
          <p:nvPr/>
        </p:nvSpPr>
        <p:spPr>
          <a:xfrm>
            <a:off x="2326680" y="5062680"/>
            <a:ext cx="1793160" cy="504360"/>
          </a:xfrm>
          <a:prstGeom prst="rect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Compare the solutions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3" name="Rectangle: Rounded Corners 10"/>
          <p:cNvSpPr/>
          <p:nvPr/>
        </p:nvSpPr>
        <p:spPr>
          <a:xfrm>
            <a:off x="2238840" y="5936760"/>
            <a:ext cx="2076120" cy="504360"/>
          </a:xfrm>
          <a:prstGeom prst="roundRect">
            <a:avLst>
              <a:gd name="adj" fmla="val 16667"/>
            </a:avLst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End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4" name="Oval 11"/>
          <p:cNvSpPr/>
          <p:nvPr/>
        </p:nvSpPr>
        <p:spPr>
          <a:xfrm>
            <a:off x="8051400" y="1150560"/>
            <a:ext cx="790200" cy="771120"/>
          </a:xfrm>
          <a:prstGeom prst="ellipse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OLS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5" name="Rectangle 12"/>
          <p:cNvSpPr/>
          <p:nvPr/>
        </p:nvSpPr>
        <p:spPr>
          <a:xfrm>
            <a:off x="7506000" y="2262960"/>
            <a:ext cx="1881000" cy="371160"/>
          </a:xfrm>
          <a:prstGeom prst="rect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Calculate  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Diamond 13"/>
          <p:cNvSpPr/>
          <p:nvPr/>
        </p:nvSpPr>
        <p:spPr>
          <a:xfrm>
            <a:off x="7599600" y="2884320"/>
            <a:ext cx="1787400" cy="1020960"/>
          </a:xfrm>
          <a:prstGeom prst="diamond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Is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singular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7" name="Rectangle 16"/>
          <p:cNvSpPr/>
          <p:nvPr/>
        </p:nvSpPr>
        <p:spPr>
          <a:xfrm>
            <a:off x="5896440" y="4162680"/>
            <a:ext cx="1881000" cy="530640"/>
          </a:xfrm>
          <a:prstGeom prst="rect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Eigenvalue and eigenvector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8" name="Rectangle 17"/>
          <p:cNvSpPr/>
          <p:nvPr/>
        </p:nvSpPr>
        <p:spPr>
          <a:xfrm>
            <a:off x="5896440" y="4876920"/>
            <a:ext cx="1881000" cy="371160"/>
          </a:xfrm>
          <a:prstGeom prst="rect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SVD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9" name="Rectangle 18"/>
          <p:cNvSpPr/>
          <p:nvPr/>
        </p:nvSpPr>
        <p:spPr>
          <a:xfrm>
            <a:off x="5896440" y="5567760"/>
            <a:ext cx="1881000" cy="371160"/>
          </a:xfrm>
          <a:prstGeom prst="rect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Pseudo Inverse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0" name="Rectangle 19"/>
          <p:cNvSpPr/>
          <p:nvPr/>
        </p:nvSpPr>
        <p:spPr>
          <a:xfrm>
            <a:off x="9830880" y="4162680"/>
            <a:ext cx="1881000" cy="530640"/>
          </a:xfrm>
          <a:prstGeom prst="rect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Inverse using Gauss-Jordan elimination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1" name="Rectangle 20"/>
          <p:cNvSpPr/>
          <p:nvPr/>
        </p:nvSpPr>
        <p:spPr>
          <a:xfrm>
            <a:off x="7552800" y="6189120"/>
            <a:ext cx="1881000" cy="530640"/>
          </a:xfrm>
          <a:prstGeom prst="rect">
            <a:avLst/>
          </a:prstGeom>
          <a:solidFill>
            <a:srgbClr val="b19c7d"/>
          </a:solidFill>
          <a:ln>
            <a:solidFill>
              <a:srgbClr val="82735c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Arial"/>
              </a:rPr>
              <a:t>Remaining process for OLS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82" name="Straight Arrow Connector 22"/>
          <p:cNvSpPr/>
          <p:nvPr/>
        </p:nvSpPr>
        <p:spPr>
          <a:xfrm>
            <a:off x="3179520" y="1990800"/>
            <a:ext cx="360" cy="36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83" name="Straight Arrow Connector 24"/>
          <p:cNvSpPr/>
          <p:nvPr/>
        </p:nvSpPr>
        <p:spPr>
          <a:xfrm>
            <a:off x="3188880" y="2819520"/>
            <a:ext cx="360" cy="36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84" name="Straight Arrow Connector 25"/>
          <p:cNvSpPr/>
          <p:nvPr/>
        </p:nvSpPr>
        <p:spPr>
          <a:xfrm>
            <a:off x="3179520" y="3571920"/>
            <a:ext cx="360" cy="36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85" name="Straight Arrow Connector 26"/>
          <p:cNvSpPr/>
          <p:nvPr/>
        </p:nvSpPr>
        <p:spPr>
          <a:xfrm>
            <a:off x="3179520" y="4692600"/>
            <a:ext cx="360" cy="36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86" name="Straight Arrow Connector 27"/>
          <p:cNvSpPr/>
          <p:nvPr/>
        </p:nvSpPr>
        <p:spPr>
          <a:xfrm>
            <a:off x="3223440" y="5567760"/>
            <a:ext cx="360" cy="36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87" name="Straight Arrow Connector 29"/>
          <p:cNvSpPr/>
          <p:nvPr/>
        </p:nvSpPr>
        <p:spPr>
          <a:xfrm flipH="1">
            <a:off x="7143120" y="3552840"/>
            <a:ext cx="690840" cy="64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88" name="Straight Arrow Connector 34"/>
          <p:cNvSpPr/>
          <p:nvPr/>
        </p:nvSpPr>
        <p:spPr>
          <a:xfrm>
            <a:off x="7372080" y="5896080"/>
            <a:ext cx="405360" cy="29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89" name="Straight Arrow Connector 35"/>
          <p:cNvSpPr/>
          <p:nvPr/>
        </p:nvSpPr>
        <p:spPr>
          <a:xfrm>
            <a:off x="8446680" y="1893600"/>
            <a:ext cx="360" cy="36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90" name="Straight Arrow Connector 36"/>
          <p:cNvSpPr/>
          <p:nvPr/>
        </p:nvSpPr>
        <p:spPr>
          <a:xfrm>
            <a:off x="8485560" y="2634120"/>
            <a:ext cx="6480" cy="32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91" name="Straight Arrow Connector 40"/>
          <p:cNvSpPr/>
          <p:nvPr/>
        </p:nvSpPr>
        <p:spPr>
          <a:xfrm>
            <a:off x="6837120" y="4633920"/>
            <a:ext cx="360" cy="26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92" name="Straight Arrow Connector 42"/>
          <p:cNvSpPr/>
          <p:nvPr/>
        </p:nvSpPr>
        <p:spPr>
          <a:xfrm>
            <a:off x="6837120" y="5274720"/>
            <a:ext cx="360" cy="27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93" name="Straight Arrow Connector 43"/>
          <p:cNvSpPr/>
          <p:nvPr/>
        </p:nvSpPr>
        <p:spPr>
          <a:xfrm>
            <a:off x="9239400" y="3458520"/>
            <a:ext cx="811080" cy="67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194" name="Straight Arrow Connector 45"/>
          <p:cNvSpPr/>
          <p:nvPr/>
        </p:nvSpPr>
        <p:spPr>
          <a:xfrm flipH="1">
            <a:off x="9238680" y="4719600"/>
            <a:ext cx="1112760" cy="1469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27d49"/>
            </a:solidFill>
            <a:round/>
            <a:tailEnd len="med" type="triangle" w="med"/>
          </a:ln>
          <a:effectLst>
            <a:outerShdw blurRad="3996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88120" y="63216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323232"/>
                </a:solidFill>
                <a:latin typeface="Verdana"/>
                <a:ea typeface="Verdana"/>
              </a:rPr>
              <a:t>Finding the Eigenvalues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049400" y="1696320"/>
            <a:ext cx="10836720" cy="472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At first we need a matrix. Then the transpose of the matrix and the original matrix are to be multiplied.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That means if I have a matrix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mat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, I have to find the transpose matrix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Then I have to multiply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mat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and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 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 =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x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mat   or   A = mat 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x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Now the matrix </a:t>
            </a:r>
            <a:r>
              <a:rPr b="0" i="1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 </a:t>
            </a: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is a symmetric matrix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sldNum" idx="17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258EE3AB-77F6-468A-A20F-DA7D2D230308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Finding the Eigenvalues</a:t>
            </a:r>
            <a:endParaRPr b="0" lang="en-US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104120" y="1541880"/>
            <a:ext cx="9339120" cy="5145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Algorithm to find the eigenvalues and eigenvectors of the matrix A matrix using the Jacobian method: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Initialize an identity matrix P of size n x n.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Find the index (p, q) of the maximum off diagonal value in the matrix A.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l-GR" sz="1900" spc="-1" strike="noStrike">
                <a:solidFill>
                  <a:srgbClr val="000000"/>
                </a:solidFill>
                <a:latin typeface="Verdana"/>
                <a:ea typeface="Verdana"/>
              </a:rPr>
              <a:t>θ = 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Initialize the rotation matrix R as an identity matrix.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Set R[p][p] = R[q][q] = cos(</a:t>
            </a:r>
            <a:r>
              <a:rPr b="0" lang="el-GR" sz="1900" spc="-1" strike="noStrike">
                <a:solidFill>
                  <a:srgbClr val="000000"/>
                </a:solidFill>
                <a:latin typeface="Verdana"/>
                <a:ea typeface="Verdana"/>
              </a:rPr>
              <a:t>θ).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Set R[p][q] = -sin(</a:t>
            </a:r>
            <a:r>
              <a:rPr b="0" lang="el-GR" sz="1900" spc="-1" strike="noStrike">
                <a:solidFill>
                  <a:srgbClr val="000000"/>
                </a:solidFill>
                <a:latin typeface="Verdana"/>
                <a:ea typeface="Verdana"/>
              </a:rPr>
              <a:t>θ).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Set R[q][p] = sin(</a:t>
            </a:r>
            <a:r>
              <a:rPr b="0" lang="el-GR" sz="1900" spc="-1" strike="noStrike">
                <a:solidFill>
                  <a:srgbClr val="000000"/>
                </a:solidFill>
                <a:latin typeface="Verdana"/>
                <a:ea typeface="Verdana"/>
              </a:rPr>
              <a:t>θ).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Update matrix A using the similarity transformation: A =  </a:t>
            </a:r>
            <a:r>
              <a:rPr b="0" i="1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A R</a:t>
            </a: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Update matrix P using the same transformation: P = P  R 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spcBef>
                <a:spcPts val="1001"/>
              </a:spcBef>
              <a:buClr>
                <a:srgbClr val="a5300f"/>
              </a:buClr>
              <a:buFont typeface="Noto Sans Symbols"/>
              <a:buAutoNum type="arabicPeriod"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Continue the steps 2 to 9 until the matrix A contains non-zero values only on its diagonal elements.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Verdana"/>
                <a:ea typeface="Verdana"/>
              </a:rPr>
              <a:t>Now the eigenvalues are the diagonal values of the matrix A.</a:t>
            </a:r>
            <a:endParaRPr b="0" lang="en-US" sz="1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Verdana"/>
                <a:ea typeface="Verdana"/>
              </a:rPr>
              <a:t>The columns of the P matrix are the corresponding eigenvectors of the A matrix.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itle 1"/>
          <p:cNvSpPr/>
          <p:nvPr/>
        </p:nvSpPr>
        <p:spPr>
          <a:xfrm>
            <a:off x="646200" y="452880"/>
            <a:ext cx="9932040" cy="14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200" spc="-1" strike="noStrike">
                <a:solidFill>
                  <a:srgbClr val="323232"/>
                </a:solidFill>
                <a:latin typeface="Verdana"/>
                <a:ea typeface="Verdana"/>
              </a:rPr>
              <a:t>Finding the Eigenvalues (continued)</a:t>
            </a:r>
            <a:endParaRPr b="0" lang="en-US" sz="4200" spc="-1" strike="noStrike"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1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DAB7C272-5B0B-450D-A63D-46F28C812736}" type="slidenum">
              <a:rPr b="0" lang="en-US" sz="2800" spc="-1" strike="noStrike">
                <a:solidFill>
                  <a:srgbClr val="888888"/>
                </a:solidFill>
                <a:latin typeface="Century Gothic"/>
                <a:ea typeface="Century Gothic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LibreOffice/7.3.7.2$Linux_X86_64 LibreOffice_project/30$Build-2</Application>
  <AppVersion>15.0000</AppVersion>
  <Words>1229</Words>
  <Paragraphs>162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dc:description/>
  <dc:language>en-US</dc:language>
  <cp:lastModifiedBy/>
  <dcterms:modified xsi:type="dcterms:W3CDTF">2023-12-16T18:41:12Z</dcterms:modified>
  <cp:revision>4</cp:revision>
  <dc:subject/>
  <dc:title>Software Project Lab-01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