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19530674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A379308-0BF2-491C-87C6-0026EF43281F}" type="datetimeFigureOut">
              <a:rPr lang="tr-TR" smtClean="0"/>
              <a:t>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298098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165557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2895987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4128413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393841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171169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1751556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335392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128873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A379308-0BF2-491C-87C6-0026EF43281F}" type="datetimeFigureOut">
              <a:rPr lang="tr-TR" smtClean="0"/>
              <a:t>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314450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A379308-0BF2-491C-87C6-0026EF43281F}" type="datetimeFigureOut">
              <a:rPr lang="tr-TR" smtClean="0"/>
              <a:t>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34830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A379308-0BF2-491C-87C6-0026EF43281F}" type="datetimeFigureOut">
              <a:rPr lang="tr-TR" smtClean="0"/>
              <a:t>6.05.2022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410006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A379308-0BF2-491C-87C6-0026EF43281F}" type="datetimeFigureOut">
              <a:rPr lang="tr-TR" smtClean="0"/>
              <a:t>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44962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A379308-0BF2-491C-87C6-0026EF43281F}" type="datetimeFigureOut">
              <a:rPr lang="tr-TR" smtClean="0"/>
              <a:t>6.05.2022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5566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A379308-0BF2-491C-87C6-0026EF43281F}" type="datetimeFigureOut">
              <a:rPr lang="tr-TR" smtClean="0"/>
              <a:t>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146325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A379308-0BF2-491C-87C6-0026EF43281F}" type="datetimeFigureOut">
              <a:rPr lang="tr-TR" smtClean="0"/>
              <a:t>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871554F-81F7-4C98-9A87-7479ABEA79FD}" type="slidenum">
              <a:rPr lang="tr-TR" smtClean="0"/>
              <a:t>‹#›</a:t>
            </a:fld>
            <a:endParaRPr lang="tr-TR"/>
          </a:p>
        </p:txBody>
      </p:sp>
    </p:spTree>
    <p:extLst>
      <p:ext uri="{BB962C8B-B14F-4D97-AF65-F5344CB8AC3E}">
        <p14:creationId xmlns:p14="http://schemas.microsoft.com/office/powerpoint/2010/main" val="164227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379308-0BF2-491C-87C6-0026EF43281F}" type="datetimeFigureOut">
              <a:rPr lang="tr-TR" smtClean="0"/>
              <a:t>6.05.2022</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71554F-81F7-4C98-9A87-7479ABEA79FD}" type="slidenum">
              <a:rPr lang="tr-TR" smtClean="0"/>
              <a:t>‹#›</a:t>
            </a:fld>
            <a:endParaRPr lang="tr-TR"/>
          </a:p>
        </p:txBody>
      </p:sp>
    </p:spTree>
    <p:extLst>
      <p:ext uri="{BB962C8B-B14F-4D97-AF65-F5344CB8AC3E}">
        <p14:creationId xmlns:p14="http://schemas.microsoft.com/office/powerpoint/2010/main" val="42264557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FF78A5-A422-4189-A22E-762BB3AE7C16}"/>
              </a:ext>
            </a:extLst>
          </p:cNvPr>
          <p:cNvSpPr>
            <a:spLocks noGrp="1"/>
          </p:cNvSpPr>
          <p:nvPr>
            <p:ph type="ctrTitle"/>
          </p:nvPr>
        </p:nvSpPr>
        <p:spPr>
          <a:xfrm>
            <a:off x="2155371" y="1964267"/>
            <a:ext cx="9004754" cy="2421464"/>
          </a:xfrm>
        </p:spPr>
        <p:txBody>
          <a:bodyPr>
            <a:normAutofit/>
          </a:bodyPr>
          <a:lstStyle/>
          <a:p>
            <a:r>
              <a:rPr lang="tr-TR" sz="3600" dirty="0"/>
              <a:t>Fiberde dağılma(</a:t>
            </a:r>
            <a:r>
              <a:rPr lang="tr-TR" sz="3600" dirty="0" err="1"/>
              <a:t>dISPERsıon</a:t>
            </a:r>
            <a:r>
              <a:rPr lang="tr-TR" sz="3600" dirty="0"/>
              <a:t> </a:t>
            </a:r>
            <a:r>
              <a:rPr lang="tr-TR" sz="3600" dirty="0" err="1"/>
              <a:t>ın</a:t>
            </a:r>
            <a:r>
              <a:rPr lang="tr-TR" sz="3600" dirty="0"/>
              <a:t> </a:t>
            </a:r>
            <a:r>
              <a:rPr lang="tr-TR" sz="3600" dirty="0" err="1"/>
              <a:t>fıber</a:t>
            </a:r>
            <a:r>
              <a:rPr lang="tr-TR" sz="3600" dirty="0"/>
              <a:t>)</a:t>
            </a:r>
          </a:p>
        </p:txBody>
      </p:sp>
      <p:sp>
        <p:nvSpPr>
          <p:cNvPr id="3" name="Alt Başlık 2">
            <a:extLst>
              <a:ext uri="{FF2B5EF4-FFF2-40B4-BE49-F238E27FC236}">
                <a16:creationId xmlns:a16="http://schemas.microsoft.com/office/drawing/2014/main" id="{C6A89F6E-4346-4631-98A8-27ED2C4BA3F1}"/>
              </a:ext>
            </a:extLst>
          </p:cNvPr>
          <p:cNvSpPr>
            <a:spLocks noGrp="1"/>
          </p:cNvSpPr>
          <p:nvPr>
            <p:ph type="subTitle" idx="1"/>
          </p:nvPr>
        </p:nvSpPr>
        <p:spPr>
          <a:xfrm>
            <a:off x="3962399" y="4385731"/>
            <a:ext cx="7197726" cy="1405467"/>
          </a:xfrm>
        </p:spPr>
        <p:txBody>
          <a:bodyPr/>
          <a:lstStyle/>
          <a:p>
            <a:r>
              <a:rPr lang="tr-TR" dirty="0"/>
              <a:t>Fiber optik ağlar</a:t>
            </a:r>
          </a:p>
          <a:p>
            <a:r>
              <a:rPr lang="tr-TR" dirty="0"/>
              <a:t>Yasin altunbaşak</a:t>
            </a:r>
          </a:p>
          <a:p>
            <a:r>
              <a:rPr lang="tr-TR" dirty="0"/>
              <a:t>g1912100386</a:t>
            </a:r>
          </a:p>
        </p:txBody>
      </p:sp>
    </p:spTree>
    <p:extLst>
      <p:ext uri="{BB962C8B-B14F-4D97-AF65-F5344CB8AC3E}">
        <p14:creationId xmlns:p14="http://schemas.microsoft.com/office/powerpoint/2010/main" val="120900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9E70A61-84E2-4A14-840E-32A2AD0BC8FD}"/>
              </a:ext>
            </a:extLst>
          </p:cNvPr>
          <p:cNvSpPr>
            <a:spLocks noGrp="1"/>
          </p:cNvSpPr>
          <p:nvPr>
            <p:ph idx="1"/>
          </p:nvPr>
        </p:nvSpPr>
        <p:spPr>
          <a:xfrm>
            <a:off x="685801" y="931179"/>
            <a:ext cx="10131425" cy="4286773"/>
          </a:xfrm>
        </p:spPr>
        <p:txBody>
          <a:bodyPr>
            <a:normAutofit/>
          </a:bodyPr>
          <a:lstStyle/>
          <a:p>
            <a:pPr marL="0" indent="0">
              <a:buNone/>
            </a:pPr>
            <a:r>
              <a:rPr lang="tr-TR" sz="2400" dirty="0"/>
              <a:t>DCF (Dispersiyon Dengeleyici Fiber) tekniğinde, tipik bir fiberin yanında büyük negatif dağılıma sahip bir fiber kullanılabilir. Geleneksel bir fiber tarafından dağıtılan ışığın sayısı, normal fibere kıyasla gerçekten çok büyük bir zıt işaretli dağılım değerine sahip bir dağılım dengeleyici fiber kullanılarak azaltılır veya belki de sıfırlanabilir. Dispersiyon </a:t>
            </a:r>
            <a:r>
              <a:rPr lang="tr-TR" sz="2400" dirty="0" err="1"/>
              <a:t>kompanzasyonu</a:t>
            </a:r>
            <a:r>
              <a:rPr lang="tr-TR" sz="2400" dirty="0"/>
              <a:t> için kullanılacak başlıca 3 şema (fiber-</a:t>
            </a:r>
            <a:r>
              <a:rPr lang="tr-TR" sz="2400" dirty="0" err="1"/>
              <a:t>pre</a:t>
            </a:r>
            <a:r>
              <a:rPr lang="tr-TR" sz="2400" dirty="0"/>
              <a:t>, post veya simetrik) vardır. Ve dispersiyon dengeleyici fiberler, 1550nm'de çalışmak üzere kurulu 1310nm optimize edilmiş optik fiber bağlantılarını yükseltmek için yaygın olarak kullanılmaktadır.</a:t>
            </a:r>
          </a:p>
        </p:txBody>
      </p:sp>
      <p:sp>
        <p:nvSpPr>
          <p:cNvPr id="4" name="Başlık 1">
            <a:extLst>
              <a:ext uri="{FF2B5EF4-FFF2-40B4-BE49-F238E27FC236}">
                <a16:creationId xmlns:a16="http://schemas.microsoft.com/office/drawing/2014/main" id="{8ED81030-3F1A-4303-898B-34BD711C47CE}"/>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tr-TR" dirty="0"/>
          </a:p>
        </p:txBody>
      </p:sp>
      <p:sp>
        <p:nvSpPr>
          <p:cNvPr id="5" name="Başlık 1">
            <a:extLst>
              <a:ext uri="{FF2B5EF4-FFF2-40B4-BE49-F238E27FC236}">
                <a16:creationId xmlns:a16="http://schemas.microsoft.com/office/drawing/2014/main" id="{D072CF5F-8BD2-4E51-939C-B55F4923C8A3}"/>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DCF ile Dispersiyon </a:t>
            </a:r>
            <a:r>
              <a:rPr lang="tr-TR" b="1" dirty="0" err="1"/>
              <a:t>Kompanzasyonu</a:t>
            </a:r>
            <a:br>
              <a:rPr lang="tr-TR" b="1" dirty="0">
                <a:solidFill>
                  <a:srgbClr val="19191A"/>
                </a:solidFill>
              </a:rPr>
            </a:br>
            <a:endParaRPr lang="tr-TR" dirty="0"/>
          </a:p>
        </p:txBody>
      </p:sp>
    </p:spTree>
    <p:extLst>
      <p:ext uri="{BB962C8B-B14F-4D97-AF65-F5344CB8AC3E}">
        <p14:creationId xmlns:p14="http://schemas.microsoft.com/office/powerpoint/2010/main" val="192867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8">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10">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4" name="Picture 12">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14">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7475A6B6-4721-49B3-A78D-B4FC792B43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99708" y="800007"/>
            <a:ext cx="6978229" cy="525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524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8EF109-6C06-4808-B743-9838B1B25C55}"/>
              </a:ext>
            </a:extLst>
          </p:cNvPr>
          <p:cNvSpPr>
            <a:spLocks noGrp="1"/>
          </p:cNvSpPr>
          <p:nvPr>
            <p:ph idx="1"/>
          </p:nvPr>
        </p:nvSpPr>
        <p:spPr>
          <a:xfrm>
            <a:off x="685800" y="1149292"/>
            <a:ext cx="10131425" cy="4823669"/>
          </a:xfrm>
        </p:spPr>
        <p:txBody>
          <a:bodyPr>
            <a:noAutofit/>
          </a:bodyPr>
          <a:lstStyle/>
          <a:p>
            <a:pPr marL="0" indent="0">
              <a:buNone/>
            </a:pPr>
            <a:r>
              <a:rPr lang="tr-TR" sz="2400" dirty="0"/>
              <a:t>Fiber </a:t>
            </a:r>
            <a:r>
              <a:rPr lang="tr-TR" sz="2400" dirty="0" err="1"/>
              <a:t>Bragg</a:t>
            </a:r>
            <a:r>
              <a:rPr lang="tr-TR" sz="2400" dirty="0"/>
              <a:t> Izgarası (FBG), belirli bir uzunluk boyunca çekirdek kırılma indisinin bir modülasyonunu içeren bir optik fiberden oluşan yansıtıcı bir cihazdır. </a:t>
            </a:r>
            <a:r>
              <a:rPr lang="tr-TR" sz="2400" dirty="0" err="1"/>
              <a:t>FBG'ler</a:t>
            </a:r>
            <a:r>
              <a:rPr lang="tr-TR" sz="2400" dirty="0"/>
              <a:t> uygulanarak, 100 km gibi uzun iletim sistemlerinde dağılım etkileri önemli ölçüde azaltılabilir. Fiber ızgarası, dalga boyu modülasyon düzenliliğine karşılık geldiğinde fiber boyunca yayılan hafif ağırlığı yansıtır. </a:t>
            </a:r>
            <a:r>
              <a:rPr lang="tr-TR" sz="2400" dirty="0" err="1"/>
              <a:t>FBG'ler</a:t>
            </a:r>
            <a:r>
              <a:rPr lang="tr-TR" sz="2400" dirty="0"/>
              <a:t> pasif optik eleman fiber uyumlu olduğundan, düşük ekleme kayıplarına ve fiyatlarına sahip olduğundan, </a:t>
            </a:r>
            <a:r>
              <a:rPr lang="tr-TR" sz="2400" dirty="0" err="1"/>
              <a:t>FBG'lerin</a:t>
            </a:r>
            <a:r>
              <a:rPr lang="tr-TR" sz="2400" dirty="0"/>
              <a:t> dağılım telafisi için kullanılması umut verici bir yaklaşım olabilir. </a:t>
            </a:r>
            <a:r>
              <a:rPr lang="tr-TR" sz="2400" dirty="0" err="1"/>
              <a:t>FBG'ler</a:t>
            </a:r>
            <a:r>
              <a:rPr lang="tr-TR" sz="2400" dirty="0"/>
              <a:t> sadece dispersiyon </a:t>
            </a:r>
            <a:r>
              <a:rPr lang="tr-TR" sz="2400" dirty="0" err="1"/>
              <a:t>kompanzasyonu</a:t>
            </a:r>
            <a:r>
              <a:rPr lang="tr-TR" sz="2400" dirty="0"/>
              <a:t> için filtreler olarak kullanılamaz, aynı zamanda </a:t>
            </a:r>
            <a:r>
              <a:rPr lang="tr-TR" sz="2400" dirty="0" err="1"/>
              <a:t>sensörler</a:t>
            </a:r>
            <a:r>
              <a:rPr lang="tr-TR" sz="2400" dirty="0"/>
              <a:t>, pompa lazerleri için dalga boyu stabilizatörleri, dar bantlı WDM ekleme damla filtreleri olarak da kullanılabilir.</a:t>
            </a:r>
          </a:p>
        </p:txBody>
      </p:sp>
      <p:sp>
        <p:nvSpPr>
          <p:cNvPr id="9" name="Başlık 1">
            <a:extLst>
              <a:ext uri="{FF2B5EF4-FFF2-40B4-BE49-F238E27FC236}">
                <a16:creationId xmlns:a16="http://schemas.microsoft.com/office/drawing/2014/main" id="{38B78649-75DF-42EA-9083-795646C021DC}"/>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FBG ile Dispersiyon </a:t>
            </a:r>
            <a:r>
              <a:rPr lang="tr-TR" b="1" dirty="0" err="1"/>
              <a:t>Kompanzasyonu</a:t>
            </a:r>
            <a:br>
              <a:rPr lang="tr-TR" b="1" dirty="0">
                <a:solidFill>
                  <a:srgbClr val="19191A"/>
                </a:solidFill>
              </a:rPr>
            </a:br>
            <a:endParaRPr lang="tr-TR" dirty="0"/>
          </a:p>
        </p:txBody>
      </p:sp>
    </p:spTree>
    <p:extLst>
      <p:ext uri="{BB962C8B-B14F-4D97-AF65-F5344CB8AC3E}">
        <p14:creationId xmlns:p14="http://schemas.microsoft.com/office/powerpoint/2010/main" val="152676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C8076D1-0ED6-4B2E-A48C-7D289C653460}"/>
              </a:ext>
            </a:extLst>
          </p:cNvPr>
          <p:cNvSpPr>
            <a:spLocks noGrp="1"/>
          </p:cNvSpPr>
          <p:nvPr>
            <p:ph idx="1"/>
          </p:nvPr>
        </p:nvSpPr>
        <p:spPr>
          <a:xfrm>
            <a:off x="685800" y="1006679"/>
            <a:ext cx="10131425" cy="4983060"/>
          </a:xfrm>
        </p:spPr>
        <p:txBody>
          <a:bodyPr>
            <a:normAutofit/>
          </a:bodyPr>
          <a:lstStyle/>
          <a:p>
            <a:pPr marL="0" indent="0">
              <a:buNone/>
            </a:pPr>
            <a:r>
              <a:rPr lang="tr-TR" sz="2400" dirty="0"/>
              <a:t>Elektronik Dağılım Telafisi (EDC), bir optik iletişim bağlantısındaki dağılımı telafi etmek için elektronik filtrelemeyi (dengeleme olarak da bilinir) kullanan bir yöntemdir. Filtreleme, ortamın neden olduğu sinyal bozulmasını telafi etmek için bir iletişim kanalına dahil edilebilir. EDC tipik olarak çıktısı bir dizi zaman gecikmeli girdinin ağırlıklı toplamı olan bir çapraz filtre ile uygulanır. EDC çözümü, adaptasyon olarak bilinen alınan sinyalin özelliklerine göre filtre ağırlıklarını otomatik olarak ayarlama özelliğine sahiptir. EDC hem tek </a:t>
            </a:r>
            <a:r>
              <a:rPr lang="tr-TR" sz="2400" dirty="0" err="1"/>
              <a:t>modlu</a:t>
            </a:r>
            <a:r>
              <a:rPr lang="tr-TR" sz="2400" dirty="0"/>
              <a:t> fiber sistemlerde hem de çok </a:t>
            </a:r>
            <a:r>
              <a:rPr lang="tr-TR" sz="2400" dirty="0" err="1"/>
              <a:t>modlu</a:t>
            </a:r>
            <a:r>
              <a:rPr lang="tr-TR" sz="2400" dirty="0"/>
              <a:t> fiber sistemlerde kullanılabilir. Ayrıca, 10-Gbit/s alıcı </a:t>
            </a:r>
            <a:r>
              <a:rPr lang="tr-TR" sz="2400" dirty="0" err="1"/>
              <a:t>IC'lerinde</a:t>
            </a:r>
            <a:r>
              <a:rPr lang="tr-TR" sz="2400" dirty="0"/>
              <a:t> diğer işlevlerle birleştirilebilir.</a:t>
            </a:r>
          </a:p>
        </p:txBody>
      </p:sp>
      <p:sp>
        <p:nvSpPr>
          <p:cNvPr id="4" name="Başlık 1">
            <a:extLst>
              <a:ext uri="{FF2B5EF4-FFF2-40B4-BE49-F238E27FC236}">
                <a16:creationId xmlns:a16="http://schemas.microsoft.com/office/drawing/2014/main" id="{38D5FCF0-1B01-4B87-811E-C163BF833779}"/>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EDC ile Dispersiyon </a:t>
            </a:r>
            <a:r>
              <a:rPr lang="tr-TR" b="1" dirty="0" err="1"/>
              <a:t>Kompanzasyonu</a:t>
            </a:r>
            <a:br>
              <a:rPr lang="tr-TR" b="1" dirty="0">
                <a:solidFill>
                  <a:srgbClr val="19191A"/>
                </a:solidFill>
              </a:rPr>
            </a:br>
            <a:endParaRPr lang="tr-TR" dirty="0"/>
          </a:p>
        </p:txBody>
      </p:sp>
    </p:spTree>
    <p:extLst>
      <p:ext uri="{BB962C8B-B14F-4D97-AF65-F5344CB8AC3E}">
        <p14:creationId xmlns:p14="http://schemas.microsoft.com/office/powerpoint/2010/main" val="1481525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descr="Cam jar 'deki parlak ıcılar">
            <a:extLst>
              <a:ext uri="{FF2B5EF4-FFF2-40B4-BE49-F238E27FC236}">
                <a16:creationId xmlns:a16="http://schemas.microsoft.com/office/drawing/2014/main" id="{EE516E05-CF5A-6209-E5A2-C0D1AB3C699F}"/>
              </a:ext>
            </a:extLst>
          </p:cNvPr>
          <p:cNvPicPr>
            <a:picLocks noChangeAspect="1"/>
          </p:cNvPicPr>
          <p:nvPr/>
        </p:nvPicPr>
        <p:blipFill rotWithShape="1">
          <a:blip r:embed="rId3"/>
          <a:srcRect l="19534" r="21132" b="-2"/>
          <a:stretch/>
        </p:blipFill>
        <p:spPr>
          <a:xfrm>
            <a:off x="20" y="975"/>
            <a:ext cx="6095980" cy="6858000"/>
          </a:xfrm>
          <a:prstGeom prst="rect">
            <a:avLst/>
          </a:prstGeom>
        </p:spPr>
      </p:pic>
      <p:sp>
        <p:nvSpPr>
          <p:cNvPr id="3" name="İçerik Yer Tutucusu 2">
            <a:extLst>
              <a:ext uri="{FF2B5EF4-FFF2-40B4-BE49-F238E27FC236}">
                <a16:creationId xmlns:a16="http://schemas.microsoft.com/office/drawing/2014/main" id="{A4813995-A62F-491E-ABAC-C80CE2CFFDE9}"/>
              </a:ext>
            </a:extLst>
          </p:cNvPr>
          <p:cNvSpPr>
            <a:spLocks noGrp="1"/>
          </p:cNvSpPr>
          <p:nvPr>
            <p:ph idx="1"/>
          </p:nvPr>
        </p:nvSpPr>
        <p:spPr>
          <a:xfrm>
            <a:off x="6400800" y="2251587"/>
            <a:ext cx="5147730" cy="3637935"/>
          </a:xfrm>
        </p:spPr>
        <p:txBody>
          <a:bodyPr>
            <a:normAutofit/>
          </a:bodyPr>
          <a:lstStyle/>
          <a:p>
            <a:pPr marL="0" indent="0">
              <a:buNone/>
            </a:pPr>
            <a:r>
              <a:rPr lang="tr-TR" sz="2400" dirty="0"/>
              <a:t>Dinlediğiniz için teşekkür ederim.</a:t>
            </a:r>
          </a:p>
        </p:txBody>
      </p:sp>
    </p:spTree>
    <p:extLst>
      <p:ext uri="{BB962C8B-B14F-4D97-AF65-F5344CB8AC3E}">
        <p14:creationId xmlns:p14="http://schemas.microsoft.com/office/powerpoint/2010/main" val="331358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88C007-9EDB-4DCE-9010-B8CDF27139ED}"/>
              </a:ext>
            </a:extLst>
          </p:cNvPr>
          <p:cNvSpPr>
            <a:spLocks noGrp="1"/>
          </p:cNvSpPr>
          <p:nvPr>
            <p:ph type="title"/>
          </p:nvPr>
        </p:nvSpPr>
        <p:spPr>
          <a:xfrm>
            <a:off x="685800" y="108279"/>
            <a:ext cx="10131425" cy="1384961"/>
          </a:xfrm>
        </p:spPr>
        <p:txBody>
          <a:bodyPr/>
          <a:lstStyle/>
          <a:p>
            <a:r>
              <a:rPr lang="tr-TR" b="1" i="0" u="none" strike="noStrike" dirty="0">
                <a:effectLst/>
              </a:rPr>
              <a:t>Fiber Optik </a:t>
            </a:r>
            <a:r>
              <a:rPr lang="tr-TR" b="1" i="0" u="none" strike="noStrike" dirty="0" err="1">
                <a:effectLst/>
              </a:rPr>
              <a:t>DağılmA</a:t>
            </a:r>
            <a:r>
              <a:rPr lang="tr-TR" b="1" i="0" u="none" strike="noStrike" dirty="0">
                <a:effectLst/>
              </a:rPr>
              <a:t> Nedir?</a:t>
            </a:r>
            <a:br>
              <a:rPr lang="tr-TR" b="1" i="0" u="none" strike="noStrike" dirty="0">
                <a:solidFill>
                  <a:srgbClr val="19191A"/>
                </a:solidFill>
                <a:effectLst/>
              </a:rPr>
            </a:br>
            <a:endParaRPr lang="tr-TR" dirty="0"/>
          </a:p>
        </p:txBody>
      </p:sp>
      <p:sp>
        <p:nvSpPr>
          <p:cNvPr id="3" name="İçerik Yer Tutucusu 2">
            <a:extLst>
              <a:ext uri="{FF2B5EF4-FFF2-40B4-BE49-F238E27FC236}">
                <a16:creationId xmlns:a16="http://schemas.microsoft.com/office/drawing/2014/main" id="{D5858F14-FE37-4BF0-A1E7-D5737E618CFC}"/>
              </a:ext>
            </a:extLst>
          </p:cNvPr>
          <p:cNvSpPr>
            <a:spLocks noGrp="1"/>
          </p:cNvSpPr>
          <p:nvPr>
            <p:ph idx="1"/>
          </p:nvPr>
        </p:nvSpPr>
        <p:spPr>
          <a:xfrm>
            <a:off x="685800" y="1337734"/>
            <a:ext cx="11067175" cy="3955720"/>
          </a:xfrm>
        </p:spPr>
        <p:txBody>
          <a:bodyPr>
            <a:normAutofit/>
          </a:bodyPr>
          <a:lstStyle/>
          <a:p>
            <a:pPr marL="0" indent="0">
              <a:buNone/>
            </a:pPr>
            <a:r>
              <a:rPr lang="tr-TR" sz="2400" dirty="0"/>
              <a:t>Optik fiber dağılma, bir giriş sinyalinin fiberde ilerlerken/yayılırken nasıl genişlediği/yayıldığı sürecini tanımlar. Normal olarak, fiber optik kablodaki dağılım, </a:t>
            </a:r>
            <a:r>
              <a:rPr lang="tr-TR" sz="2400" dirty="0" err="1"/>
              <a:t>modal</a:t>
            </a:r>
            <a:r>
              <a:rPr lang="tr-TR" sz="2400" dirty="0"/>
              <a:t> dağılım, kromatik dağılım ve polarizasyon </a:t>
            </a:r>
            <a:r>
              <a:rPr lang="tr-TR" sz="2400" dirty="0" err="1"/>
              <a:t>modu</a:t>
            </a:r>
            <a:r>
              <a:rPr lang="tr-TR" sz="2400" dirty="0"/>
              <a:t> dağılımını içerir.</a:t>
            </a:r>
          </a:p>
          <a:p>
            <a:pPr marL="0" indent="0">
              <a:buNone/>
            </a:pPr>
            <a:endParaRPr lang="tr-TR" sz="2400" dirty="0"/>
          </a:p>
          <a:p>
            <a:pPr marL="0" indent="0">
              <a:buNone/>
            </a:pPr>
            <a:r>
              <a:rPr lang="tr-TR" sz="2400" dirty="0"/>
              <a:t>Dağılma: Sinyal enerjisini taşıyan çeşitli </a:t>
            </a:r>
            <a:r>
              <a:rPr lang="tr-TR" sz="2400" dirty="0" err="1"/>
              <a:t>modların</a:t>
            </a:r>
            <a:r>
              <a:rPr lang="tr-TR" sz="2400" dirty="0"/>
              <a:t> veya sinyalin farklı frekanslarının farklı grup hızlarına sahip olması ve yayılma sırasında birbirinden dağılması sonucu oluşan sinyal bozulmasının fiziksel bir olgusudur.</a:t>
            </a:r>
          </a:p>
        </p:txBody>
      </p:sp>
    </p:spTree>
    <p:extLst>
      <p:ext uri="{BB962C8B-B14F-4D97-AF65-F5344CB8AC3E}">
        <p14:creationId xmlns:p14="http://schemas.microsoft.com/office/powerpoint/2010/main" val="406839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7131F83-DB1A-494D-A7AD-4C133C9C060A}"/>
              </a:ext>
            </a:extLst>
          </p:cNvPr>
          <p:cNvSpPr>
            <a:spLocks noGrp="1"/>
          </p:cNvSpPr>
          <p:nvPr>
            <p:ph idx="1"/>
          </p:nvPr>
        </p:nvSpPr>
        <p:spPr>
          <a:xfrm>
            <a:off x="752912" y="1493240"/>
            <a:ext cx="10131425" cy="3649133"/>
          </a:xfrm>
        </p:spPr>
        <p:txBody>
          <a:bodyPr>
            <a:noAutofit/>
          </a:bodyPr>
          <a:lstStyle/>
          <a:p>
            <a:pPr marL="0" indent="0">
              <a:buNone/>
            </a:pPr>
            <a:r>
              <a:rPr lang="tr-TR" sz="2400" dirty="0" err="1"/>
              <a:t>Modal</a:t>
            </a:r>
            <a:r>
              <a:rPr lang="tr-TR" sz="2400" dirty="0"/>
              <a:t> dağılım, tüm </a:t>
            </a:r>
            <a:r>
              <a:rPr lang="tr-TR" sz="2400" dirty="0" err="1"/>
              <a:t>modlar</a:t>
            </a:r>
            <a:r>
              <a:rPr lang="tr-TR" sz="2400" dirty="0"/>
              <a:t> için farklı yayılma hızları nedeniyle sinyalin zaman içinde yayıldığı çok </a:t>
            </a:r>
            <a:r>
              <a:rPr lang="tr-TR" sz="2400" dirty="0" err="1"/>
              <a:t>modlu</a:t>
            </a:r>
            <a:r>
              <a:rPr lang="tr-TR" sz="2400" dirty="0"/>
              <a:t> fiberlerde ve diğer dalga kılavuzlarında meydana gelen bir bozulma mekanizmasıdır. Bildiğimiz gibi, fibere farklı geliş açılarında giren ışık ışınları farklı yollardan/</a:t>
            </a:r>
            <a:r>
              <a:rPr lang="tr-TR" sz="2400" dirty="0" err="1"/>
              <a:t>modlardan</a:t>
            </a:r>
            <a:r>
              <a:rPr lang="tr-TR" sz="2400" dirty="0"/>
              <a:t> geçecektir. Bu ışık ışınlarının bazıları doğrudan fiberin merkezinden geçecek (</a:t>
            </a:r>
            <a:r>
              <a:rPr lang="tr-TR" sz="2400" dirty="0" err="1"/>
              <a:t>eksenel</a:t>
            </a:r>
            <a:r>
              <a:rPr lang="tr-TR" sz="2400" dirty="0"/>
              <a:t> </a:t>
            </a:r>
            <a:r>
              <a:rPr lang="tr-TR" sz="2400" dirty="0" err="1"/>
              <a:t>mod</a:t>
            </a:r>
            <a:r>
              <a:rPr lang="tr-TR" sz="2400" dirty="0"/>
              <a:t>), diğerleri ise aşağıda adım indeksli çok </a:t>
            </a:r>
            <a:r>
              <a:rPr lang="tr-TR" sz="2400" dirty="0" err="1"/>
              <a:t>modlu</a:t>
            </a:r>
            <a:r>
              <a:rPr lang="tr-TR" sz="2400" dirty="0"/>
              <a:t> bir fiberle gösterildiği gibi dalga kılavuzu boyunca zikzak yapmak için kaplama/çekirdek sınırından tekrar tekrar sıçrayacaktır. Ne zaman bir sıçrama olursa, </a:t>
            </a:r>
            <a:r>
              <a:rPr lang="tr-TR" sz="2400" dirty="0" err="1"/>
              <a:t>modal</a:t>
            </a:r>
            <a:r>
              <a:rPr lang="tr-TR" sz="2400" dirty="0"/>
              <a:t> dağılım (veya </a:t>
            </a:r>
            <a:r>
              <a:rPr lang="tr-TR" sz="2400" dirty="0" err="1"/>
              <a:t>intermodal</a:t>
            </a:r>
            <a:r>
              <a:rPr lang="tr-TR" sz="2400" dirty="0"/>
              <a:t> dağılım) gerçekleşir. Yol ne kadar uzun olursa, model dağılımı o kadar yüksek olur.</a:t>
            </a:r>
          </a:p>
        </p:txBody>
      </p:sp>
      <p:sp>
        <p:nvSpPr>
          <p:cNvPr id="6" name="Başlık 1">
            <a:extLst>
              <a:ext uri="{FF2B5EF4-FFF2-40B4-BE49-F238E27FC236}">
                <a16:creationId xmlns:a16="http://schemas.microsoft.com/office/drawing/2014/main" id="{A800076D-8A3D-4609-89CB-734303B1D0E4}"/>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err="1"/>
              <a:t>modal</a:t>
            </a:r>
            <a:r>
              <a:rPr lang="tr-TR" b="1" dirty="0"/>
              <a:t> dağılım</a:t>
            </a:r>
            <a:br>
              <a:rPr lang="tr-TR" b="1" dirty="0">
                <a:solidFill>
                  <a:srgbClr val="19191A"/>
                </a:solidFill>
              </a:rPr>
            </a:br>
            <a:endParaRPr lang="tr-TR" dirty="0"/>
          </a:p>
        </p:txBody>
      </p:sp>
    </p:spTree>
    <p:extLst>
      <p:ext uri="{BB962C8B-B14F-4D97-AF65-F5344CB8AC3E}">
        <p14:creationId xmlns:p14="http://schemas.microsoft.com/office/powerpoint/2010/main" val="49190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A28133D-13E8-4C19-AC8C-894170D386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614" y="1493240"/>
            <a:ext cx="6316910" cy="3850546"/>
          </a:xfrm>
          <a:prstGeom prst="rect">
            <a:avLst/>
          </a:prstGeom>
          <a:noFill/>
          <a:extLst>
            <a:ext uri="{909E8E84-426E-40DD-AFC4-6F175D3DCCD1}">
              <a14:hiddenFill xmlns:a14="http://schemas.microsoft.com/office/drawing/2010/main">
                <a:solidFill>
                  <a:srgbClr val="FFFFFF"/>
                </a:solidFill>
              </a14:hiddenFill>
            </a:ext>
          </a:extLst>
        </p:spPr>
      </p:pic>
      <p:sp>
        <p:nvSpPr>
          <p:cNvPr id="7" name="Başlık 1">
            <a:extLst>
              <a:ext uri="{FF2B5EF4-FFF2-40B4-BE49-F238E27FC236}">
                <a16:creationId xmlns:a16="http://schemas.microsoft.com/office/drawing/2014/main" id="{A48DD8C5-ED8C-4722-ADA6-6CA4B4E27AE7}"/>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a:t>modal dağılım</a:t>
            </a:r>
            <a:br>
              <a:rPr lang="tr-TR" b="1">
                <a:solidFill>
                  <a:srgbClr val="19191A"/>
                </a:solidFill>
              </a:rPr>
            </a:br>
            <a:endParaRPr lang="tr-TR" dirty="0"/>
          </a:p>
        </p:txBody>
      </p:sp>
      <p:sp>
        <p:nvSpPr>
          <p:cNvPr id="12" name="Metin kutusu 11">
            <a:extLst>
              <a:ext uri="{FF2B5EF4-FFF2-40B4-BE49-F238E27FC236}">
                <a16:creationId xmlns:a16="http://schemas.microsoft.com/office/drawing/2014/main" id="{C3C79F01-3413-44B2-9330-C34B34D61AFF}"/>
              </a:ext>
            </a:extLst>
          </p:cNvPr>
          <p:cNvSpPr txBox="1"/>
          <p:nvPr/>
        </p:nvSpPr>
        <p:spPr>
          <a:xfrm>
            <a:off x="6459524" y="982176"/>
            <a:ext cx="5732476" cy="4893647"/>
          </a:xfrm>
          <a:prstGeom prst="rect">
            <a:avLst/>
          </a:prstGeom>
          <a:noFill/>
        </p:spPr>
        <p:txBody>
          <a:bodyPr wrap="square">
            <a:spAutoFit/>
          </a:bodyPr>
          <a:lstStyle/>
          <a:p>
            <a:r>
              <a:rPr lang="tr-TR" sz="2400"/>
              <a:t>Çok modlu fiber, aynı anda 17'ye kadar ışık modunu destekleyebilir ve çok fazla modsal dağılıma maruz kalır. Oysa fiber tek modlu bir fiber ise, yalnızca bir mod olduğundan ve ışık fiber ekseni boyunca (eksenel moda girer) kaplama sınırından sıçramadan girdiğinden modal dağılım olmaz.</a:t>
            </a:r>
          </a:p>
          <a:p>
            <a:endParaRPr lang="tr-TR" sz="2400"/>
          </a:p>
          <a:p>
            <a:r>
              <a:rPr lang="tr-TR" sz="2400"/>
              <a:t>Ancak, dereceli indeksli çok modlu bir fiber kullanılıyorsa işler farklıdır. Işık ışınları da farklı modlarda yol alsa da, çeşitli ışık yayılma hızları nedeniyle modsal dağılım büyük ölçüde azalacaktır.</a:t>
            </a:r>
            <a:endParaRPr lang="tr-TR" sz="2400" dirty="0"/>
          </a:p>
        </p:txBody>
      </p:sp>
    </p:spTree>
    <p:extLst>
      <p:ext uri="{BB962C8B-B14F-4D97-AF65-F5344CB8AC3E}">
        <p14:creationId xmlns:p14="http://schemas.microsoft.com/office/powerpoint/2010/main" val="234683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CC2A72E-B6A5-4EA4-8BF9-AD0CBE2A0C59}"/>
              </a:ext>
            </a:extLst>
          </p:cNvPr>
          <p:cNvSpPr>
            <a:spLocks noGrp="1"/>
          </p:cNvSpPr>
          <p:nvPr>
            <p:ph idx="1"/>
          </p:nvPr>
        </p:nvSpPr>
        <p:spPr>
          <a:xfrm>
            <a:off x="685800" y="1032623"/>
            <a:ext cx="10131425" cy="2396377"/>
          </a:xfrm>
        </p:spPr>
        <p:txBody>
          <a:bodyPr/>
          <a:lstStyle/>
          <a:p>
            <a:pPr marL="0" indent="0">
              <a:buNone/>
            </a:pPr>
            <a:r>
              <a:rPr lang="tr-TR" sz="2400" dirty="0"/>
              <a:t>Kromatik dağılım, ışık ışınlarının farklı hızlarından kaynaklanan zaman içinde yayılan bir sinyal olgusudur. Kromatik dağılım, malzeme ve dalga kılavuzu dağılım etkilerinin birleşimidir.</a:t>
            </a:r>
          </a:p>
          <a:p>
            <a:endParaRPr lang="tr-TR" dirty="0"/>
          </a:p>
          <a:p>
            <a:endParaRPr lang="tr-TR" dirty="0"/>
          </a:p>
        </p:txBody>
      </p:sp>
      <p:sp>
        <p:nvSpPr>
          <p:cNvPr id="4" name="Başlık 1">
            <a:extLst>
              <a:ext uri="{FF2B5EF4-FFF2-40B4-BE49-F238E27FC236}">
                <a16:creationId xmlns:a16="http://schemas.microsoft.com/office/drawing/2014/main" id="{34EDBF81-61C4-4D0E-A338-EE812973C7ED}"/>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Renk(</a:t>
            </a:r>
            <a:r>
              <a:rPr lang="tr-TR" b="1" dirty="0" err="1"/>
              <a:t>chromatıc</a:t>
            </a:r>
            <a:r>
              <a:rPr lang="tr-TR" b="1" dirty="0"/>
              <a:t>=kromatik) dağılım</a:t>
            </a:r>
            <a:br>
              <a:rPr lang="tr-TR" b="1" dirty="0">
                <a:solidFill>
                  <a:srgbClr val="19191A"/>
                </a:solidFill>
              </a:rPr>
            </a:br>
            <a:endParaRPr lang="tr-TR" dirty="0"/>
          </a:p>
        </p:txBody>
      </p:sp>
      <p:pic>
        <p:nvPicPr>
          <p:cNvPr id="2050" name="Picture 2">
            <a:extLst>
              <a:ext uri="{FF2B5EF4-FFF2-40B4-BE49-F238E27FC236}">
                <a16:creationId xmlns:a16="http://schemas.microsoft.com/office/drawing/2014/main" id="{6DF32BC2-E913-45FC-A6E4-8F71DFB4E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57" y="3036580"/>
            <a:ext cx="9708160" cy="26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55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C32DA7C-B01B-416E-8381-493C3A8E438B}"/>
              </a:ext>
            </a:extLst>
          </p:cNvPr>
          <p:cNvSpPr>
            <a:spLocks noGrp="1"/>
          </p:cNvSpPr>
          <p:nvPr>
            <p:ph idx="1"/>
          </p:nvPr>
        </p:nvSpPr>
        <p:spPr>
          <a:xfrm>
            <a:off x="685800" y="1126261"/>
            <a:ext cx="10471558" cy="4947369"/>
          </a:xfrm>
        </p:spPr>
        <p:txBody>
          <a:bodyPr>
            <a:noAutofit/>
          </a:bodyPr>
          <a:lstStyle/>
          <a:p>
            <a:pPr marL="0" indent="0">
              <a:buNone/>
            </a:pPr>
            <a:r>
              <a:rPr lang="tr-TR" sz="2400" dirty="0"/>
              <a:t>Malzeme dağılımına, kırılma indisinin fiber çekirdek malzemesi üzerindeki dalga boyu bağımlılığı neden olur. Dalga kılavuzu dağılımı, </a:t>
            </a:r>
            <a:r>
              <a:rPr lang="tr-TR" sz="2400" dirty="0" err="1"/>
              <a:t>mod</a:t>
            </a:r>
            <a:r>
              <a:rPr lang="tr-TR" sz="2400" dirty="0"/>
              <a:t> yayılma sabitinin fiber parametrelerine (çekirdek yarıçapı ve fiber çekirdeğindeki ve fiber kaplamasındaki kırılma indeksleri arasındaki fark) ve sinyal dalga boyuna bağımlılığı nedeniyle oluşur. Belirli bir frekansta, bu iki etki, yaklaşık olarak 0 kromatik dağılıma sahip bir dalga boyu vererek birbirini iptal edebilir.</a:t>
            </a:r>
          </a:p>
          <a:p>
            <a:endParaRPr lang="tr-TR" sz="2400" dirty="0"/>
          </a:p>
          <a:p>
            <a:pPr marL="0" indent="0">
              <a:buNone/>
            </a:pPr>
            <a:r>
              <a:rPr lang="tr-TR" sz="2400" dirty="0"/>
              <a:t>Dahası, kromatik dağılım her zaman kötü bir şey değildir. Işık, farklı dalga boylarında veya malzemelerde çeşitli hızlarda hareket eder. Bu değişen hızlar, darbelerin fiberde ilerlerken ya yayılmasına ya da sıkışmasına neden olarak, farklı uygulamalar için fiberler üretmek üzere kırılma profili indeksini özelleştirmeyi mümkün kılar. Örneğin G.652 fiberleri bu şekilde tasarlanmıştır.</a:t>
            </a:r>
          </a:p>
        </p:txBody>
      </p:sp>
      <p:sp>
        <p:nvSpPr>
          <p:cNvPr id="4" name="Başlık 1">
            <a:extLst>
              <a:ext uri="{FF2B5EF4-FFF2-40B4-BE49-F238E27FC236}">
                <a16:creationId xmlns:a16="http://schemas.microsoft.com/office/drawing/2014/main" id="{D03E1AFA-DC7E-4277-B20C-1805931F00FE}"/>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Renk(</a:t>
            </a:r>
            <a:r>
              <a:rPr lang="tr-TR" b="1" dirty="0" err="1"/>
              <a:t>chromatıc</a:t>
            </a:r>
            <a:r>
              <a:rPr lang="tr-TR" b="1" dirty="0"/>
              <a:t>=kromatik) dağılım</a:t>
            </a:r>
            <a:br>
              <a:rPr lang="tr-TR" b="1" dirty="0">
                <a:solidFill>
                  <a:srgbClr val="19191A"/>
                </a:solidFill>
              </a:rPr>
            </a:br>
            <a:endParaRPr lang="tr-TR" dirty="0"/>
          </a:p>
        </p:txBody>
      </p:sp>
    </p:spTree>
    <p:extLst>
      <p:ext uri="{BB962C8B-B14F-4D97-AF65-F5344CB8AC3E}">
        <p14:creationId xmlns:p14="http://schemas.microsoft.com/office/powerpoint/2010/main" val="266608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CBE4439-1F48-417B-B7F0-E8D10A99BBC1}"/>
              </a:ext>
            </a:extLst>
          </p:cNvPr>
          <p:cNvSpPr>
            <a:spLocks noGrp="1"/>
          </p:cNvSpPr>
          <p:nvPr>
            <p:ph idx="1"/>
          </p:nvPr>
        </p:nvSpPr>
        <p:spPr>
          <a:xfrm>
            <a:off x="5712903" y="629174"/>
            <a:ext cx="6400801" cy="6056852"/>
          </a:xfrm>
        </p:spPr>
        <p:txBody>
          <a:bodyPr>
            <a:noAutofit/>
          </a:bodyPr>
          <a:lstStyle/>
          <a:p>
            <a:pPr marL="0" indent="0">
              <a:buNone/>
            </a:pPr>
            <a:r>
              <a:rPr lang="tr-TR" sz="2400" dirty="0"/>
              <a:t>Polarizasyon </a:t>
            </a:r>
            <a:r>
              <a:rPr lang="tr-TR" sz="2400" dirty="0" err="1"/>
              <a:t>modu</a:t>
            </a:r>
            <a:r>
              <a:rPr lang="tr-TR" sz="2400" dirty="0"/>
              <a:t> dağılımı (PMD), optik fiberlerdeki ışık dalgalarının yayılma özelliklerinin polarizasyon bağımlılığını temsil eder. Optik fiberlerde, farklı polarizasyon durumlarına sahip ışık dalgalarının yayılma özelliklerinde genellikle küçük bir fark vardır. Işık bir enerji dalgası veya enerji bölgesi olarak tanımlandığında, birbirine dik 2 eksene, yani elektromotor kuvvet ve </a:t>
            </a:r>
            <a:r>
              <a:rPr lang="tr-TR" sz="2400" dirty="0" err="1"/>
              <a:t>magnetomotor</a:t>
            </a:r>
            <a:r>
              <a:rPr lang="tr-TR" sz="2400" dirty="0"/>
              <a:t> kuvvete sahiptir. Bu iki eksenin içindeki enerji bir fiberde farklı hızlarda aktarıldığı anda PMD oluşur.</a:t>
            </a:r>
          </a:p>
        </p:txBody>
      </p:sp>
      <p:sp>
        <p:nvSpPr>
          <p:cNvPr id="4" name="Başlık 1">
            <a:extLst>
              <a:ext uri="{FF2B5EF4-FFF2-40B4-BE49-F238E27FC236}">
                <a16:creationId xmlns:a16="http://schemas.microsoft.com/office/drawing/2014/main" id="{C12573CD-FB44-4FDB-A5FF-B0C23732099F}"/>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Polarizasyon </a:t>
            </a:r>
            <a:r>
              <a:rPr lang="tr-TR" b="1" dirty="0" err="1"/>
              <a:t>Modu</a:t>
            </a:r>
            <a:r>
              <a:rPr lang="tr-TR" b="1" dirty="0"/>
              <a:t> dağılım</a:t>
            </a:r>
            <a:br>
              <a:rPr lang="tr-TR" b="1" dirty="0">
                <a:solidFill>
                  <a:srgbClr val="19191A"/>
                </a:solidFill>
              </a:rPr>
            </a:br>
            <a:endParaRPr lang="tr-TR" dirty="0"/>
          </a:p>
        </p:txBody>
      </p:sp>
      <p:pic>
        <p:nvPicPr>
          <p:cNvPr id="5" name="Picture 2">
            <a:extLst>
              <a:ext uri="{FF2B5EF4-FFF2-40B4-BE49-F238E27FC236}">
                <a16:creationId xmlns:a16="http://schemas.microsoft.com/office/drawing/2014/main" id="{F0216A9C-986B-4BBC-B031-D24C00E7C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75" y="1967218"/>
            <a:ext cx="5438484" cy="338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73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E40AB9-C339-4AEC-ACC6-B22CFF7A8C5F}"/>
              </a:ext>
            </a:extLst>
          </p:cNvPr>
          <p:cNvSpPr>
            <a:spLocks noGrp="1"/>
          </p:cNvSpPr>
          <p:nvPr>
            <p:ph idx="1"/>
          </p:nvPr>
        </p:nvSpPr>
        <p:spPr>
          <a:xfrm>
            <a:off x="685800" y="1604433"/>
            <a:ext cx="10781950" cy="3649133"/>
          </a:xfrm>
        </p:spPr>
        <p:txBody>
          <a:bodyPr>
            <a:normAutofit/>
          </a:bodyPr>
          <a:lstStyle/>
          <a:p>
            <a:pPr marL="0" indent="0">
              <a:buNone/>
            </a:pPr>
            <a:r>
              <a:rPr lang="tr-TR" sz="2400" dirty="0"/>
              <a:t>PMD, iletim mesafesi 1000 km'den uzun olsa bile bağlantı hızları 2,5 </a:t>
            </a:r>
            <a:r>
              <a:rPr lang="tr-TR" sz="2400" dirty="0" err="1"/>
              <a:t>Gbps'den</a:t>
            </a:r>
            <a:r>
              <a:rPr lang="tr-TR" sz="2400" dirty="0"/>
              <a:t> düşük ağlar için küçük etkilere sahiptir. Ancak hızlar arttıkça özellikle hızların 10 </a:t>
            </a:r>
            <a:r>
              <a:rPr lang="tr-TR" sz="2400" dirty="0" err="1"/>
              <a:t>Gbps'nin</a:t>
            </a:r>
            <a:r>
              <a:rPr lang="tr-TR" sz="2400" dirty="0"/>
              <a:t> üzerinde olduğu durumlarda daha önemli bir parametre haline gelmektedir. Cam üretim sürecinin neden olduğu başlıca doğal </a:t>
            </a:r>
            <a:r>
              <a:rPr lang="tr-TR" sz="2400" dirty="0" err="1"/>
              <a:t>PMD'ye</a:t>
            </a:r>
            <a:r>
              <a:rPr lang="tr-TR" sz="2400" dirty="0"/>
              <a:t> ek olarak, PMD, fiber kablolama, kurulum ve kablonun çalışma ortamından da etkilenebilir veya bunlardan kaynaklanabilir.</a:t>
            </a:r>
          </a:p>
        </p:txBody>
      </p:sp>
      <p:sp>
        <p:nvSpPr>
          <p:cNvPr id="5" name="Başlık 1">
            <a:extLst>
              <a:ext uri="{FF2B5EF4-FFF2-40B4-BE49-F238E27FC236}">
                <a16:creationId xmlns:a16="http://schemas.microsoft.com/office/drawing/2014/main" id="{165B3187-E6A0-49E5-AF80-183D1B957C84}"/>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Polarizasyon </a:t>
            </a:r>
            <a:r>
              <a:rPr lang="tr-TR" b="1" dirty="0" err="1"/>
              <a:t>Modu</a:t>
            </a:r>
            <a:r>
              <a:rPr lang="tr-TR" b="1" dirty="0"/>
              <a:t> dağılım</a:t>
            </a:r>
            <a:br>
              <a:rPr lang="tr-TR" b="1" dirty="0">
                <a:solidFill>
                  <a:srgbClr val="19191A"/>
                </a:solidFill>
              </a:rPr>
            </a:br>
            <a:endParaRPr lang="tr-TR" dirty="0"/>
          </a:p>
        </p:txBody>
      </p:sp>
    </p:spTree>
    <p:extLst>
      <p:ext uri="{BB962C8B-B14F-4D97-AF65-F5344CB8AC3E}">
        <p14:creationId xmlns:p14="http://schemas.microsoft.com/office/powerpoint/2010/main" val="156660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A8FE80-0E07-437B-AAFB-E661ACE7D684}"/>
              </a:ext>
            </a:extLst>
          </p:cNvPr>
          <p:cNvSpPr>
            <a:spLocks noGrp="1"/>
          </p:cNvSpPr>
          <p:nvPr>
            <p:ph idx="1"/>
          </p:nvPr>
        </p:nvSpPr>
        <p:spPr>
          <a:xfrm>
            <a:off x="685801" y="1249961"/>
            <a:ext cx="10131425" cy="4541240"/>
          </a:xfrm>
        </p:spPr>
        <p:txBody>
          <a:bodyPr>
            <a:normAutofit/>
          </a:bodyPr>
          <a:lstStyle/>
          <a:p>
            <a:pPr marL="0" indent="0">
              <a:buNone/>
            </a:pPr>
            <a:r>
              <a:rPr lang="tr-TR" sz="2400" dirty="0"/>
              <a:t>Fiber optik dağılımı, sinyali zayıflatmasa da, sinyalin optik fiberler içinde kat ettiği mesafeyi kısaltır ve sinyali bulanıklaştırır. Örneğin, vericide 1 </a:t>
            </a:r>
            <a:r>
              <a:rPr lang="tr-TR" sz="2400" dirty="0" err="1"/>
              <a:t>nanosaniyelik</a:t>
            </a:r>
            <a:r>
              <a:rPr lang="tr-TR" sz="2400" dirty="0"/>
              <a:t> bir darbe alıcıda 10 </a:t>
            </a:r>
            <a:r>
              <a:rPr lang="tr-TR" sz="2400" dirty="0" err="1"/>
              <a:t>nanosaniyeye</a:t>
            </a:r>
            <a:r>
              <a:rPr lang="tr-TR" sz="2400" dirty="0"/>
              <a:t> yayılacak ve bu da sinyallerin düzgün şekilde alınmamasına ve kodunun çözülmesine neden olacaktır. Bu nedenle DWDM sistemleri gibi uzun mesafeli iletimlerde fiber optik dağılımını azaltmak veya dağılım telafisi yapmak önemlidir.</a:t>
            </a:r>
          </a:p>
        </p:txBody>
      </p:sp>
      <p:sp>
        <p:nvSpPr>
          <p:cNvPr id="5" name="Başlık 1">
            <a:extLst>
              <a:ext uri="{FF2B5EF4-FFF2-40B4-BE49-F238E27FC236}">
                <a16:creationId xmlns:a16="http://schemas.microsoft.com/office/drawing/2014/main" id="{B3AFA9C6-78ED-415F-B2FB-BBFDB8C63C4D}"/>
              </a:ext>
            </a:extLst>
          </p:cNvPr>
          <p:cNvSpPr txBox="1">
            <a:spLocks/>
          </p:cNvSpPr>
          <p:nvPr/>
        </p:nvSpPr>
        <p:spPr>
          <a:xfrm>
            <a:off x="685800" y="108279"/>
            <a:ext cx="10131425" cy="13849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t>Fiber Dispersiyon </a:t>
            </a:r>
            <a:r>
              <a:rPr lang="tr-TR" b="1" dirty="0" err="1"/>
              <a:t>Kompanzasyonu</a:t>
            </a:r>
            <a:r>
              <a:rPr lang="tr-TR" b="1" dirty="0"/>
              <a:t> </a:t>
            </a:r>
            <a:br>
              <a:rPr lang="tr-TR" b="1" dirty="0">
                <a:solidFill>
                  <a:srgbClr val="19191A"/>
                </a:solidFill>
              </a:rPr>
            </a:br>
            <a:endParaRPr lang="tr-TR" dirty="0"/>
          </a:p>
        </p:txBody>
      </p:sp>
    </p:spTree>
    <p:extLst>
      <p:ext uri="{BB962C8B-B14F-4D97-AF65-F5344CB8AC3E}">
        <p14:creationId xmlns:p14="http://schemas.microsoft.com/office/powerpoint/2010/main" val="3503384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Gökyüzü</Template>
  <TotalTime>119</TotalTime>
  <Words>982</Words>
  <Application>Microsoft Office PowerPoint</Application>
  <PresentationFormat>Geniş ekran</PresentationFormat>
  <Paragraphs>33</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Calibri Light</vt:lpstr>
      <vt:lpstr>Gökyüzü</vt:lpstr>
      <vt:lpstr>Fiberde dağılma(dISPERsıon ın fıber)</vt:lpstr>
      <vt:lpstr>Fiber Optik DağılmA Nedir?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Fiberde dağılma(dImensıon ın fıber)</dc:title>
  <dc:creator>yasin altunbaşak</dc:creator>
  <cp:lastModifiedBy>yasin altunbaşak</cp:lastModifiedBy>
  <cp:revision>13</cp:revision>
  <dcterms:created xsi:type="dcterms:W3CDTF">2022-05-06T18:36:53Z</dcterms:created>
  <dcterms:modified xsi:type="dcterms:W3CDTF">2022-05-06T20:35:57Z</dcterms:modified>
</cp:coreProperties>
</file>