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11/13/2023</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817713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11/13/2023</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74517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11/13/2023</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01856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11/13/2023</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801701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11/13/2023</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20206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11/13/2023</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83979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11/13/2023</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94890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11/13/2023</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20717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11/13/2023</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35145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11/13/2023</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79042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11/13/2023</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25990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11/13/2023</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4001466650"/>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D512D13-530A-0A74-40D0-78E520322380}"/>
              </a:ext>
            </a:extLst>
          </p:cNvPr>
          <p:cNvSpPr>
            <a:spLocks noGrp="1"/>
          </p:cNvSpPr>
          <p:nvPr>
            <p:ph type="ctrTitle"/>
          </p:nvPr>
        </p:nvSpPr>
        <p:spPr>
          <a:xfrm>
            <a:off x="6096000" y="1524000"/>
            <a:ext cx="5334000" cy="2286000"/>
          </a:xfrm>
        </p:spPr>
        <p:txBody>
          <a:bodyPr>
            <a:normAutofit/>
          </a:bodyPr>
          <a:lstStyle/>
          <a:p>
            <a:pPr algn="l"/>
            <a:r>
              <a:rPr lang="en-CA" sz="4400" dirty="0"/>
              <a:t>Global Education Report</a:t>
            </a:r>
          </a:p>
        </p:txBody>
      </p:sp>
      <p:sp>
        <p:nvSpPr>
          <p:cNvPr id="3" name="Subtitle 2">
            <a:extLst>
              <a:ext uri="{FF2B5EF4-FFF2-40B4-BE49-F238E27FC236}">
                <a16:creationId xmlns:a16="http://schemas.microsoft.com/office/drawing/2014/main" id="{2D74B62B-CF27-C790-9B99-86350A0E6009}"/>
              </a:ext>
            </a:extLst>
          </p:cNvPr>
          <p:cNvSpPr>
            <a:spLocks noGrp="1"/>
          </p:cNvSpPr>
          <p:nvPr>
            <p:ph type="subTitle" idx="1"/>
          </p:nvPr>
        </p:nvSpPr>
        <p:spPr>
          <a:xfrm>
            <a:off x="6096000" y="4571999"/>
            <a:ext cx="5334000" cy="1524000"/>
          </a:xfrm>
        </p:spPr>
        <p:txBody>
          <a:bodyPr>
            <a:normAutofit/>
          </a:bodyPr>
          <a:lstStyle/>
          <a:p>
            <a:pPr algn="l"/>
            <a:r>
              <a:rPr lang="en-CA" dirty="0"/>
              <a:t>Analysis of Education of Different Countries around the world</a:t>
            </a:r>
          </a:p>
        </p:txBody>
      </p:sp>
      <p:pic>
        <p:nvPicPr>
          <p:cNvPr id="4" name="Picture 3" descr="A blue and white triangle pattern&#10;&#10;Description automatically generated">
            <a:extLst>
              <a:ext uri="{FF2B5EF4-FFF2-40B4-BE49-F238E27FC236}">
                <a16:creationId xmlns:a16="http://schemas.microsoft.com/office/drawing/2014/main" id="{B2EC78C7-91FE-3198-63F2-54F7174033F4}"/>
              </a:ext>
            </a:extLst>
          </p:cNvPr>
          <p:cNvPicPr>
            <a:picLocks noChangeAspect="1"/>
          </p:cNvPicPr>
          <p:nvPr/>
        </p:nvPicPr>
        <p:blipFill rotWithShape="1">
          <a:blip r:embed="rId2"/>
          <a:srcRect r="41875"/>
          <a:stretch/>
        </p:blipFill>
        <p:spPr>
          <a:xfrm>
            <a:off x="2" y="732510"/>
            <a:ext cx="5333999" cy="6125491"/>
          </a:xfrm>
          <a:custGeom>
            <a:avLst/>
            <a:gdLst/>
            <a:ahLst/>
            <a:cxnLst/>
            <a:rect l="l" t="t" r="r" b="b"/>
            <a:pathLst>
              <a:path w="5333999" h="6125491">
                <a:moveTo>
                  <a:pt x="0" y="0"/>
                </a:moveTo>
                <a:lnTo>
                  <a:pt x="201347" y="12133"/>
                </a:lnTo>
                <a:cubicBezTo>
                  <a:pt x="834520" y="59989"/>
                  <a:pt x="1489622" y="165274"/>
                  <a:pt x="2149412" y="288819"/>
                </a:cubicBezTo>
                <a:cubicBezTo>
                  <a:pt x="4194087" y="671477"/>
                  <a:pt x="4738431" y="1884930"/>
                  <a:pt x="5125148" y="3309606"/>
                </a:cubicBezTo>
                <a:cubicBezTo>
                  <a:pt x="5383961" y="4263563"/>
                  <a:pt x="5599841" y="5130569"/>
                  <a:pt x="4496734" y="5829050"/>
                </a:cubicBezTo>
                <a:cubicBezTo>
                  <a:pt x="4342061" y="5927011"/>
                  <a:pt x="4177261" y="6012425"/>
                  <a:pt x="4005032" y="6088102"/>
                </a:cubicBezTo>
                <a:lnTo>
                  <a:pt x="3915032" y="6125491"/>
                </a:lnTo>
                <a:lnTo>
                  <a:pt x="0" y="6125491"/>
                </a:lnTo>
                <a:close/>
              </a:path>
            </a:pathLst>
          </a:custGeom>
        </p:spPr>
      </p:pic>
      <p:sp>
        <p:nvSpPr>
          <p:cNvPr id="11" name="Freeform: Shape 10">
            <a:extLst>
              <a:ext uri="{FF2B5EF4-FFF2-40B4-BE49-F238E27FC236}">
                <a16:creationId xmlns:a16="http://schemas.microsoft.com/office/drawing/2014/main" id="{4EB7CBBE-178B-4DB3-AD92-DED458BAE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2425"/>
            <a:ext cx="5185830" cy="65055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Tree>
    <p:extLst>
      <p:ext uri="{BB962C8B-B14F-4D97-AF65-F5344CB8AC3E}">
        <p14:creationId xmlns:p14="http://schemas.microsoft.com/office/powerpoint/2010/main" val="3039983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31E96-DAB2-C3CC-0BE7-29546D83FD4A}"/>
              </a:ext>
            </a:extLst>
          </p:cNvPr>
          <p:cNvSpPr>
            <a:spLocks noGrp="1"/>
          </p:cNvSpPr>
          <p:nvPr>
            <p:ph type="title"/>
          </p:nvPr>
        </p:nvSpPr>
        <p:spPr/>
        <p:txBody>
          <a:bodyPr>
            <a:normAutofit/>
          </a:bodyPr>
          <a:lstStyle/>
          <a:p>
            <a:r>
              <a:rPr lang="en-CA" sz="3200" b="1" i="1" dirty="0">
                <a:effectLst/>
                <a:latin typeface="Calibri" panose="020F0502020204030204" pitchFamily="34" charset="0"/>
                <a:ea typeface="Calibri" panose="020F0502020204030204" pitchFamily="34" charset="0"/>
                <a:cs typeface="Times New Roman" panose="02020603050405020304" pitchFamily="18" charset="0"/>
              </a:rPr>
              <a:t>Brief background</a:t>
            </a:r>
            <a:endParaRPr lang="en-CA" sz="3200" dirty="0"/>
          </a:p>
        </p:txBody>
      </p:sp>
      <p:sp>
        <p:nvSpPr>
          <p:cNvPr id="3" name="Content Placeholder 2">
            <a:extLst>
              <a:ext uri="{FF2B5EF4-FFF2-40B4-BE49-F238E27FC236}">
                <a16:creationId xmlns:a16="http://schemas.microsoft.com/office/drawing/2014/main" id="{5C19CB75-0156-A4C6-647E-A67F7F540D61}"/>
              </a:ext>
            </a:extLst>
          </p:cNvPr>
          <p:cNvSpPr>
            <a:spLocks noGrp="1"/>
          </p:cNvSpPr>
          <p:nvPr>
            <p:ph idx="1"/>
          </p:nvPr>
        </p:nvSpPr>
        <p:spPr/>
        <p:txBody>
          <a:bodyPr/>
          <a:lstStyle/>
          <a:p>
            <a:r>
              <a:rPr lang="en-CA" sz="1800" dirty="0">
                <a:effectLst/>
                <a:latin typeface="Times New Roman" panose="02020603050405020304" pitchFamily="18" charset="0"/>
                <a:ea typeface="Calibri" panose="020F0502020204030204" pitchFamily="34" charset="0"/>
              </a:rPr>
              <a:t>This study aims to explore the various dimensions of educational outcomes in the context of global education. These dimensions include gender differences in educational achievement, degrees of educational completion, and reading and writing ability. The hypothesis suggests that there is a noteworthy relationship between these various aspects of education, with the expectation that differences in one area may affect results in other areas. The aim is to clarify complex connections and identify trends that advance a thorough comprehension of the dynamics of global education</a:t>
            </a:r>
            <a:r>
              <a:rPr lang="en-CA" sz="1800" dirty="0">
                <a:effectLst/>
                <a:latin typeface="Calibri" panose="020F0502020204030204" pitchFamily="34" charset="0"/>
                <a:ea typeface="Calibri" panose="020F0502020204030204" pitchFamily="34" charset="0"/>
                <a:cs typeface="Times New Roman" panose="02020603050405020304" pitchFamily="18" charset="0"/>
              </a:rPr>
              <a:t>.</a:t>
            </a:r>
            <a:endParaRPr lang="en-CA" dirty="0"/>
          </a:p>
        </p:txBody>
      </p:sp>
    </p:spTree>
    <p:extLst>
      <p:ext uri="{BB962C8B-B14F-4D97-AF65-F5344CB8AC3E}">
        <p14:creationId xmlns:p14="http://schemas.microsoft.com/office/powerpoint/2010/main" val="838883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68882-3BEE-0EE1-DA36-A21C5AB0E28C}"/>
              </a:ext>
            </a:extLst>
          </p:cNvPr>
          <p:cNvSpPr>
            <a:spLocks noGrp="1"/>
          </p:cNvSpPr>
          <p:nvPr>
            <p:ph type="title"/>
          </p:nvPr>
        </p:nvSpPr>
        <p:spPr/>
        <p:txBody>
          <a:bodyPr>
            <a:normAutofit/>
          </a:bodyPr>
          <a:lstStyle/>
          <a:p>
            <a:r>
              <a:rPr lang="en-CA" sz="3600" b="1" i="1" dirty="0">
                <a:effectLst/>
                <a:latin typeface="Calibri" panose="020F0502020204030204" pitchFamily="34" charset="0"/>
                <a:ea typeface="Calibri" panose="020F0502020204030204" pitchFamily="34" charset="0"/>
                <a:cs typeface="Times New Roman" panose="02020603050405020304" pitchFamily="18" charset="0"/>
              </a:rPr>
              <a:t>The Hypothesis</a:t>
            </a:r>
            <a:endParaRPr lang="en-CA" sz="3600" dirty="0"/>
          </a:p>
        </p:txBody>
      </p:sp>
      <p:sp>
        <p:nvSpPr>
          <p:cNvPr id="3" name="Content Placeholder 2">
            <a:extLst>
              <a:ext uri="{FF2B5EF4-FFF2-40B4-BE49-F238E27FC236}">
                <a16:creationId xmlns:a16="http://schemas.microsoft.com/office/drawing/2014/main" id="{99320BDB-3175-D2D3-3321-33B29B64A7D3}"/>
              </a:ext>
            </a:extLst>
          </p:cNvPr>
          <p:cNvSpPr>
            <a:spLocks noGrp="1"/>
          </p:cNvSpPr>
          <p:nvPr>
            <p:ph idx="1"/>
          </p:nvPr>
        </p:nvSpPr>
        <p:spPr/>
        <p:txBody>
          <a:bodyPr/>
          <a:lstStyle/>
          <a:p>
            <a:r>
              <a:rPr lang="en-CA" sz="1800" dirty="0">
                <a:effectLst/>
                <a:latin typeface="Times New Roman" panose="02020603050405020304" pitchFamily="18" charset="0"/>
                <a:ea typeface="Calibri" panose="020F0502020204030204" pitchFamily="34" charset="0"/>
              </a:rPr>
              <a:t>Unemployment is directly related to Education completion rates in the world.</a:t>
            </a:r>
          </a:p>
          <a:p>
            <a:pPr marL="0" indent="0">
              <a:buNone/>
            </a:pPr>
            <a:r>
              <a:rPr lang="en-CA" sz="1800" dirty="0">
                <a:latin typeface="Times New Roman" panose="02020603050405020304" pitchFamily="18" charset="0"/>
                <a:ea typeface="Calibri" panose="020F0502020204030204" pitchFamily="34" charset="0"/>
              </a:rPr>
              <a:t> </a:t>
            </a:r>
          </a:p>
          <a:p>
            <a:pPr marL="0" indent="0">
              <a:buNone/>
            </a:pPr>
            <a:endParaRPr lang="en-CA" sz="1800" dirty="0">
              <a:latin typeface="Times New Roman" panose="02020603050405020304" pitchFamily="18" charset="0"/>
              <a:ea typeface="Calibri" panose="020F0502020204030204" pitchFamily="34" charset="0"/>
            </a:endParaRPr>
          </a:p>
          <a:p>
            <a:pPr marL="0" indent="0">
              <a:lnSpc>
                <a:spcPct val="107000"/>
              </a:lnSpc>
              <a:spcAft>
                <a:spcPts val="800"/>
              </a:spcAft>
              <a:buNone/>
            </a:pPr>
            <a:r>
              <a:rPr lang="en-CA" sz="1800" b="1" i="1" u="sng" kern="100" dirty="0">
                <a:effectLst/>
                <a:latin typeface="Calibri" panose="020F0502020204030204" pitchFamily="34" charset="0"/>
                <a:ea typeface="Calibri" panose="020F0502020204030204" pitchFamily="34" charset="0"/>
                <a:cs typeface="Times New Roman" panose="02020603050405020304" pitchFamily="18" charset="0"/>
              </a:rPr>
              <a:t>Dataset: -</a:t>
            </a:r>
            <a:endParaRPr lang="en-CA" sz="1800" i="1"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CA" sz="1800" b="1" i="1" kern="100" dirty="0">
                <a:effectLst/>
                <a:latin typeface="Calibri" panose="020F0502020204030204" pitchFamily="34" charset="0"/>
                <a:ea typeface="Calibri" panose="020F0502020204030204" pitchFamily="34" charset="0"/>
                <a:cs typeface="Times New Roman" panose="02020603050405020304" pitchFamily="18" charset="0"/>
              </a:rPr>
              <a:t>   </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https://www.kaggle.com/datasets/nelgiriyewithana/world-educational-data/data</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dirty="0"/>
          </a:p>
        </p:txBody>
      </p:sp>
    </p:spTree>
    <p:extLst>
      <p:ext uri="{BB962C8B-B14F-4D97-AF65-F5344CB8AC3E}">
        <p14:creationId xmlns:p14="http://schemas.microsoft.com/office/powerpoint/2010/main" val="3269869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B2383-A00E-472C-94EC-2DEB635AB913}"/>
              </a:ext>
            </a:extLst>
          </p:cNvPr>
          <p:cNvSpPr>
            <a:spLocks noGrp="1"/>
          </p:cNvSpPr>
          <p:nvPr>
            <p:ph type="title"/>
          </p:nvPr>
        </p:nvSpPr>
        <p:spPr/>
        <p:txBody>
          <a:bodyPr>
            <a:normAutofit/>
          </a:bodyPr>
          <a:lstStyle/>
          <a:p>
            <a:r>
              <a:rPr lang="en-CA" sz="3200" b="1" i="1" dirty="0">
                <a:latin typeface="Calibri" panose="020F0502020204030204" pitchFamily="34" charset="0"/>
                <a:ea typeface="Calibri" panose="020F0502020204030204" pitchFamily="34" charset="0"/>
                <a:cs typeface="Times New Roman" panose="02020603050405020304" pitchFamily="18" charset="0"/>
              </a:rPr>
              <a:t>About</a:t>
            </a:r>
            <a:r>
              <a:rPr lang="en-CA" sz="3200" b="1" i="1" dirty="0">
                <a:effectLst/>
                <a:latin typeface="Calibri" panose="020F0502020204030204" pitchFamily="34" charset="0"/>
                <a:ea typeface="Calibri" panose="020F0502020204030204" pitchFamily="34" charset="0"/>
                <a:cs typeface="Times New Roman" panose="02020603050405020304" pitchFamily="18" charset="0"/>
              </a:rPr>
              <a:t> the dataset</a:t>
            </a:r>
            <a:endParaRPr lang="en-CA" sz="3200" dirty="0"/>
          </a:p>
        </p:txBody>
      </p:sp>
      <p:sp>
        <p:nvSpPr>
          <p:cNvPr id="3" name="Content Placeholder 2">
            <a:extLst>
              <a:ext uri="{FF2B5EF4-FFF2-40B4-BE49-F238E27FC236}">
                <a16:creationId xmlns:a16="http://schemas.microsoft.com/office/drawing/2014/main" id="{4717432B-3F55-38FA-8D76-C6B633AE8139}"/>
              </a:ext>
            </a:extLst>
          </p:cNvPr>
          <p:cNvSpPr>
            <a:spLocks noGrp="1"/>
          </p:cNvSpPr>
          <p:nvPr>
            <p:ph idx="1"/>
          </p:nvPr>
        </p:nvSpPr>
        <p:spPr/>
        <p:txBody>
          <a:bodyPr/>
          <a:lstStyle/>
          <a:p>
            <a:r>
              <a:rPr lang="en-CA" sz="1800" dirty="0">
                <a:effectLst/>
                <a:latin typeface="Times New Roman" panose="02020603050405020304" pitchFamily="18" charset="0"/>
                <a:ea typeface="Calibri" panose="020F0502020204030204" pitchFamily="34" charset="0"/>
              </a:rPr>
              <a:t>The research uses a diverse dataset that contains education information from  multiple nations. The criteria include enrollment rates for men and women, levels of schooling completed, literacy competence, reading and writing proficiency. It also includes the Unemployment rates after the education completion of different countries around the world. </a:t>
            </a:r>
            <a:endParaRPr lang="en-CA" dirty="0"/>
          </a:p>
        </p:txBody>
      </p:sp>
      <p:pic>
        <p:nvPicPr>
          <p:cNvPr id="5" name="Picture 4" descr="A graph of different colored lines&#10;&#10;Description automatically generated with medium confidence">
            <a:extLst>
              <a:ext uri="{FF2B5EF4-FFF2-40B4-BE49-F238E27FC236}">
                <a16:creationId xmlns:a16="http://schemas.microsoft.com/office/drawing/2014/main" id="{DAFC8847-A9BB-416B-5042-33B56ABF7C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3810000"/>
            <a:ext cx="11820525" cy="2932257"/>
          </a:xfrm>
          <a:prstGeom prst="rect">
            <a:avLst/>
          </a:prstGeom>
        </p:spPr>
      </p:pic>
    </p:spTree>
    <p:extLst>
      <p:ext uri="{BB962C8B-B14F-4D97-AF65-F5344CB8AC3E}">
        <p14:creationId xmlns:p14="http://schemas.microsoft.com/office/powerpoint/2010/main" val="1460472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30D0C-A32C-1C90-0179-EBAD77EC8D44}"/>
              </a:ext>
            </a:extLst>
          </p:cNvPr>
          <p:cNvSpPr>
            <a:spLocks noGrp="1"/>
          </p:cNvSpPr>
          <p:nvPr>
            <p:ph type="title"/>
          </p:nvPr>
        </p:nvSpPr>
        <p:spPr/>
        <p:txBody>
          <a:bodyPr>
            <a:normAutofit/>
          </a:bodyPr>
          <a:lstStyle/>
          <a:p>
            <a:r>
              <a:rPr lang="en-CA" sz="3200" b="1" i="1" dirty="0">
                <a:effectLst/>
                <a:latin typeface="Calibri" panose="020F0502020204030204" pitchFamily="34" charset="0"/>
                <a:ea typeface="Calibri" panose="020F0502020204030204" pitchFamily="34" charset="0"/>
                <a:cs typeface="Times New Roman" panose="02020603050405020304" pitchFamily="18" charset="0"/>
              </a:rPr>
              <a:t>Descriptive analytics</a:t>
            </a:r>
            <a:endParaRPr lang="en-CA" sz="3200" dirty="0"/>
          </a:p>
        </p:txBody>
      </p:sp>
      <p:sp>
        <p:nvSpPr>
          <p:cNvPr id="3" name="Content Placeholder 2">
            <a:extLst>
              <a:ext uri="{FF2B5EF4-FFF2-40B4-BE49-F238E27FC236}">
                <a16:creationId xmlns:a16="http://schemas.microsoft.com/office/drawing/2014/main" id="{A2478F8F-BAB4-0273-7279-B214B3C187B5}"/>
              </a:ext>
            </a:extLst>
          </p:cNvPr>
          <p:cNvSpPr>
            <a:spLocks noGrp="1"/>
          </p:cNvSpPr>
          <p:nvPr>
            <p:ph idx="1"/>
          </p:nvPr>
        </p:nvSpPr>
        <p:spPr/>
        <p:txBody>
          <a:bodyPr/>
          <a:lstStyle/>
          <a:p>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The analysis seeks to offer an understandable summary of the links between several educational dimensions using visual aids such as heatmaps and scatter plots. The intention is to provide readers the ability to identify interdependencies and patterns without assuming any prior knowledge.</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dirty="0"/>
          </a:p>
        </p:txBody>
      </p:sp>
    </p:spTree>
    <p:extLst>
      <p:ext uri="{BB962C8B-B14F-4D97-AF65-F5344CB8AC3E}">
        <p14:creationId xmlns:p14="http://schemas.microsoft.com/office/powerpoint/2010/main" val="1820544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0AA51-5880-08D1-E513-76BC42D48921}"/>
              </a:ext>
            </a:extLst>
          </p:cNvPr>
          <p:cNvSpPr>
            <a:spLocks noGrp="1"/>
          </p:cNvSpPr>
          <p:nvPr>
            <p:ph type="title"/>
          </p:nvPr>
        </p:nvSpPr>
        <p:spPr/>
        <p:txBody>
          <a:bodyPr>
            <a:normAutofit/>
          </a:bodyPr>
          <a:lstStyle/>
          <a:p>
            <a:r>
              <a:rPr lang="en-CA" sz="2800" b="1" i="1" dirty="0">
                <a:effectLst/>
                <a:latin typeface="Calibri" panose="020F0502020204030204" pitchFamily="34" charset="0"/>
                <a:ea typeface="Calibri" panose="020F0502020204030204" pitchFamily="34" charset="0"/>
                <a:cs typeface="Calibri" panose="020F0502020204030204" pitchFamily="34" charset="0"/>
              </a:rPr>
              <a:t>Predictive analytics</a:t>
            </a:r>
            <a:endParaRPr lang="en-CA" sz="2800" b="1" i="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F24F54E-10E5-2AB0-CCC3-F254882C2920}"/>
              </a:ext>
            </a:extLst>
          </p:cNvPr>
          <p:cNvSpPr>
            <a:spLocks noGrp="1"/>
          </p:cNvSpPr>
          <p:nvPr>
            <p:ph idx="1"/>
          </p:nvPr>
        </p:nvSpPr>
        <p:spPr/>
        <p:txBody>
          <a:bodyPr>
            <a:normAutofit/>
          </a:bodyPr>
          <a:lstStyle/>
          <a:p>
            <a:r>
              <a:rPr lang="en-CA" sz="1800" dirty="0">
                <a:latin typeface="Times New Roman" panose="02020603050405020304" pitchFamily="18" charset="0"/>
                <a:cs typeface="Times New Roman" panose="02020603050405020304" pitchFamily="18" charset="0"/>
              </a:rPr>
              <a:t>To prove my hypothesis I need to establish the relation between education and the employment rate around the world. </a:t>
            </a:r>
            <a:r>
              <a:rPr lang="en-CA" sz="1800" dirty="0">
                <a:effectLst/>
                <a:latin typeface="Times New Roman" panose="02020603050405020304" pitchFamily="18" charset="0"/>
                <a:ea typeface="Calibri" panose="020F0502020204030204" pitchFamily="34" charset="0"/>
              </a:rPr>
              <a:t>Based on several characteristics, the study attempts to predict educational results using statistical techniques including regression analysis. We need to perform T-test for supporting our claims of co-relation of Education and Unemployment rate.</a:t>
            </a:r>
            <a:endParaRPr lang="en-CA"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9465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94B63-7849-ED31-0395-4EC86DA35DF4}"/>
              </a:ext>
            </a:extLst>
          </p:cNvPr>
          <p:cNvSpPr>
            <a:spLocks noGrp="1"/>
          </p:cNvSpPr>
          <p:nvPr>
            <p:ph type="title"/>
          </p:nvPr>
        </p:nvSpPr>
        <p:spPr/>
        <p:txBody>
          <a:bodyPr>
            <a:normAutofit/>
          </a:bodyPr>
          <a:lstStyle/>
          <a:p>
            <a:r>
              <a:rPr lang="en-CA" sz="3200" b="1" i="1" dirty="0">
                <a:effectLst/>
                <a:latin typeface="Calibri" panose="020F0502020204030204" pitchFamily="34" charset="0"/>
                <a:ea typeface="Calibri" panose="020F0502020204030204" pitchFamily="34" charset="0"/>
                <a:cs typeface="Times New Roman" panose="02020603050405020304" pitchFamily="18" charset="0"/>
              </a:rPr>
              <a:t>Discussion and further research</a:t>
            </a:r>
            <a:endParaRPr lang="en-CA" sz="3200" dirty="0"/>
          </a:p>
        </p:txBody>
      </p:sp>
      <p:sp>
        <p:nvSpPr>
          <p:cNvPr id="3" name="Content Placeholder 2">
            <a:extLst>
              <a:ext uri="{FF2B5EF4-FFF2-40B4-BE49-F238E27FC236}">
                <a16:creationId xmlns:a16="http://schemas.microsoft.com/office/drawing/2014/main" id="{893095D8-2803-B68A-1499-4C07F6E30EF1}"/>
              </a:ext>
            </a:extLst>
          </p:cNvPr>
          <p:cNvSpPr>
            <a:spLocks noGrp="1"/>
          </p:cNvSpPr>
          <p:nvPr>
            <p:ph idx="1"/>
          </p:nvPr>
        </p:nvSpPr>
        <p:spPr/>
        <p:txBody>
          <a:bodyPr/>
          <a:lstStyle/>
          <a:p>
            <a:r>
              <a:rPr lang="en-CA" sz="1800" dirty="0">
                <a:effectLst/>
                <a:latin typeface="Times New Roman" panose="02020603050405020304" pitchFamily="18" charset="0"/>
                <a:ea typeface="Calibri" panose="020F0502020204030204" pitchFamily="34" charset="0"/>
              </a:rPr>
              <a:t>The study's successful components will be examined, with a focus on the regions where correlations are found. The difficulties that arise both theoretically and practically are openly discussed. Subsequent study proposals entail proposing improved data gathering methods to fully capture the complexity of global schooling, taking cultural effects into account, and going deeper into particular area analyses. The goal of this comprehensive approach is to advance a more sophisticated and knowledgeable understanding of the complex connections within the global education system and unemployment problem around </a:t>
            </a:r>
            <a:r>
              <a:rPr lang="en-CA" sz="1800">
                <a:effectLst/>
                <a:latin typeface="Times New Roman" panose="02020603050405020304" pitchFamily="18" charset="0"/>
                <a:ea typeface="Calibri" panose="020F0502020204030204" pitchFamily="34" charset="0"/>
              </a:rPr>
              <a:t>the world.</a:t>
            </a:r>
            <a:endParaRPr lang="en-CA" dirty="0"/>
          </a:p>
        </p:txBody>
      </p:sp>
    </p:spTree>
    <p:extLst>
      <p:ext uri="{BB962C8B-B14F-4D97-AF65-F5344CB8AC3E}">
        <p14:creationId xmlns:p14="http://schemas.microsoft.com/office/powerpoint/2010/main" val="1832644855"/>
      </p:ext>
    </p:extLst>
  </p:cSld>
  <p:clrMapOvr>
    <a:masterClrMapping/>
  </p:clrMapOvr>
</p:sld>
</file>

<file path=ppt/theme/theme1.xml><?xml version="1.0" encoding="utf-8"?>
<a:theme xmlns:a="http://schemas.openxmlformats.org/drawingml/2006/main" name="PebbleVTI">
  <a:themeElements>
    <a:clrScheme name="AnalogousFromRegularSeedLeftStep">
      <a:dk1>
        <a:srgbClr val="000000"/>
      </a:dk1>
      <a:lt1>
        <a:srgbClr val="FFFFFF"/>
      </a:lt1>
      <a:dk2>
        <a:srgbClr val="1B2431"/>
      </a:dk2>
      <a:lt2>
        <a:srgbClr val="F3F3F0"/>
      </a:lt2>
      <a:accent1>
        <a:srgbClr val="5429E7"/>
      </a:accent1>
      <a:accent2>
        <a:srgbClr val="1B3ED6"/>
      </a:accent2>
      <a:accent3>
        <a:srgbClr val="299CE7"/>
      </a:accent3>
      <a:accent4>
        <a:srgbClr val="15C0BC"/>
      </a:accent4>
      <a:accent5>
        <a:srgbClr val="23C57E"/>
      </a:accent5>
      <a:accent6>
        <a:srgbClr val="16C72F"/>
      </a:accent6>
      <a:hlink>
        <a:srgbClr val="7F9531"/>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247</TotalTime>
  <Words>398</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Avenir Next LT Pro</vt:lpstr>
      <vt:lpstr>Avenir Next LT Pro Light</vt:lpstr>
      <vt:lpstr>Calibri</vt:lpstr>
      <vt:lpstr>Sitka Subheading</vt:lpstr>
      <vt:lpstr>Times New Roman</vt:lpstr>
      <vt:lpstr>PebbleVTI</vt:lpstr>
      <vt:lpstr>Global Education Report</vt:lpstr>
      <vt:lpstr>Brief background</vt:lpstr>
      <vt:lpstr>The Hypothesis</vt:lpstr>
      <vt:lpstr>About the dataset</vt:lpstr>
      <vt:lpstr>Descriptive analytics</vt:lpstr>
      <vt:lpstr>Predictive analytics</vt:lpstr>
      <vt:lpstr>Discussion and further research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of Bangladesh</dc:title>
  <dc:creator>Md Yasin Rahman</dc:creator>
  <cp:lastModifiedBy>Md Yasin Rahman</cp:lastModifiedBy>
  <cp:revision>3</cp:revision>
  <dcterms:created xsi:type="dcterms:W3CDTF">2023-11-12T22:40:34Z</dcterms:created>
  <dcterms:modified xsi:type="dcterms:W3CDTF">2023-11-14T00:04:14Z</dcterms:modified>
</cp:coreProperties>
</file>