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FF08D-6ABF-4D69-A5A4-48B9C9CEF934}" v="20" dt="2023-12-05T18:59:27.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r Banik" userId="S::sbanik@unb.ca::04dbce24-e48b-498d-b033-59b819e33dd9" providerId="AD" clId="Web-{8F4FF08D-6ABF-4D69-A5A4-48B9C9CEF934}"/>
    <pc:docChg chg="addSld modSld">
      <pc:chgData name="Sumitr Banik" userId="S::sbanik@unb.ca::04dbce24-e48b-498d-b033-59b819e33dd9" providerId="AD" clId="Web-{8F4FF08D-6ABF-4D69-A5A4-48B9C9CEF934}" dt="2023-12-05T18:59:27.517" v="17" actId="14100"/>
      <pc:docMkLst>
        <pc:docMk/>
      </pc:docMkLst>
      <pc:sldChg chg="addSp delSp modSp new">
        <pc:chgData name="Sumitr Banik" userId="S::sbanik@unb.ca::04dbce24-e48b-498d-b033-59b819e33dd9" providerId="AD" clId="Web-{8F4FF08D-6ABF-4D69-A5A4-48B9C9CEF934}" dt="2023-12-05T18:59:27.517" v="17" actId="14100"/>
        <pc:sldMkLst>
          <pc:docMk/>
          <pc:sldMk cId="2553323900" sldId="269"/>
        </pc:sldMkLst>
        <pc:spChg chg="mod">
          <ac:chgData name="Sumitr Banik" userId="S::sbanik@unb.ca::04dbce24-e48b-498d-b033-59b819e33dd9" providerId="AD" clId="Web-{8F4FF08D-6ABF-4D69-A5A4-48B9C9CEF934}" dt="2023-12-05T18:57:45.140" v="14" actId="20577"/>
          <ac:spMkLst>
            <pc:docMk/>
            <pc:sldMk cId="2553323900" sldId="269"/>
            <ac:spMk id="2" creationId="{799A9FCD-914D-DFA8-3D83-4B469A4E65CE}"/>
          </ac:spMkLst>
        </pc:spChg>
        <pc:spChg chg="del">
          <ac:chgData name="Sumitr Banik" userId="S::sbanik@unb.ca::04dbce24-e48b-498d-b033-59b819e33dd9" providerId="AD" clId="Web-{8F4FF08D-6ABF-4D69-A5A4-48B9C9CEF934}" dt="2023-12-05T18:59:19.361" v="15"/>
          <ac:spMkLst>
            <pc:docMk/>
            <pc:sldMk cId="2553323900" sldId="269"/>
            <ac:spMk id="3" creationId="{F49BE051-AD89-381F-A463-42B706952CD4}"/>
          </ac:spMkLst>
        </pc:spChg>
        <pc:picChg chg="add mod ord">
          <ac:chgData name="Sumitr Banik" userId="S::sbanik@unb.ca::04dbce24-e48b-498d-b033-59b819e33dd9" providerId="AD" clId="Web-{8F4FF08D-6ABF-4D69-A5A4-48B9C9CEF934}" dt="2023-12-05T18:59:27.517" v="17" actId="14100"/>
          <ac:picMkLst>
            <pc:docMk/>
            <pc:sldMk cId="2553323900" sldId="269"/>
            <ac:picMk id="4" creationId="{390835BE-84C5-E236-EC05-688B5E11CC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352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307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4448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6364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9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4737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150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987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2918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876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12/7/2023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913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12/7/2023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336849716"/>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7946F132-B1CF-D7FF-61C2-F9424C452160}"/>
              </a:ext>
            </a:extLst>
          </p:cNvPr>
          <p:cNvPicPr>
            <a:picLocks noChangeAspect="1"/>
          </p:cNvPicPr>
          <p:nvPr/>
        </p:nvPicPr>
        <p:blipFill rotWithShape="1">
          <a:blip r:embed="rId2"/>
          <a:srcRect l="25786" r="23326"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349589D-10B0-FCF2-6E14-C5DEBE026C5F}"/>
              </a:ext>
            </a:extLst>
          </p:cNvPr>
          <p:cNvSpPr>
            <a:spLocks noGrp="1"/>
          </p:cNvSpPr>
          <p:nvPr>
            <p:ph type="ctrTitle"/>
          </p:nvPr>
        </p:nvSpPr>
        <p:spPr>
          <a:xfrm>
            <a:off x="6926060" y="-1"/>
            <a:ext cx="4572000" cy="2286000"/>
          </a:xfrm>
        </p:spPr>
        <p:txBody>
          <a:bodyPr>
            <a:normAutofit/>
          </a:bodyPr>
          <a:lstStyle/>
          <a:p>
            <a:pPr algn="l"/>
            <a:r>
              <a:rPr lang="en-CA" sz="3700"/>
              <a:t>Global Education completion Rate vs Unemployment problem</a:t>
            </a:r>
          </a:p>
        </p:txBody>
      </p:sp>
      <p:sp>
        <p:nvSpPr>
          <p:cNvPr id="3" name="Subtitle 2">
            <a:extLst>
              <a:ext uri="{FF2B5EF4-FFF2-40B4-BE49-F238E27FC236}">
                <a16:creationId xmlns:a16="http://schemas.microsoft.com/office/drawing/2014/main" id="{A1A7BA47-3322-151F-052D-5620A4611B85}"/>
              </a:ext>
            </a:extLst>
          </p:cNvPr>
          <p:cNvSpPr>
            <a:spLocks noGrp="1"/>
          </p:cNvSpPr>
          <p:nvPr>
            <p:ph type="subTitle" idx="1"/>
          </p:nvPr>
        </p:nvSpPr>
        <p:spPr>
          <a:xfrm>
            <a:off x="6858000" y="4571999"/>
            <a:ext cx="4572000" cy="1524000"/>
          </a:xfrm>
        </p:spPr>
        <p:txBody>
          <a:bodyPr>
            <a:normAutofit fontScale="77500" lnSpcReduction="20000"/>
          </a:bodyPr>
          <a:lstStyle/>
          <a:p>
            <a:pPr algn="l"/>
            <a:r>
              <a:rPr lang="en-CA" b="1" i="1" dirty="0"/>
              <a:t>CS 2704: Data Analytics with Python</a:t>
            </a:r>
          </a:p>
          <a:p>
            <a:pPr algn="l"/>
            <a:r>
              <a:rPr lang="en-CA" b="1" i="1" dirty="0"/>
              <a:t>Name: Yasin Rahman</a:t>
            </a:r>
          </a:p>
          <a:p>
            <a:pPr algn="l"/>
            <a:r>
              <a:rPr lang="en-CA" b="1" i="1" dirty="0"/>
              <a:t>ID: 3733078</a:t>
            </a:r>
          </a:p>
          <a:p>
            <a:pPr algn="l"/>
            <a:endParaRPr lang="en-CA" b="1" i="1" dirty="0"/>
          </a:p>
        </p:txBody>
      </p:sp>
    </p:spTree>
    <p:extLst>
      <p:ext uri="{BB962C8B-B14F-4D97-AF65-F5344CB8AC3E}">
        <p14:creationId xmlns:p14="http://schemas.microsoft.com/office/powerpoint/2010/main" val="254498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4965-E612-9098-6667-B1619906F63F}"/>
              </a:ext>
            </a:extLst>
          </p:cNvPr>
          <p:cNvSpPr>
            <a:spLocks noGrp="1"/>
          </p:cNvSpPr>
          <p:nvPr>
            <p:ph type="title"/>
          </p:nvPr>
        </p:nvSpPr>
        <p:spPr>
          <a:xfrm>
            <a:off x="696012" y="941109"/>
            <a:ext cx="10668000" cy="1905786"/>
          </a:xfrm>
        </p:spPr>
        <p:txBody>
          <a:bodyPr>
            <a:normAutofit/>
          </a:bodyPr>
          <a:lstStyle/>
          <a:p>
            <a:r>
              <a:rPr lang="en-US"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T-Test of Completion of Male and Female of Higher Secondary Education</a:t>
            </a:r>
            <a:br>
              <a:rPr lang="en-US"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233F8DC-9A6D-9C9B-983C-5FF2193FF9D4}"/>
              </a:ext>
            </a:extLst>
          </p:cNvPr>
          <p:cNvSpPr>
            <a:spLocks noGrp="1"/>
          </p:cNvSpPr>
          <p:nvPr>
            <p:ph idx="1"/>
          </p:nvPr>
        </p:nvSpPr>
        <p:spPr>
          <a:xfrm>
            <a:off x="762000" y="3429000"/>
            <a:ext cx="10668000" cy="3429000"/>
          </a:xfrm>
        </p:spPr>
        <p:txBody>
          <a:bodyPr/>
          <a:lstStyle/>
          <a:p>
            <a:r>
              <a:rPr lang="en-US" b="0" i="0" dirty="0">
                <a:solidFill>
                  <a:srgbClr val="D5D5D5"/>
                </a:solidFill>
                <a:effectLst/>
                <a:latin typeface="Courier New" panose="02070309020205020404" pitchFamily="49" charset="0"/>
              </a:rPr>
              <a:t>T-Statistic: -0.1312743507842733 </a:t>
            </a:r>
          </a:p>
          <a:p>
            <a:r>
              <a:rPr lang="en-US" b="0" i="0" dirty="0">
                <a:solidFill>
                  <a:srgbClr val="D5D5D5"/>
                </a:solidFill>
                <a:effectLst/>
                <a:latin typeface="Courier New" panose="02070309020205020404" pitchFamily="49" charset="0"/>
              </a:rPr>
              <a:t>P-Value: 0.8956239525186745</a:t>
            </a:r>
          </a:p>
          <a:p>
            <a:r>
              <a:rPr lang="en-US" b="0" i="0" dirty="0">
                <a:solidFill>
                  <a:srgbClr val="D5D5D5"/>
                </a:solidFill>
                <a:effectLst/>
                <a:latin typeface="Courier New" panose="02070309020205020404" pitchFamily="49" charset="0"/>
              </a:rPr>
              <a:t> The difference is not statistically significant.</a:t>
            </a:r>
            <a:endParaRPr lang="en-CA" dirty="0"/>
          </a:p>
        </p:txBody>
      </p:sp>
    </p:spTree>
    <p:extLst>
      <p:ext uri="{BB962C8B-B14F-4D97-AF65-F5344CB8AC3E}">
        <p14:creationId xmlns:p14="http://schemas.microsoft.com/office/powerpoint/2010/main" val="2987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6F52-FF20-B842-40FD-900F17985B50}"/>
              </a:ext>
            </a:extLst>
          </p:cNvPr>
          <p:cNvSpPr>
            <a:spLocks noGrp="1"/>
          </p:cNvSpPr>
          <p:nvPr>
            <p:ph type="title"/>
          </p:nvPr>
        </p:nvSpPr>
        <p:spPr/>
        <p:txBody>
          <a:bodyPr>
            <a:normAutofit/>
          </a:bodyPr>
          <a:lstStyle/>
          <a:p>
            <a:r>
              <a:rPr lang="en-CA"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Unemployment Rate by Countries</a:t>
            </a:r>
            <a:br>
              <a:rPr lang="en-CA"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of different colored lines&#10;&#10;Description automatically generated">
            <a:extLst>
              <a:ext uri="{FF2B5EF4-FFF2-40B4-BE49-F238E27FC236}">
                <a16:creationId xmlns:a16="http://schemas.microsoft.com/office/drawing/2014/main" id="{D4F57AC7-AA33-9CC5-3EDE-B1BF9033E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487" y="2286000"/>
            <a:ext cx="10457025" cy="3817938"/>
          </a:xfrm>
        </p:spPr>
      </p:pic>
    </p:spTree>
    <p:extLst>
      <p:ext uri="{BB962C8B-B14F-4D97-AF65-F5344CB8AC3E}">
        <p14:creationId xmlns:p14="http://schemas.microsoft.com/office/powerpoint/2010/main" val="268671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42E2-1343-326F-D42A-1342942281E0}"/>
              </a:ext>
            </a:extLst>
          </p:cNvPr>
          <p:cNvSpPr>
            <a:spLocks noGrp="1"/>
          </p:cNvSpPr>
          <p:nvPr>
            <p:ph type="title"/>
          </p:nvPr>
        </p:nvSpPr>
        <p:spPr>
          <a:xfrm>
            <a:off x="762000" y="761999"/>
            <a:ext cx="10668000" cy="2037761"/>
          </a:xfrm>
        </p:spPr>
        <p:txBody>
          <a:bodyPr>
            <a:normAutofit/>
          </a:bodyPr>
          <a:lstStyle/>
          <a:p>
            <a:r>
              <a:rPr lang="en-CA"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Education Rate Vs </a:t>
            </a:r>
            <a:r>
              <a:rPr lang="en-CA" sz="3200" b="0" i="0" dirty="0" err="1">
                <a:solidFill>
                  <a:srgbClr val="D5D5D5"/>
                </a:solidFill>
                <a:effectLst/>
                <a:latin typeface="Calibri" panose="020F0502020204030204" pitchFamily="34" charset="0"/>
                <a:ea typeface="Calibri" panose="020F0502020204030204" pitchFamily="34" charset="0"/>
                <a:cs typeface="Calibri" panose="020F0502020204030204" pitchFamily="34" charset="0"/>
              </a:rPr>
              <a:t>Unempolyment</a:t>
            </a:r>
            <a:br>
              <a:rPr lang="en-CA"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with blue lines&#10;&#10;Description automatically generated">
            <a:extLst>
              <a:ext uri="{FF2B5EF4-FFF2-40B4-BE49-F238E27FC236}">
                <a16:creationId xmlns:a16="http://schemas.microsoft.com/office/drawing/2014/main" id="{3E7AF1FC-92BD-9F0D-D809-C11F79A21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131" y="3035300"/>
            <a:ext cx="8179904" cy="3822700"/>
          </a:xfrm>
        </p:spPr>
      </p:pic>
    </p:spTree>
    <p:extLst>
      <p:ext uri="{BB962C8B-B14F-4D97-AF65-F5344CB8AC3E}">
        <p14:creationId xmlns:p14="http://schemas.microsoft.com/office/powerpoint/2010/main" val="131256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6020-9DF7-6CBC-265E-9CC440795822}"/>
              </a:ext>
            </a:extLst>
          </p:cNvPr>
          <p:cNvSpPr>
            <a:spLocks noGrp="1"/>
          </p:cNvSpPr>
          <p:nvPr>
            <p:ph type="title"/>
          </p:nvPr>
        </p:nvSpPr>
        <p:spPr>
          <a:xfrm>
            <a:off x="762000" y="762000"/>
            <a:ext cx="10668000" cy="2264004"/>
          </a:xfrm>
        </p:spPr>
        <p:txBody>
          <a:bodyPr>
            <a:normAutofit/>
          </a:bodyPr>
          <a:lstStyle/>
          <a:p>
            <a:r>
              <a:rPr lang="en-US"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Relationship between Education and Unemployment</a:t>
            </a:r>
            <a:br>
              <a:rPr lang="en-US" sz="32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C4F6830-B708-CA64-F7F7-43815A986024}"/>
              </a:ext>
            </a:extLst>
          </p:cNvPr>
          <p:cNvSpPr>
            <a:spLocks noGrp="1"/>
          </p:cNvSpPr>
          <p:nvPr>
            <p:ph idx="1"/>
          </p:nvPr>
        </p:nvSpPr>
        <p:spPr>
          <a:xfrm>
            <a:off x="762000" y="3544478"/>
            <a:ext cx="10668000" cy="3412503"/>
          </a:xfrm>
        </p:spPr>
        <p:txBody>
          <a:bodyPr>
            <a:normAutofit/>
          </a:bodyPr>
          <a:lstStyle/>
          <a:p>
            <a:r>
              <a:rPr lang="en-CA" sz="1600" dirty="0">
                <a:latin typeface="Times New Roman" panose="02020603050405020304" pitchFamily="18" charset="0"/>
                <a:cs typeface="Times New Roman" panose="02020603050405020304" pitchFamily="18" charset="0"/>
              </a:rPr>
              <a:t>Performing linear Regression analysis we try to establish a relationship between education and unemployment.</a:t>
            </a:r>
          </a:p>
          <a:p>
            <a:pPr marL="0" indent="0">
              <a:buNone/>
            </a:pPr>
            <a:r>
              <a:rPr lang="en-US" sz="2000" b="1" i="0" dirty="0">
                <a:solidFill>
                  <a:srgbClr val="D5D5D5"/>
                </a:solidFill>
                <a:effectLst/>
                <a:latin typeface="Courier New" panose="02070309020205020404" pitchFamily="49" charset="0"/>
              </a:rPr>
              <a:t>                           Coefficient    P-value const </a:t>
            </a:r>
          </a:p>
          <a:p>
            <a:pPr marL="0" indent="0">
              <a:buNone/>
            </a:pPr>
            <a:r>
              <a:rPr lang="en-US" sz="2000" b="1" i="0" dirty="0">
                <a:solidFill>
                  <a:srgbClr val="D5D5D5"/>
                </a:solidFill>
                <a:effectLst/>
                <a:latin typeface="Courier New" panose="02070309020205020404" pitchFamily="49" charset="0"/>
              </a:rPr>
              <a:t>                           4.859201       1.721603e-21 </a:t>
            </a:r>
          </a:p>
          <a:p>
            <a:pPr marL="0" indent="0">
              <a:buNone/>
            </a:pPr>
            <a:r>
              <a:rPr lang="en-US" sz="2000" b="1" i="0" dirty="0">
                <a:solidFill>
                  <a:srgbClr val="D5D5D5"/>
                </a:solidFill>
                <a:effectLst/>
                <a:latin typeface="Courier New" panose="02070309020205020404" pitchFamily="49" charset="0"/>
              </a:rPr>
              <a:t>Total Completion Rate      0.024934       6.152914e-05 </a:t>
            </a:r>
          </a:p>
          <a:p>
            <a:r>
              <a:rPr lang="en-US" sz="2000" b="1" i="0" dirty="0">
                <a:solidFill>
                  <a:srgbClr val="D5D5D5"/>
                </a:solidFill>
                <a:effectLst/>
                <a:latin typeface="Courier New" panose="02070309020205020404" pitchFamily="49" charset="0"/>
              </a:rPr>
              <a:t>There is a statistically significant relationship between education and unemployment.</a:t>
            </a:r>
            <a:endParaRPr lang="en-CA"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6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894E-06F0-6946-3296-F920CD9F6973}"/>
              </a:ext>
            </a:extLst>
          </p:cNvPr>
          <p:cNvSpPr>
            <a:spLocks noGrp="1"/>
          </p:cNvSpPr>
          <p:nvPr>
            <p:ph type="title"/>
          </p:nvPr>
        </p:nvSpPr>
        <p:spPr/>
        <p:txBody>
          <a:bodyPr/>
          <a:lstStyle/>
          <a:p>
            <a:r>
              <a:rPr lang="en-CA" sz="3600" b="1" i="1" dirty="0">
                <a:latin typeface="Calibri" panose="020F0502020204030204" pitchFamily="34" charset="0"/>
                <a:ea typeface="Calibri" panose="020F0502020204030204" pitchFamily="34" charset="0"/>
                <a:cs typeface="Calibri" panose="020F0502020204030204" pitchFamily="34" charset="0"/>
              </a:rPr>
              <a:t>Conclusion</a:t>
            </a:r>
            <a:r>
              <a:rPr lang="en-CA" dirty="0"/>
              <a:t> </a:t>
            </a:r>
          </a:p>
        </p:txBody>
      </p:sp>
      <p:sp>
        <p:nvSpPr>
          <p:cNvPr id="3" name="Content Placeholder 2">
            <a:extLst>
              <a:ext uri="{FF2B5EF4-FFF2-40B4-BE49-F238E27FC236}">
                <a16:creationId xmlns:a16="http://schemas.microsoft.com/office/drawing/2014/main" id="{44C5D828-A271-DBF6-3E56-8FE9F6A78E40}"/>
              </a:ext>
            </a:extLst>
          </p:cNvPr>
          <p:cNvSpPr>
            <a:spLocks noGrp="1"/>
          </p:cNvSpPr>
          <p:nvPr>
            <p:ph idx="1"/>
          </p:nvPr>
        </p:nvSpPr>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Based on the analysis of the data, we can conclude that there is a significant relationship between education completion rates and unemployment rates. The data suggests that as the education completion rate increases, the unemployment rate decreases. This trend is consistent across different regions and countries, indicating that education plays a crucial role in employment opportunities.</a:t>
            </a:r>
          </a:p>
          <a:p>
            <a:r>
              <a:rPr lang="en-US" sz="1800" dirty="0">
                <a:latin typeface="Calibri" panose="020F0502020204030204" pitchFamily="34" charset="0"/>
                <a:ea typeface="Calibri" panose="020F0502020204030204" pitchFamily="34" charset="0"/>
                <a:cs typeface="Calibri" panose="020F0502020204030204" pitchFamily="34" charset="0"/>
              </a:rPr>
              <a:t> While education is a key factor in employment, but it is not the only factor.</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763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5ECE-380F-7483-FBA0-5BC05AF396D6}"/>
              </a:ext>
            </a:extLst>
          </p:cNvPr>
          <p:cNvSpPr>
            <a:spLocks noGrp="1"/>
          </p:cNvSpPr>
          <p:nvPr>
            <p:ph type="title"/>
          </p:nvPr>
        </p:nvSpPr>
        <p:spPr/>
        <p:txBody>
          <a:bodyPr>
            <a:normAutofit/>
          </a:bodyPr>
          <a:lstStyle/>
          <a:p>
            <a:r>
              <a:rPr lang="en-CA" sz="3600" b="1" i="1" dirty="0">
                <a:latin typeface="Calibri" panose="020F0502020204030204" pitchFamily="34" charset="0"/>
                <a:ea typeface="Calibri" panose="020F0502020204030204" pitchFamily="34" charset="0"/>
                <a:cs typeface="Calibri" panose="020F0502020204030204" pitchFamily="34" charset="0"/>
              </a:rPr>
              <a:t>Brief Explanation</a:t>
            </a:r>
          </a:p>
        </p:txBody>
      </p:sp>
      <p:sp>
        <p:nvSpPr>
          <p:cNvPr id="3" name="Content Placeholder 2">
            <a:extLst>
              <a:ext uri="{FF2B5EF4-FFF2-40B4-BE49-F238E27FC236}">
                <a16:creationId xmlns:a16="http://schemas.microsoft.com/office/drawing/2014/main" id="{B45FF082-4606-5B45-5F71-2DFE942FC847}"/>
              </a:ext>
            </a:extLst>
          </p:cNvPr>
          <p:cNvSpPr>
            <a:spLocks noGrp="1"/>
          </p:cNvSpPr>
          <p:nvPr>
            <p:ph idx="1"/>
          </p:nvPr>
        </p:nvSpPr>
        <p:spPr>
          <a:xfrm>
            <a:off x="762000" y="2009776"/>
            <a:ext cx="10668000" cy="4724400"/>
          </a:xfrm>
        </p:spPr>
        <p:txBody>
          <a:bodyPr>
            <a:normAutofit/>
          </a:bodyPr>
          <a:lstStyle/>
          <a:p>
            <a:r>
              <a:rPr lang="en-CA" sz="2000" dirty="0">
                <a:effectLst/>
                <a:latin typeface="Times New Roman" panose="02020603050405020304" pitchFamily="18" charset="0"/>
                <a:ea typeface="Calibri" panose="020F0502020204030204" pitchFamily="34" charset="0"/>
              </a:rPr>
              <a:t>This study aims to explore the various dimensions of educational outcomes in the context of global education. These dimensions include gender differences in educational achievement, degrees of educational completion, and reading and writing ability. The hypothesis suggests that there is a noteworthy relationship between these various aspects of education, with the expectation that differences in one area may affect results in other areas. The aim is to clarify complex connections and identify trends that advance a thorough comprehension of the dynamics of global education</a:t>
            </a:r>
            <a:r>
              <a:rPr lang="en-CA" sz="2800" dirty="0">
                <a:effectLst/>
                <a:latin typeface="Calibri" panose="020F0502020204030204" pitchFamily="34" charset="0"/>
                <a:ea typeface="Calibri" panose="020F0502020204030204" pitchFamily="34" charset="0"/>
                <a:cs typeface="Times New Roman" panose="02020603050405020304" pitchFamily="18" charset="0"/>
              </a:rPr>
              <a:t>.</a:t>
            </a:r>
            <a:endParaRPr lang="en-CA" dirty="0"/>
          </a:p>
          <a:p>
            <a:r>
              <a:rPr lang="en-CA" sz="2400" b="1" i="1" dirty="0">
                <a:latin typeface="Times New Roman" panose="02020603050405020304" pitchFamily="18" charset="0"/>
                <a:cs typeface="Times New Roman" panose="02020603050405020304" pitchFamily="18" charset="0"/>
              </a:rPr>
              <a:t>Data Set: </a:t>
            </a:r>
            <a:r>
              <a:rPr lang="en-CA" sz="2000" kern="100" dirty="0">
                <a:effectLst/>
                <a:latin typeface="Times New Roman" panose="02020603050405020304" pitchFamily="18" charset="0"/>
                <a:ea typeface="Calibri" panose="020F0502020204030204" pitchFamily="34" charset="0"/>
                <a:cs typeface="Times New Roman" panose="02020603050405020304" pitchFamily="18" charset="0"/>
              </a:rPr>
              <a:t>https://www.kaggle.com/datasets/nelgiriyewithana/world-educational-data/data</a:t>
            </a:r>
            <a:endParaRPr lang="en-CA" sz="2000" b="1" i="1" dirty="0">
              <a:latin typeface="Times New Roman" panose="02020603050405020304" pitchFamily="18" charset="0"/>
              <a:cs typeface="Times New Roman" panose="02020603050405020304" pitchFamily="18" charset="0"/>
            </a:endParaRPr>
          </a:p>
          <a:p>
            <a:r>
              <a:rPr lang="en-CA" sz="2400" b="1" i="1" dirty="0">
                <a:latin typeface="Times New Roman" panose="02020603050405020304" pitchFamily="18" charset="0"/>
                <a:cs typeface="Times New Roman" panose="02020603050405020304" pitchFamily="18" charset="0"/>
              </a:rPr>
              <a:t>GitHub: </a:t>
            </a:r>
            <a:r>
              <a:rPr lang="en-CA" sz="2000" dirty="0">
                <a:latin typeface="Times New Roman" panose="02020603050405020304" pitchFamily="18" charset="0"/>
                <a:cs typeface="Times New Roman" panose="02020603050405020304" pitchFamily="18" charset="0"/>
              </a:rPr>
              <a:t>https://github.com/YasinRahman18</a:t>
            </a:r>
            <a:r>
              <a:rPr lang="en-CA" sz="2000">
                <a:latin typeface="Times New Roman" panose="02020603050405020304" pitchFamily="18" charset="0"/>
                <a:cs typeface="Times New Roman" panose="02020603050405020304" pitchFamily="18" charset="0"/>
              </a:rPr>
              <a:t>/World-Education</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E477-9173-2CA7-1508-476DDEC90901}"/>
              </a:ext>
            </a:extLst>
          </p:cNvPr>
          <p:cNvSpPr>
            <a:spLocks noGrp="1"/>
          </p:cNvSpPr>
          <p:nvPr>
            <p:ph type="title"/>
          </p:nvPr>
        </p:nvSpPr>
        <p:spPr>
          <a:xfrm>
            <a:off x="762000" y="762000"/>
            <a:ext cx="10668000" cy="1113453"/>
          </a:xfrm>
        </p:spPr>
        <p:txBody>
          <a:bodyPr>
            <a:normAutofit/>
          </a:bodyPr>
          <a:lstStyle/>
          <a:p>
            <a:r>
              <a:rPr lang="en-CA" sz="3600" b="1" i="1" dirty="0">
                <a:latin typeface="Calibri" panose="020F0502020204030204" pitchFamily="34" charset="0"/>
                <a:ea typeface="Calibri" panose="020F0502020204030204" pitchFamily="34" charset="0"/>
                <a:cs typeface="Calibri" panose="020F0502020204030204" pitchFamily="34" charset="0"/>
              </a:rPr>
              <a:t>Hypothesis</a:t>
            </a:r>
          </a:p>
        </p:txBody>
      </p:sp>
      <p:sp>
        <p:nvSpPr>
          <p:cNvPr id="3" name="Content Placeholder 2">
            <a:extLst>
              <a:ext uri="{FF2B5EF4-FFF2-40B4-BE49-F238E27FC236}">
                <a16:creationId xmlns:a16="http://schemas.microsoft.com/office/drawing/2014/main" id="{F799E28F-8673-D247-B217-C31259F1F364}"/>
              </a:ext>
            </a:extLst>
          </p:cNvPr>
          <p:cNvSpPr>
            <a:spLocks noGrp="1"/>
          </p:cNvSpPr>
          <p:nvPr>
            <p:ph idx="1"/>
          </p:nvPr>
        </p:nvSpPr>
        <p:spPr>
          <a:xfrm>
            <a:off x="762000" y="1856792"/>
            <a:ext cx="11430000" cy="5001208"/>
          </a:xfrm>
        </p:spPr>
        <p:txBody>
          <a:bodyPr>
            <a:normAutofit/>
          </a:bodyPr>
          <a:lstStyle/>
          <a:p>
            <a:r>
              <a:rPr lang="en-US" sz="2000" dirty="0">
                <a:latin typeface="Times New Roman" panose="02020603050405020304" pitchFamily="18" charset="0"/>
                <a:cs typeface="Times New Roman" panose="02020603050405020304" pitchFamily="18" charset="0"/>
              </a:rPr>
              <a:t>There is a negative correlation between the level of education and the unemployment rate globally. In other words, as the level of education increases, the unemployment rate decreases.</a:t>
            </a:r>
          </a:p>
          <a:p>
            <a:r>
              <a:rPr lang="en-US" sz="2000" dirty="0">
                <a:latin typeface="Times New Roman" panose="02020603050405020304" pitchFamily="18" charset="0"/>
                <a:cs typeface="Times New Roman" panose="02020603050405020304" pitchFamily="18" charset="0"/>
              </a:rPr>
              <a:t>This theory is predicated on the idea that people with greater educational attainment are more qualified and have a wider range of abilities, which increases their employability. It's crucial to remember, though, that a wide range of other factors, such as governmental regulations, industry growth, and economic conditions, can affect unemployment rates. Consequently, while education can have a big impact, unemployment rates are not only determined by it. To test this theory and ascertain the degree and importance of the association, more investigation and data analysis would be required.</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53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E84A-2999-2FC6-467E-FDDAB6D3D9F2}"/>
              </a:ext>
            </a:extLst>
          </p:cNvPr>
          <p:cNvSpPr>
            <a:spLocks noGrp="1"/>
          </p:cNvSpPr>
          <p:nvPr>
            <p:ph type="title"/>
          </p:nvPr>
        </p:nvSpPr>
        <p:spPr>
          <a:xfrm>
            <a:off x="762000" y="195944"/>
            <a:ext cx="10668000" cy="1502228"/>
          </a:xfrm>
        </p:spPr>
        <p:txBody>
          <a:bodyPr>
            <a:normAutofit/>
          </a:bodyPr>
          <a:lstStyle/>
          <a:p>
            <a:r>
              <a:rPr lang="en-CA" sz="3600" b="1" i="1"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Global Education Enrollment</a:t>
            </a:r>
            <a:endParaRPr lang="en-CA" sz="3600" b="1" i="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70BAE3D-7C44-FE38-2C89-D29D8757AE7B}"/>
              </a:ext>
            </a:extLst>
          </p:cNvPr>
          <p:cNvSpPr>
            <a:spLocks noGrp="1"/>
          </p:cNvSpPr>
          <p:nvPr>
            <p:ph idx="1"/>
          </p:nvPr>
        </p:nvSpPr>
        <p:spPr>
          <a:xfrm>
            <a:off x="762000" y="1324947"/>
            <a:ext cx="10668000" cy="5337109"/>
          </a:xfrm>
        </p:spPr>
        <p:txBody>
          <a:bodyPr>
            <a:normAutofit/>
          </a:bodyPr>
          <a:lstStyle/>
          <a:p>
            <a:r>
              <a:rPr lang="en-US" sz="2000" dirty="0">
                <a:latin typeface="Times New Roman" panose="02020603050405020304" pitchFamily="18" charset="0"/>
                <a:cs typeface="Times New Roman" panose="02020603050405020304" pitchFamily="18" charset="0"/>
              </a:rPr>
              <a:t>Global education enrollment refers to the number of students who are registered in educational institutions worldwide. It is a key indicator of access to education and can provide insights into a country’s commitment to providing education for its citizens. Here is a bar chart</a:t>
            </a:r>
          </a:p>
          <a:p>
            <a:endParaRPr lang="en-CA" sz="2000" dirty="0">
              <a:latin typeface="Times New Roman" panose="02020603050405020304" pitchFamily="18" charset="0"/>
              <a:cs typeface="Times New Roman" panose="02020603050405020304" pitchFamily="18" charset="0"/>
            </a:endParaRPr>
          </a:p>
        </p:txBody>
      </p:sp>
      <p:pic>
        <p:nvPicPr>
          <p:cNvPr id="5" name="Picture 4" descr="A blue lines in a line">
            <a:extLst>
              <a:ext uri="{FF2B5EF4-FFF2-40B4-BE49-F238E27FC236}">
                <a16:creationId xmlns:a16="http://schemas.microsoft.com/office/drawing/2014/main" id="{BA49852E-24B3-8C8E-B712-6676C055E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2672548"/>
            <a:ext cx="11925300" cy="4185452"/>
          </a:xfrm>
          <a:prstGeom prst="rect">
            <a:avLst/>
          </a:prstGeom>
        </p:spPr>
      </p:pic>
    </p:spTree>
    <p:extLst>
      <p:ext uri="{BB962C8B-B14F-4D97-AF65-F5344CB8AC3E}">
        <p14:creationId xmlns:p14="http://schemas.microsoft.com/office/powerpoint/2010/main" val="222112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9FCD-914D-DFA8-3D83-4B469A4E65CE}"/>
              </a:ext>
            </a:extLst>
          </p:cNvPr>
          <p:cNvSpPr>
            <a:spLocks noGrp="1"/>
          </p:cNvSpPr>
          <p:nvPr>
            <p:ph type="title"/>
          </p:nvPr>
        </p:nvSpPr>
        <p:spPr/>
        <p:txBody>
          <a:bodyPr/>
          <a:lstStyle/>
          <a:p>
            <a:r>
              <a:rPr lang="en-US" dirty="0"/>
              <a:t>Predictive analysis</a:t>
            </a:r>
          </a:p>
        </p:txBody>
      </p:sp>
      <p:pic>
        <p:nvPicPr>
          <p:cNvPr id="7" name="Content Placeholder 6" descr="A graph with blue dots and a red line">
            <a:extLst>
              <a:ext uri="{FF2B5EF4-FFF2-40B4-BE49-F238E27FC236}">
                <a16:creationId xmlns:a16="http://schemas.microsoft.com/office/drawing/2014/main" id="{4D96FC4C-3023-C779-4969-C1E6452C6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425" y="2590800"/>
            <a:ext cx="6422345" cy="3817938"/>
          </a:xfrm>
        </p:spPr>
      </p:pic>
    </p:spTree>
    <p:extLst>
      <p:ext uri="{BB962C8B-B14F-4D97-AF65-F5344CB8AC3E}">
        <p14:creationId xmlns:p14="http://schemas.microsoft.com/office/powerpoint/2010/main" val="255332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0BDF-6D8A-7C42-25D9-5C3A3CAB74B1}"/>
              </a:ext>
            </a:extLst>
          </p:cNvPr>
          <p:cNvSpPr>
            <a:spLocks noGrp="1"/>
          </p:cNvSpPr>
          <p:nvPr>
            <p:ph type="title"/>
          </p:nvPr>
        </p:nvSpPr>
        <p:spPr>
          <a:xfrm>
            <a:off x="216815" y="735291"/>
            <a:ext cx="11538409" cy="2092750"/>
          </a:xfrm>
        </p:spPr>
        <p:txBody>
          <a:bodyPr>
            <a:normAutofit/>
          </a:bodyPr>
          <a:lstStyle/>
          <a:p>
            <a: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Completion Rates Over Different Education Levels in Different countries  </a:t>
            </a:r>
            <a:b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r>
              <a:rPr lang="en-CA" sz="1800" b="1" i="1" dirty="0">
                <a:solidFill>
                  <a:srgbClr val="DCDCDC"/>
                </a:solidFill>
                <a:effectLst/>
                <a:latin typeface="Times New Roman" panose="02020603050405020304" pitchFamily="18" charset="0"/>
                <a:cs typeface="Times New Roman" panose="02020603050405020304" pitchFamily="18" charset="0"/>
              </a:rPr>
              <a:t>Here is a Line chart:</a:t>
            </a:r>
            <a:br>
              <a:rPr lang="en-CA" sz="1800" b="1" i="1" dirty="0">
                <a:solidFill>
                  <a:srgbClr val="D4D4D4"/>
                </a:solidFill>
                <a:effectLst/>
                <a:latin typeface="Courier New" panose="02070309020205020404" pitchFamily="49" charset="0"/>
              </a:rPr>
            </a:br>
            <a:endParaRPr lang="en-CA" sz="1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with colorful lines&#10;&#10;Description automatically generated with medium confidence">
            <a:extLst>
              <a:ext uri="{FF2B5EF4-FFF2-40B4-BE49-F238E27FC236}">
                <a16:creationId xmlns:a16="http://schemas.microsoft.com/office/drawing/2014/main" id="{AF311D43-0108-118A-0CEF-596A0F91C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16" y="3073138"/>
            <a:ext cx="11103881" cy="3777984"/>
          </a:xfrm>
        </p:spPr>
      </p:pic>
    </p:spTree>
    <p:extLst>
      <p:ext uri="{BB962C8B-B14F-4D97-AF65-F5344CB8AC3E}">
        <p14:creationId xmlns:p14="http://schemas.microsoft.com/office/powerpoint/2010/main" val="137197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01B8-9A0B-8CDF-71A4-29743CBE3664}"/>
              </a:ext>
            </a:extLst>
          </p:cNvPr>
          <p:cNvSpPr>
            <a:spLocks noGrp="1"/>
          </p:cNvSpPr>
          <p:nvPr>
            <p:ph type="title"/>
          </p:nvPr>
        </p:nvSpPr>
        <p:spPr>
          <a:xfrm>
            <a:off x="494522" y="270588"/>
            <a:ext cx="11697478" cy="2239346"/>
          </a:xfrm>
        </p:spPr>
        <p:txBody>
          <a:bodyPr>
            <a:normAutofit/>
          </a:bodyPr>
          <a:lstStyle/>
          <a:p>
            <a: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Education Rate of Males and Females </a:t>
            </a:r>
            <a:r>
              <a:rPr lang="en-US" sz="3600" b="0" i="0" dirty="0" err="1">
                <a:solidFill>
                  <a:srgbClr val="D5D5D5"/>
                </a:solidFill>
                <a:effectLst/>
                <a:latin typeface="Calibri" panose="020F0502020204030204" pitchFamily="34" charset="0"/>
                <a:ea typeface="Calibri" panose="020F0502020204030204" pitchFamily="34" charset="0"/>
                <a:cs typeface="Calibri" panose="020F0502020204030204" pitchFamily="34" charset="0"/>
              </a:rPr>
              <a:t>upto</a:t>
            </a:r>
            <a: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 Higher Secondary by Countries </a:t>
            </a:r>
            <a:b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1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32BB8643-04AF-0C85-9748-D0539A0E1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225" y="2932044"/>
            <a:ext cx="9915134" cy="3817938"/>
          </a:xfrm>
        </p:spPr>
      </p:pic>
    </p:spTree>
    <p:extLst>
      <p:ext uri="{BB962C8B-B14F-4D97-AF65-F5344CB8AC3E}">
        <p14:creationId xmlns:p14="http://schemas.microsoft.com/office/powerpoint/2010/main" val="125779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B75B-7D8A-9E42-457B-9800D600F32A}"/>
              </a:ext>
            </a:extLst>
          </p:cNvPr>
          <p:cNvSpPr>
            <a:spLocks noGrp="1"/>
          </p:cNvSpPr>
          <p:nvPr>
            <p:ph type="title"/>
          </p:nvPr>
        </p:nvSpPr>
        <p:spPr/>
        <p:txBody>
          <a:bodyPr>
            <a:normAutofit/>
          </a:bodyPr>
          <a:lstStyle/>
          <a:p>
            <a: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Out of school at Primary Education</a:t>
            </a:r>
            <a:br>
              <a:rPr lang="en-US"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br>
              <a:rPr lang="en-US" sz="1400" b="0" dirty="0">
                <a:solidFill>
                  <a:srgbClr val="D4D4D4"/>
                </a:solidFill>
                <a:effectLst/>
                <a:latin typeface="Courier New" panose="02070309020205020404" pitchFamily="49" charset="0"/>
              </a:rPr>
            </a:br>
            <a:endParaRPr lang="en-CA"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of a graph&#10;&#10;Description automatically generated with medium confidence">
            <a:extLst>
              <a:ext uri="{FF2B5EF4-FFF2-40B4-BE49-F238E27FC236}">
                <a16:creationId xmlns:a16="http://schemas.microsoft.com/office/drawing/2014/main" id="{EADC6803-DA0D-AA91-EF8F-EE1E5287E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11258550" cy="4572000"/>
          </a:xfrm>
        </p:spPr>
      </p:pic>
    </p:spTree>
    <p:extLst>
      <p:ext uri="{BB962C8B-B14F-4D97-AF65-F5344CB8AC3E}">
        <p14:creationId xmlns:p14="http://schemas.microsoft.com/office/powerpoint/2010/main" val="296262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96F4-DEC4-7FF8-8E3F-EE048ECC52C6}"/>
              </a:ext>
            </a:extLst>
          </p:cNvPr>
          <p:cNvSpPr>
            <a:spLocks noGrp="1"/>
          </p:cNvSpPr>
          <p:nvPr>
            <p:ph type="title"/>
          </p:nvPr>
        </p:nvSpPr>
        <p:spPr/>
        <p:txBody>
          <a:bodyPr>
            <a:normAutofit/>
          </a:bodyPr>
          <a:lstStyle/>
          <a:p>
            <a:r>
              <a:rPr lang="en-CA"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t>Out of Secondary Education</a:t>
            </a:r>
            <a:br>
              <a:rPr lang="en-CA" sz="3600" b="0" i="0" dirty="0">
                <a:solidFill>
                  <a:srgbClr val="D5D5D5"/>
                </a:solidFill>
                <a:effectLst/>
                <a:latin typeface="Calibri" panose="020F0502020204030204" pitchFamily="34" charset="0"/>
                <a:ea typeface="Calibri" panose="020F0502020204030204" pitchFamily="34" charset="0"/>
                <a:cs typeface="Calibri" panose="020F0502020204030204" pitchFamily="34" charset="0"/>
              </a:rPr>
            </a:br>
            <a:endParaRPr lang="en-CA"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graph of different colored lines&#10;&#10;Description automatically generated">
            <a:extLst>
              <a:ext uri="{FF2B5EF4-FFF2-40B4-BE49-F238E27FC236}">
                <a16:creationId xmlns:a16="http://schemas.microsoft.com/office/drawing/2014/main" id="{D257C200-A933-9D01-8377-994E38DF2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2286000"/>
            <a:ext cx="11372850" cy="4338536"/>
          </a:xfrm>
        </p:spPr>
      </p:pic>
    </p:spTree>
    <p:extLst>
      <p:ext uri="{BB962C8B-B14F-4D97-AF65-F5344CB8AC3E}">
        <p14:creationId xmlns:p14="http://schemas.microsoft.com/office/powerpoint/2010/main" val="22762803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133</TotalTime>
  <Words>534</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Avenir Next LT Pro Light</vt:lpstr>
      <vt:lpstr>Calibri</vt:lpstr>
      <vt:lpstr>Courier New</vt:lpstr>
      <vt:lpstr>Sitka Subheading</vt:lpstr>
      <vt:lpstr>Times New Roman</vt:lpstr>
      <vt:lpstr>PebbleVTI</vt:lpstr>
      <vt:lpstr>Global Education completion Rate vs Unemployment problem</vt:lpstr>
      <vt:lpstr>Brief Explanation</vt:lpstr>
      <vt:lpstr>Hypothesis</vt:lpstr>
      <vt:lpstr>Global Education Enrollment</vt:lpstr>
      <vt:lpstr>Predictive analysis</vt:lpstr>
      <vt:lpstr>Completion Rates Over Different Education Levels in Different countries   Here is a Line chart: </vt:lpstr>
      <vt:lpstr>Education Rate of Males and Females upto Higher Secondary by Countries  </vt:lpstr>
      <vt:lpstr>Out of school at Primary Education  </vt:lpstr>
      <vt:lpstr>Out of Secondary Education </vt:lpstr>
      <vt:lpstr>T-Test of Completion of Male and Female of Higher Secondary Education </vt:lpstr>
      <vt:lpstr>Unemployment Rate by Countries </vt:lpstr>
      <vt:lpstr>Education Rate Vs Unempolyment </vt:lpstr>
      <vt:lpstr>Relationship between Education and Unemployment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Education completion Rate vs Unemployment problem</dc:title>
  <dc:creator>Md Yasin Rahman</dc:creator>
  <cp:lastModifiedBy>Md Yasin Rahman</cp:lastModifiedBy>
  <cp:revision>11</cp:revision>
  <dcterms:created xsi:type="dcterms:W3CDTF">2023-12-05T12:16:54Z</dcterms:created>
  <dcterms:modified xsi:type="dcterms:W3CDTF">2023-12-07T13:34:34Z</dcterms:modified>
</cp:coreProperties>
</file>