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99700" cx="18300700"/>
  <p:notesSz cx="18300700" cy="10299700"/>
  <p:embeddedFontLst>
    <p:embeddedFont>
      <p:font typeface="Tahom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Tahom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30050" y="4892350"/>
            <a:ext cx="14640550" cy="46348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5919b7389_0_0:notes"/>
          <p:cNvSpPr/>
          <p:nvPr>
            <p:ph idx="2" type="sldImg"/>
          </p:nvPr>
        </p:nvSpPr>
        <p:spPr>
          <a:xfrm>
            <a:off x="3050725" y="772475"/>
            <a:ext cx="12201000" cy="38625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5919b7389_0_0:notes"/>
          <p:cNvSpPr txBox="1"/>
          <p:nvPr>
            <p:ph idx="1" type="body"/>
          </p:nvPr>
        </p:nvSpPr>
        <p:spPr>
          <a:xfrm>
            <a:off x="1830050" y="4892350"/>
            <a:ext cx="14640600" cy="46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938fb8a56a_0_15:notes"/>
          <p:cNvSpPr/>
          <p:nvPr>
            <p:ph idx="2" type="sldImg"/>
          </p:nvPr>
        </p:nvSpPr>
        <p:spPr>
          <a:xfrm>
            <a:off x="3050725" y="772475"/>
            <a:ext cx="12201000" cy="3862500"/>
          </a:xfrm>
          <a:custGeom>
            <a:rect b="b" l="l" r="r" t="t"/>
            <a:pathLst>
              <a:path extrusionOk="0" h="120000" w="120000">
                <a:moveTo>
                  <a:pt x="0" y="0"/>
                </a:moveTo>
                <a:lnTo>
                  <a:pt x="120000" y="0"/>
                </a:lnTo>
                <a:lnTo>
                  <a:pt x="120000" y="120000"/>
                </a:lnTo>
                <a:lnTo>
                  <a:pt x="0" y="120000"/>
                </a:lnTo>
                <a:close/>
              </a:path>
            </a:pathLst>
          </a:custGeom>
        </p:spPr>
      </p:sp>
      <p:sp>
        <p:nvSpPr>
          <p:cNvPr id="49" name="Google Shape;49;g2938fb8a56a_0_15:notes"/>
          <p:cNvSpPr txBox="1"/>
          <p:nvPr>
            <p:ph idx="1" type="body"/>
          </p:nvPr>
        </p:nvSpPr>
        <p:spPr>
          <a:xfrm>
            <a:off x="1830050" y="4892350"/>
            <a:ext cx="14640600" cy="46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1830050" y="4892350"/>
            <a:ext cx="14640550" cy="46348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3050725" y="772475"/>
            <a:ext cx="12201075" cy="3862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38fb8a56a_0_5:notes"/>
          <p:cNvSpPr/>
          <p:nvPr>
            <p:ph idx="2" type="sldImg"/>
          </p:nvPr>
        </p:nvSpPr>
        <p:spPr>
          <a:xfrm>
            <a:off x="3050725" y="772475"/>
            <a:ext cx="12201000" cy="38625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38fb8a56a_0_5:notes"/>
          <p:cNvSpPr txBox="1"/>
          <p:nvPr>
            <p:ph idx="1" type="body"/>
          </p:nvPr>
        </p:nvSpPr>
        <p:spPr>
          <a:xfrm>
            <a:off x="1830050" y="4892350"/>
            <a:ext cx="14640600" cy="46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7800599" y="0"/>
            <a:ext cx="10488295" cy="10287000"/>
          </a:xfrm>
          <a:custGeom>
            <a:rect b="b" l="l" r="r" t="t"/>
            <a:pathLst>
              <a:path extrusionOk="0" h="10287000" w="10488294">
                <a:moveTo>
                  <a:pt x="10487917" y="10286999"/>
                </a:moveTo>
                <a:lnTo>
                  <a:pt x="0" y="10286999"/>
                </a:lnTo>
                <a:lnTo>
                  <a:pt x="0" y="0"/>
                </a:lnTo>
                <a:lnTo>
                  <a:pt x="10487917" y="0"/>
                </a:lnTo>
                <a:lnTo>
                  <a:pt x="10487917" y="102869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2"/>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18288000" cy="10287000"/>
          </a:xfrm>
          <a:custGeom>
            <a:rect b="b" l="l" r="r" t="t"/>
            <a:pathLst>
              <a:path extrusionOk="0" h="10287000" w="18288000">
                <a:moveTo>
                  <a:pt x="0" y="0"/>
                </a:moveTo>
                <a:lnTo>
                  <a:pt x="18287999" y="0"/>
                </a:lnTo>
                <a:lnTo>
                  <a:pt x="18287999" y="10286999"/>
                </a:lnTo>
                <a:lnTo>
                  <a:pt x="0" y="102869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 name="Google Shape;18;p3"/>
          <p:cNvSpPr txBox="1"/>
          <p:nvPr>
            <p:ph type="title"/>
          </p:nvPr>
        </p:nvSpPr>
        <p:spPr>
          <a:xfrm>
            <a:off x="1622905" y="2131701"/>
            <a:ext cx="15054888" cy="4870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257419" y="4726785"/>
            <a:ext cx="9785861" cy="253237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1372552" y="3192907"/>
            <a:ext cx="15555595" cy="21629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2745105" y="5767832"/>
            <a:ext cx="12810490" cy="2574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1622905" y="2131701"/>
            <a:ext cx="15054888" cy="4870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915035" y="2368931"/>
            <a:ext cx="7960804" cy="679780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9424860" y="2368931"/>
            <a:ext cx="7960804" cy="679780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6"/>
          <p:cNvSpPr txBox="1"/>
          <p:nvPr>
            <p:ph type="title"/>
          </p:nvPr>
        </p:nvSpPr>
        <p:spPr>
          <a:xfrm>
            <a:off x="1622905" y="2131701"/>
            <a:ext cx="15054888" cy="4870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22905" y="2131701"/>
            <a:ext cx="15054888" cy="48704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chemeClr val="lt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257419" y="4726785"/>
            <a:ext cx="9785861" cy="253237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6222238" y="9578721"/>
            <a:ext cx="5856224" cy="51498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915035" y="9578721"/>
            <a:ext cx="4209161" cy="51498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13176505" y="9578721"/>
            <a:ext cx="4209161" cy="51498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7"/>
          <p:cNvSpPr txBox="1"/>
          <p:nvPr/>
        </p:nvSpPr>
        <p:spPr>
          <a:xfrm>
            <a:off x="8338694" y="1491219"/>
            <a:ext cx="9469800" cy="6721800"/>
          </a:xfrm>
          <a:prstGeom prst="rect">
            <a:avLst/>
          </a:prstGeom>
          <a:noFill/>
          <a:ln>
            <a:noFill/>
          </a:ln>
        </p:spPr>
        <p:txBody>
          <a:bodyPr anchorCtr="0" anchor="t" bIns="0" lIns="0" spcFirstLastPara="1" rIns="0" wrap="square" tIns="15225">
            <a:spAutoFit/>
          </a:bodyPr>
          <a:lstStyle/>
          <a:p>
            <a:pPr indent="0" lvl="0" marL="0" marR="5080" rtl="0" algn="l">
              <a:lnSpc>
                <a:spcPct val="100200"/>
              </a:lnSpc>
              <a:spcBef>
                <a:spcPts val="0"/>
              </a:spcBef>
              <a:spcAft>
                <a:spcPts val="0"/>
              </a:spcAft>
              <a:buNone/>
            </a:pPr>
            <a:r>
              <a:rPr b="1" lang="en-US" sz="8700">
                <a:solidFill>
                  <a:srgbClr val="FFFFFF"/>
                </a:solidFill>
                <a:latin typeface="Cambria"/>
                <a:ea typeface="Cambria"/>
                <a:cs typeface="Cambria"/>
                <a:sym typeface="Cambria"/>
              </a:rPr>
              <a:t>From BigDog to BigDawg Transitioning an HPC Cluster for Sustainability</a:t>
            </a:r>
            <a:endParaRPr b="1" sz="8700">
              <a:solidFill>
                <a:srgbClr val="FFFFFF"/>
              </a:solidFill>
              <a:latin typeface="Cambria"/>
              <a:ea typeface="Cambria"/>
              <a:cs typeface="Cambria"/>
              <a:sym typeface="Cambria"/>
            </a:endParaRPr>
          </a:p>
        </p:txBody>
      </p:sp>
      <p:pic>
        <p:nvPicPr>
          <p:cNvPr id="46" name="Google Shape;46;p7"/>
          <p:cNvPicPr preferRelativeResize="0"/>
          <p:nvPr/>
        </p:nvPicPr>
        <p:blipFill rotWithShape="1">
          <a:blip r:embed="rId3">
            <a:alphaModFix/>
          </a:blip>
          <a:srcRect b="0" l="0" r="0" t="0"/>
          <a:stretch/>
        </p:blipFill>
        <p:spPr>
          <a:xfrm>
            <a:off x="1334999" y="1143000"/>
            <a:ext cx="5122068" cy="8000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grpSp>
        <p:nvGrpSpPr>
          <p:cNvPr id="111" name="Google Shape;111;p16"/>
          <p:cNvGrpSpPr/>
          <p:nvPr/>
        </p:nvGrpSpPr>
        <p:grpSpPr>
          <a:xfrm>
            <a:off x="9144000" y="0"/>
            <a:ext cx="9144000" cy="10287000"/>
            <a:chOff x="9144000" y="0"/>
            <a:chExt cx="9144000" cy="10287000"/>
          </a:xfrm>
        </p:grpSpPr>
        <p:sp>
          <p:nvSpPr>
            <p:cNvPr id="112" name="Google Shape;112;p16"/>
            <p:cNvSpPr/>
            <p:nvPr/>
          </p:nvSpPr>
          <p:spPr>
            <a:xfrm>
              <a:off x="9144000" y="0"/>
              <a:ext cx="9144000" cy="10287000"/>
            </a:xfrm>
            <a:custGeom>
              <a:rect b="b" l="l" r="r" t="t"/>
              <a:pathLst>
                <a:path extrusionOk="0" h="10287000" w="9144000">
                  <a:moveTo>
                    <a:pt x="9143999" y="10286999"/>
                  </a:moveTo>
                  <a:lnTo>
                    <a:pt x="0" y="10286999"/>
                  </a:lnTo>
                  <a:lnTo>
                    <a:pt x="0" y="0"/>
                  </a:lnTo>
                  <a:lnTo>
                    <a:pt x="9143999" y="0"/>
                  </a:lnTo>
                  <a:lnTo>
                    <a:pt x="9143999" y="102869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3" name="Google Shape;113;p16"/>
            <p:cNvPicPr preferRelativeResize="0"/>
            <p:nvPr/>
          </p:nvPicPr>
          <p:blipFill rotWithShape="1">
            <a:blip r:embed="rId3">
              <a:alphaModFix/>
            </a:blip>
            <a:srcRect b="0" l="0" r="0" t="0"/>
            <a:stretch/>
          </p:blipFill>
          <p:spPr>
            <a:xfrm>
              <a:off x="10453197" y="1143000"/>
              <a:ext cx="6496049" cy="7962899"/>
            </a:xfrm>
            <a:prstGeom prst="rect">
              <a:avLst/>
            </a:prstGeom>
            <a:noFill/>
            <a:ln>
              <a:noFill/>
            </a:ln>
          </p:spPr>
        </p:pic>
      </p:grpSp>
      <p:sp>
        <p:nvSpPr>
          <p:cNvPr id="114" name="Google Shape;114;p16"/>
          <p:cNvSpPr txBox="1"/>
          <p:nvPr>
            <p:ph type="title"/>
          </p:nvPr>
        </p:nvSpPr>
        <p:spPr>
          <a:xfrm>
            <a:off x="1438102" y="2129135"/>
            <a:ext cx="6363335" cy="6426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050">
                <a:solidFill>
                  <a:srgbClr val="000000"/>
                </a:solidFill>
                <a:latin typeface="Trebuchet MS"/>
                <a:ea typeface="Trebuchet MS"/>
                <a:cs typeface="Trebuchet MS"/>
                <a:sym typeface="Trebuchet MS"/>
              </a:rPr>
              <a:t>Challenges and Mitigation</a:t>
            </a:r>
            <a:endParaRPr sz="4050">
              <a:latin typeface="Trebuchet MS"/>
              <a:ea typeface="Trebuchet MS"/>
              <a:cs typeface="Trebuchet MS"/>
              <a:sym typeface="Trebuchet MS"/>
            </a:endParaRPr>
          </a:p>
        </p:txBody>
      </p:sp>
      <p:sp>
        <p:nvSpPr>
          <p:cNvPr id="115" name="Google Shape;115;p16"/>
          <p:cNvSpPr txBox="1"/>
          <p:nvPr/>
        </p:nvSpPr>
        <p:spPr>
          <a:xfrm>
            <a:off x="1426413" y="3243893"/>
            <a:ext cx="6386700" cy="6601800"/>
          </a:xfrm>
          <a:prstGeom prst="rect">
            <a:avLst/>
          </a:prstGeom>
          <a:noFill/>
          <a:ln>
            <a:noFill/>
          </a:ln>
        </p:spPr>
        <p:txBody>
          <a:bodyPr anchorCtr="0" anchor="t" bIns="0" lIns="0" spcFirstLastPara="1" rIns="0" wrap="square" tIns="15875">
            <a:spAutoFit/>
          </a:bodyPr>
          <a:lstStyle/>
          <a:p>
            <a:pPr indent="0" lvl="0" marL="0" rtl="0" algn="l">
              <a:lnSpc>
                <a:spcPct val="115000"/>
              </a:lnSpc>
              <a:spcBef>
                <a:spcPts val="1500"/>
              </a:spcBef>
              <a:spcAft>
                <a:spcPts val="0"/>
              </a:spcAft>
              <a:buClr>
                <a:schemeClr val="dk1"/>
              </a:buClr>
              <a:buSzPts val="1100"/>
              <a:buFont typeface="Arial"/>
              <a:buNone/>
            </a:pPr>
            <a:r>
              <a:rPr b="1" lang="en-US" sz="2300">
                <a:solidFill>
                  <a:schemeClr val="dk1"/>
                </a:solidFill>
                <a:highlight>
                  <a:schemeClr val="lt1"/>
                </a:highlight>
                <a:latin typeface="Verdana"/>
                <a:ea typeface="Verdana"/>
                <a:cs typeface="Verdana"/>
                <a:sym typeface="Verdana"/>
              </a:rPr>
              <a:t>Challenges:</a:t>
            </a:r>
            <a:endParaRPr b="1" sz="2300">
              <a:solidFill>
                <a:schemeClr val="dk1"/>
              </a:solidFill>
              <a:highlight>
                <a:schemeClr val="lt1"/>
              </a:highlight>
              <a:latin typeface="Verdana"/>
              <a:ea typeface="Verdana"/>
              <a:cs typeface="Verdana"/>
              <a:sym typeface="Verdana"/>
            </a:endParaRPr>
          </a:p>
          <a:p>
            <a:pPr indent="-374650" lvl="0" marL="457200" rtl="0" algn="l">
              <a:lnSpc>
                <a:spcPct val="115000"/>
              </a:lnSpc>
              <a:spcBef>
                <a:spcPts val="1500"/>
              </a:spcBef>
              <a:spcAft>
                <a:spcPts val="0"/>
              </a:spcAft>
              <a:buClr>
                <a:schemeClr val="dk1"/>
              </a:buClr>
              <a:buSzPts val="2300"/>
              <a:buFont typeface="Verdana"/>
              <a:buChar char="●"/>
            </a:pPr>
            <a:r>
              <a:rPr lang="en-US" sz="2300">
                <a:solidFill>
                  <a:schemeClr val="dk1"/>
                </a:solidFill>
                <a:highlight>
                  <a:schemeClr val="lt1"/>
                </a:highlight>
                <a:latin typeface="Verdana"/>
                <a:ea typeface="Verdana"/>
                <a:cs typeface="Verdana"/>
                <a:sym typeface="Verdana"/>
              </a:rPr>
              <a:t>Initial Investment Costs</a:t>
            </a:r>
            <a:endParaRPr sz="2300">
              <a:solidFill>
                <a:schemeClr val="dk1"/>
              </a:solidFill>
              <a:highlight>
                <a:schemeClr val="lt1"/>
              </a:highlight>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Font typeface="Verdana"/>
              <a:buChar char="●"/>
            </a:pPr>
            <a:r>
              <a:rPr lang="en-US" sz="2300">
                <a:solidFill>
                  <a:schemeClr val="dk1"/>
                </a:solidFill>
                <a:highlight>
                  <a:schemeClr val="lt1"/>
                </a:highlight>
                <a:latin typeface="Verdana"/>
                <a:ea typeface="Verdana"/>
                <a:cs typeface="Verdana"/>
                <a:sym typeface="Verdana"/>
              </a:rPr>
              <a:t>Compatibility Issues with Legacy Software</a:t>
            </a:r>
            <a:endParaRPr sz="2300">
              <a:solidFill>
                <a:schemeClr val="dk1"/>
              </a:solidFill>
              <a:highlight>
                <a:schemeClr val="lt1"/>
              </a:highlight>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Font typeface="Verdana"/>
              <a:buChar char="●"/>
            </a:pPr>
            <a:r>
              <a:rPr lang="en-US" sz="2300">
                <a:solidFill>
                  <a:schemeClr val="dk1"/>
                </a:solidFill>
                <a:highlight>
                  <a:schemeClr val="lt1"/>
                </a:highlight>
                <a:latin typeface="Verdana"/>
                <a:ea typeface="Verdana"/>
                <a:cs typeface="Verdana"/>
                <a:sym typeface="Verdana"/>
              </a:rPr>
              <a:t>Resistance to Change</a:t>
            </a:r>
            <a:endParaRPr sz="2300">
              <a:solidFill>
                <a:schemeClr val="dk1"/>
              </a:solidFill>
              <a:highlight>
                <a:schemeClr val="lt1"/>
              </a:highlight>
              <a:latin typeface="Verdana"/>
              <a:ea typeface="Verdana"/>
              <a:cs typeface="Verdana"/>
              <a:sym typeface="Verdana"/>
            </a:endParaRPr>
          </a:p>
          <a:p>
            <a:pPr indent="0" lvl="0" marL="457200" rtl="0" algn="l">
              <a:lnSpc>
                <a:spcPct val="115000"/>
              </a:lnSpc>
              <a:spcBef>
                <a:spcPts val="1500"/>
              </a:spcBef>
              <a:spcAft>
                <a:spcPts val="0"/>
              </a:spcAft>
              <a:buNone/>
            </a:pPr>
            <a:r>
              <a:t/>
            </a:r>
            <a:endParaRPr sz="2300">
              <a:solidFill>
                <a:schemeClr val="dk1"/>
              </a:solidFill>
              <a:highlight>
                <a:schemeClr val="lt1"/>
              </a:highlight>
              <a:latin typeface="Verdana"/>
              <a:ea typeface="Verdana"/>
              <a:cs typeface="Verdana"/>
              <a:sym typeface="Verdana"/>
            </a:endParaRPr>
          </a:p>
          <a:p>
            <a:pPr indent="0" lvl="0" marL="0" rtl="0" algn="l">
              <a:lnSpc>
                <a:spcPct val="115000"/>
              </a:lnSpc>
              <a:spcBef>
                <a:spcPts val="1500"/>
              </a:spcBef>
              <a:spcAft>
                <a:spcPts val="0"/>
              </a:spcAft>
              <a:buClr>
                <a:schemeClr val="dk1"/>
              </a:buClr>
              <a:buSzPts val="1100"/>
              <a:buFont typeface="Arial"/>
              <a:buNone/>
            </a:pPr>
            <a:r>
              <a:rPr b="1" lang="en-US" sz="2300">
                <a:solidFill>
                  <a:schemeClr val="dk1"/>
                </a:solidFill>
                <a:highlight>
                  <a:schemeClr val="lt1"/>
                </a:highlight>
                <a:latin typeface="Verdana"/>
                <a:ea typeface="Verdana"/>
                <a:cs typeface="Verdana"/>
                <a:sym typeface="Verdana"/>
              </a:rPr>
              <a:t>Mitigation Strategies:</a:t>
            </a:r>
            <a:endParaRPr b="1" sz="2300">
              <a:solidFill>
                <a:schemeClr val="dk1"/>
              </a:solidFill>
              <a:highlight>
                <a:schemeClr val="lt1"/>
              </a:highlight>
              <a:latin typeface="Verdana"/>
              <a:ea typeface="Verdana"/>
              <a:cs typeface="Verdana"/>
              <a:sym typeface="Verdana"/>
            </a:endParaRPr>
          </a:p>
          <a:p>
            <a:pPr indent="-374650" lvl="0" marL="457200" rtl="0" algn="l">
              <a:lnSpc>
                <a:spcPct val="115000"/>
              </a:lnSpc>
              <a:spcBef>
                <a:spcPts val="1500"/>
              </a:spcBef>
              <a:spcAft>
                <a:spcPts val="0"/>
              </a:spcAft>
              <a:buClr>
                <a:schemeClr val="dk1"/>
              </a:buClr>
              <a:buSzPts val="2300"/>
              <a:buFont typeface="Verdana"/>
              <a:buChar char="●"/>
            </a:pPr>
            <a:r>
              <a:rPr lang="en-US" sz="2300">
                <a:solidFill>
                  <a:schemeClr val="dk1"/>
                </a:solidFill>
                <a:highlight>
                  <a:schemeClr val="lt1"/>
                </a:highlight>
                <a:latin typeface="Verdana"/>
                <a:ea typeface="Verdana"/>
                <a:cs typeface="Verdana"/>
                <a:sym typeface="Verdana"/>
              </a:rPr>
              <a:t>Careful Planning</a:t>
            </a:r>
            <a:endParaRPr sz="2300">
              <a:solidFill>
                <a:schemeClr val="dk1"/>
              </a:solidFill>
              <a:highlight>
                <a:schemeClr val="lt1"/>
              </a:highlight>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Font typeface="Verdana"/>
              <a:buChar char="●"/>
            </a:pPr>
            <a:r>
              <a:rPr lang="en-US" sz="2300">
                <a:solidFill>
                  <a:schemeClr val="dk1"/>
                </a:solidFill>
                <a:highlight>
                  <a:schemeClr val="lt1"/>
                </a:highlight>
                <a:latin typeface="Verdana"/>
                <a:ea typeface="Verdana"/>
                <a:cs typeface="Verdana"/>
                <a:sym typeface="Verdana"/>
              </a:rPr>
              <a:t>Stakeholder Engagement</a:t>
            </a:r>
            <a:endParaRPr sz="2300">
              <a:solidFill>
                <a:schemeClr val="dk1"/>
              </a:solidFill>
              <a:highlight>
                <a:schemeClr val="lt1"/>
              </a:highlight>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Font typeface="Verdana"/>
              <a:buChar char="●"/>
            </a:pPr>
            <a:r>
              <a:rPr lang="en-US" sz="2300">
                <a:solidFill>
                  <a:schemeClr val="dk1"/>
                </a:solidFill>
                <a:highlight>
                  <a:schemeClr val="lt1"/>
                </a:highlight>
                <a:latin typeface="Verdana"/>
                <a:ea typeface="Verdana"/>
                <a:cs typeface="Verdana"/>
                <a:sym typeface="Verdana"/>
              </a:rPr>
              <a:t>Leveraging Available Funding Opportunities</a:t>
            </a:r>
            <a:endParaRPr sz="2300">
              <a:solidFill>
                <a:schemeClr val="dk1"/>
              </a:solidFill>
              <a:highlight>
                <a:schemeClr val="lt1"/>
              </a:highlight>
              <a:latin typeface="Verdana"/>
              <a:ea typeface="Verdana"/>
              <a:cs typeface="Verdana"/>
              <a:sym typeface="Verdana"/>
            </a:endParaRPr>
          </a:p>
          <a:p>
            <a:pPr indent="-374650" lvl="0" marL="457200" rtl="0" algn="l">
              <a:lnSpc>
                <a:spcPct val="115000"/>
              </a:lnSpc>
              <a:spcBef>
                <a:spcPts val="0"/>
              </a:spcBef>
              <a:spcAft>
                <a:spcPts val="0"/>
              </a:spcAft>
              <a:buClr>
                <a:schemeClr val="dk1"/>
              </a:buClr>
              <a:buSzPts val="2300"/>
              <a:buFont typeface="Verdana"/>
              <a:buChar char="●"/>
            </a:pPr>
            <a:r>
              <a:rPr lang="en-US" sz="2300">
                <a:solidFill>
                  <a:schemeClr val="dk1"/>
                </a:solidFill>
                <a:highlight>
                  <a:schemeClr val="lt1"/>
                </a:highlight>
                <a:latin typeface="Verdana"/>
                <a:ea typeface="Verdana"/>
                <a:cs typeface="Verdana"/>
                <a:sym typeface="Verdana"/>
              </a:rPr>
              <a:t>Highlighting Long-term Benefits of </a:t>
            </a:r>
            <a:r>
              <a:rPr lang="en-US" sz="2300">
                <a:solidFill>
                  <a:schemeClr val="dk1"/>
                </a:solidFill>
                <a:highlight>
                  <a:schemeClr val="lt1"/>
                </a:highlight>
                <a:latin typeface="Verdana"/>
                <a:ea typeface="Verdana"/>
                <a:cs typeface="Verdana"/>
                <a:sym typeface="Verdana"/>
              </a:rPr>
              <a:t>Sustainability</a:t>
            </a:r>
            <a:endParaRPr sz="2300">
              <a:solidFill>
                <a:schemeClr val="dk1"/>
              </a:solidFill>
              <a:highlight>
                <a:schemeClr val="lt1"/>
              </a:highlight>
              <a:latin typeface="Verdana"/>
              <a:ea typeface="Verdana"/>
              <a:cs typeface="Verdana"/>
              <a:sym typeface="Verdana"/>
            </a:endParaRPr>
          </a:p>
          <a:p>
            <a:pPr indent="0" lvl="0" marL="12700" marR="5080" rtl="0" algn="l">
              <a:lnSpc>
                <a:spcPct val="118000"/>
              </a:lnSpc>
              <a:spcBef>
                <a:spcPts val="1500"/>
              </a:spcBef>
              <a:spcAft>
                <a:spcPts val="0"/>
              </a:spcAft>
              <a:buClr>
                <a:schemeClr val="dk1"/>
              </a:buClr>
              <a:buFont typeface="Arial"/>
              <a:buNone/>
            </a:pPr>
            <a:r>
              <a:t/>
            </a:r>
            <a:endParaRPr sz="2150">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1622905" y="2131701"/>
            <a:ext cx="15054900" cy="846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5500"/>
              <a:t>                        </a:t>
            </a:r>
            <a:r>
              <a:rPr lang="en-US" sz="5500"/>
              <a:t>Future</a:t>
            </a:r>
            <a:r>
              <a:rPr lang="en-US" sz="5500"/>
              <a:t> Plans</a:t>
            </a:r>
            <a:endParaRPr sz="5500"/>
          </a:p>
        </p:txBody>
      </p:sp>
      <p:sp>
        <p:nvSpPr>
          <p:cNvPr id="121" name="Google Shape;121;p17"/>
          <p:cNvSpPr txBox="1"/>
          <p:nvPr>
            <p:ph idx="1" type="body"/>
          </p:nvPr>
        </p:nvSpPr>
        <p:spPr>
          <a:xfrm>
            <a:off x="4257419" y="4726785"/>
            <a:ext cx="97860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22" name="Google Shape;122;p17"/>
          <p:cNvSpPr txBox="1"/>
          <p:nvPr/>
        </p:nvSpPr>
        <p:spPr>
          <a:xfrm>
            <a:off x="1294025" y="3483800"/>
            <a:ext cx="15712800" cy="537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200">
                <a:solidFill>
                  <a:schemeClr val="lt1"/>
                </a:solidFill>
                <a:highlight>
                  <a:schemeClr val="dk1"/>
                </a:highlight>
                <a:latin typeface="Verdana"/>
                <a:ea typeface="Verdana"/>
                <a:cs typeface="Verdana"/>
                <a:sym typeface="Verdana"/>
              </a:rPr>
              <a:t>In the future, the paper outlines the replacement of old compute nodes and software updates to keep the cluster technologically current and sustainable. It emphasizes a cost-effective approach, green computing practices, optimizing GPU usage, expanding user training, and ensuring the cluster remains aligned with evolving research needs. These plans reflect a commitment to long-term cluster viability and enhanced support for the research community.</a:t>
            </a:r>
            <a:endParaRPr sz="3400">
              <a:solidFill>
                <a:schemeClr val="lt1"/>
              </a:solidFill>
              <a:highlight>
                <a:schemeClr val="dk1"/>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18"/>
          <p:cNvSpPr/>
          <p:nvPr/>
        </p:nvSpPr>
        <p:spPr>
          <a:xfrm>
            <a:off x="6195516" y="9055843"/>
            <a:ext cx="5897245" cy="1228725"/>
          </a:xfrm>
          <a:custGeom>
            <a:rect b="b" l="l" r="r" t="t"/>
            <a:pathLst>
              <a:path extrusionOk="0" h="1228725" w="5897245">
                <a:moveTo>
                  <a:pt x="5897026" y="1228216"/>
                </a:moveTo>
                <a:lnTo>
                  <a:pt x="0" y="1228216"/>
                </a:lnTo>
                <a:lnTo>
                  <a:pt x="0" y="0"/>
                </a:lnTo>
                <a:lnTo>
                  <a:pt x="5897026" y="0"/>
                </a:lnTo>
                <a:lnTo>
                  <a:pt x="5897026" y="122821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18"/>
          <p:cNvSpPr/>
          <p:nvPr/>
        </p:nvSpPr>
        <p:spPr>
          <a:xfrm>
            <a:off x="11815725" y="0"/>
            <a:ext cx="6472555" cy="10287000"/>
          </a:xfrm>
          <a:custGeom>
            <a:rect b="b" l="l" r="r" t="t"/>
            <a:pathLst>
              <a:path extrusionOk="0" h="10287000" w="6472555">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18"/>
          <p:cNvSpPr/>
          <p:nvPr/>
        </p:nvSpPr>
        <p:spPr>
          <a:xfrm>
            <a:off x="0" y="0"/>
            <a:ext cx="12092940" cy="10287000"/>
          </a:xfrm>
          <a:custGeom>
            <a:rect b="b" l="l" r="r" t="t"/>
            <a:pathLst>
              <a:path extrusionOk="0" h="10287000" w="1209294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0" name="Google Shape;130;p18"/>
          <p:cNvSpPr txBox="1"/>
          <p:nvPr>
            <p:ph type="title"/>
          </p:nvPr>
        </p:nvSpPr>
        <p:spPr>
          <a:xfrm>
            <a:off x="6135928" y="2654250"/>
            <a:ext cx="6006465" cy="136144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8750">
                <a:solidFill>
                  <a:srgbClr val="000000"/>
                </a:solidFill>
                <a:latin typeface="Trebuchet MS"/>
                <a:ea typeface="Trebuchet MS"/>
                <a:cs typeface="Trebuchet MS"/>
                <a:sym typeface="Trebuchet MS"/>
              </a:rPr>
              <a:t>Conclusion</a:t>
            </a:r>
            <a:endParaRPr sz="8750">
              <a:latin typeface="Trebuchet MS"/>
              <a:ea typeface="Trebuchet MS"/>
              <a:cs typeface="Trebuchet MS"/>
              <a:sym typeface="Trebuchet MS"/>
            </a:endParaRPr>
          </a:p>
        </p:txBody>
      </p:sp>
      <p:sp>
        <p:nvSpPr>
          <p:cNvPr id="131" name="Google Shape;131;p18"/>
          <p:cNvSpPr txBox="1"/>
          <p:nvPr/>
        </p:nvSpPr>
        <p:spPr>
          <a:xfrm>
            <a:off x="14051619" y="8691660"/>
            <a:ext cx="9763800" cy="364200"/>
          </a:xfrm>
          <a:prstGeom prst="rect">
            <a:avLst/>
          </a:prstGeom>
          <a:noFill/>
          <a:ln>
            <a:noFill/>
          </a:ln>
        </p:spPr>
        <p:txBody>
          <a:bodyPr anchorCtr="0" anchor="t" bIns="0" lIns="0" spcFirstLastPara="1" rIns="0" wrap="square" tIns="10150">
            <a:spAutoFit/>
          </a:bodyPr>
          <a:lstStyle/>
          <a:p>
            <a:pPr indent="-635" lvl="0" marL="12700" marR="5080" rtl="0" algn="ctr">
              <a:lnSpc>
                <a:spcPct val="101600"/>
              </a:lnSpc>
              <a:spcBef>
                <a:spcPts val="0"/>
              </a:spcBef>
              <a:spcAft>
                <a:spcPts val="0"/>
              </a:spcAft>
              <a:buNone/>
            </a:pPr>
            <a:r>
              <a:t/>
            </a:r>
            <a:endParaRPr sz="2300">
              <a:latin typeface="Verdana"/>
              <a:ea typeface="Verdana"/>
              <a:cs typeface="Verdana"/>
              <a:sym typeface="Verdana"/>
            </a:endParaRPr>
          </a:p>
        </p:txBody>
      </p:sp>
      <p:sp>
        <p:nvSpPr>
          <p:cNvPr id="132" name="Google Shape;132;p18"/>
          <p:cNvSpPr txBox="1"/>
          <p:nvPr/>
        </p:nvSpPr>
        <p:spPr>
          <a:xfrm>
            <a:off x="2826625" y="4368425"/>
            <a:ext cx="12721800" cy="3707100"/>
          </a:xfrm>
          <a:prstGeom prst="rect">
            <a:avLst/>
          </a:prstGeom>
          <a:noFill/>
          <a:ln>
            <a:noFill/>
          </a:ln>
        </p:spPr>
        <p:txBody>
          <a:bodyPr anchorCtr="0" anchor="t" bIns="91425" lIns="91425" spcFirstLastPara="1" rIns="91425" wrap="square" tIns="91425">
            <a:noAutofit/>
          </a:bodyPr>
          <a:lstStyle/>
          <a:p>
            <a:pPr indent="-635" lvl="0" marL="12700" marR="5080" rtl="0" algn="ctr">
              <a:lnSpc>
                <a:spcPct val="101600"/>
              </a:lnSpc>
              <a:spcBef>
                <a:spcPts val="0"/>
              </a:spcBef>
              <a:spcAft>
                <a:spcPts val="0"/>
              </a:spcAft>
              <a:buClr>
                <a:schemeClr val="dk1"/>
              </a:buClr>
              <a:buFont typeface="Arial"/>
              <a:buNone/>
            </a:pPr>
            <a:r>
              <a:rPr lang="en-US" sz="2300">
                <a:solidFill>
                  <a:schemeClr val="dk1"/>
                </a:solidFill>
                <a:latin typeface="Verdana"/>
                <a:ea typeface="Verdana"/>
                <a:cs typeface="Verdana"/>
                <a:sym typeface="Verdana"/>
              </a:rPr>
              <a:t>Transitioning an HPC cluster for sustainability is a vital step  towards a greener and more efﬁcient future. By embracing  energy-efﬁcient technologies, optimizing resource utilization, and  adopting sustainable practices, organizations can unlock the full  potential of their HPC clusters while reducing environmental  impact. Let's work together to unleash the power of </a:t>
            </a:r>
            <a:r>
              <a:rPr i="1" lang="en-US" sz="2400">
                <a:solidFill>
                  <a:schemeClr val="dk1"/>
                </a:solidFill>
                <a:latin typeface="Verdana"/>
                <a:ea typeface="Verdana"/>
                <a:cs typeface="Verdana"/>
                <a:sym typeface="Verdana"/>
              </a:rPr>
              <a:t>BigDawg </a:t>
            </a:r>
            <a:r>
              <a:rPr lang="en-US" sz="2300">
                <a:solidFill>
                  <a:schemeClr val="dk1"/>
                </a:solidFill>
                <a:latin typeface="Verdana"/>
                <a:ea typeface="Verdana"/>
                <a:cs typeface="Verdana"/>
                <a:sym typeface="Verdana"/>
              </a:rPr>
              <a:t>and create a more sustainable computing ecosystem.The transfer integrated GPU resources for Deep Learning smoothly, after some initial issues with software administration. Because of the smooth transfer made feasible by the dual-cluster approach, which also fulfilled the overall schedule, researcher usability increased and the cluster was raised to XSEDE Level 3.</a:t>
            </a:r>
            <a:endParaRPr sz="26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1505153" y="4142300"/>
            <a:ext cx="11789700" cy="20151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13000">
                <a:latin typeface="Cambria"/>
                <a:ea typeface="Cambria"/>
                <a:cs typeface="Cambria"/>
                <a:sym typeface="Cambria"/>
              </a:rPr>
              <a:t>Thank You!</a:t>
            </a:r>
            <a:endParaRPr sz="13000">
              <a:latin typeface="Cambria"/>
              <a:ea typeface="Cambria"/>
              <a:cs typeface="Cambria"/>
              <a:sym typeface="Cambria"/>
            </a:endParaRPr>
          </a:p>
        </p:txBody>
      </p:sp>
      <p:sp>
        <p:nvSpPr>
          <p:cNvPr id="138" name="Google Shape;138;p19"/>
          <p:cNvSpPr txBox="1"/>
          <p:nvPr/>
        </p:nvSpPr>
        <p:spPr>
          <a:xfrm>
            <a:off x="1505146" y="5170533"/>
            <a:ext cx="9906600" cy="4368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t/>
            </a:r>
            <a:endParaRPr sz="275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nvSpPr>
        <p:spPr>
          <a:xfrm>
            <a:off x="509725" y="661375"/>
            <a:ext cx="7161600" cy="75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900">
                <a:latin typeface="Verdana"/>
                <a:ea typeface="Verdana"/>
                <a:cs typeface="Verdana"/>
                <a:sym typeface="Verdana"/>
              </a:rPr>
              <a:t>           </a:t>
            </a:r>
            <a:r>
              <a:rPr b="1" lang="en-US" sz="3900">
                <a:latin typeface="Verdana"/>
                <a:ea typeface="Verdana"/>
                <a:cs typeface="Verdana"/>
                <a:sym typeface="Verdana"/>
              </a:rPr>
              <a:t> </a:t>
            </a:r>
            <a:endParaRPr b="1" sz="3900">
              <a:latin typeface="Verdana"/>
              <a:ea typeface="Verdana"/>
              <a:cs typeface="Verdana"/>
              <a:sym typeface="Verdana"/>
            </a:endParaRPr>
          </a:p>
          <a:p>
            <a:pPr indent="0" lvl="0" marL="0" rtl="0" algn="l">
              <a:spcBef>
                <a:spcPts val="0"/>
              </a:spcBef>
              <a:spcAft>
                <a:spcPts val="0"/>
              </a:spcAft>
              <a:buNone/>
            </a:pPr>
            <a:r>
              <a:t/>
            </a:r>
            <a:endParaRPr sz="3900">
              <a:latin typeface="Verdana"/>
              <a:ea typeface="Verdana"/>
              <a:cs typeface="Verdana"/>
              <a:sym typeface="Verdana"/>
            </a:endParaRPr>
          </a:p>
          <a:p>
            <a:pPr indent="0" lvl="0" marL="0" rtl="0" algn="l">
              <a:spcBef>
                <a:spcPts val="0"/>
              </a:spcBef>
              <a:spcAft>
                <a:spcPts val="0"/>
              </a:spcAft>
              <a:buNone/>
            </a:pPr>
            <a:r>
              <a:t/>
            </a:r>
            <a:endParaRPr sz="4400">
              <a:latin typeface="Verdana"/>
              <a:ea typeface="Verdana"/>
              <a:cs typeface="Verdana"/>
              <a:sym typeface="Verdana"/>
            </a:endParaRPr>
          </a:p>
          <a:p>
            <a:pPr indent="0" lvl="0" marL="0" rtl="0" algn="l">
              <a:spcBef>
                <a:spcPts val="0"/>
              </a:spcBef>
              <a:spcAft>
                <a:spcPts val="0"/>
              </a:spcAft>
              <a:buNone/>
            </a:pPr>
            <a:r>
              <a:t/>
            </a:r>
            <a:endParaRPr sz="4400">
              <a:latin typeface="Verdana"/>
              <a:ea typeface="Verdana"/>
              <a:cs typeface="Verdana"/>
              <a:sym typeface="Verdana"/>
            </a:endParaRPr>
          </a:p>
          <a:p>
            <a:pPr indent="0" lvl="0" marL="0" rtl="0" algn="l">
              <a:spcBef>
                <a:spcPts val="0"/>
              </a:spcBef>
              <a:spcAft>
                <a:spcPts val="0"/>
              </a:spcAft>
              <a:buNone/>
            </a:pPr>
            <a:r>
              <a:rPr b="1" lang="en-US" sz="4600">
                <a:latin typeface="Verdana"/>
                <a:ea typeface="Verdana"/>
                <a:cs typeface="Verdana"/>
                <a:sym typeface="Verdana"/>
              </a:rPr>
              <a:t>Topic: From BigDog to BigDawg Transitioning an HPC Cluster for Sustainability</a:t>
            </a:r>
            <a:endParaRPr b="1" sz="4600">
              <a:latin typeface="Verdana"/>
              <a:ea typeface="Verdana"/>
              <a:cs typeface="Verdana"/>
              <a:sym typeface="Verdana"/>
            </a:endParaRPr>
          </a:p>
        </p:txBody>
      </p:sp>
      <p:sp>
        <p:nvSpPr>
          <p:cNvPr id="52" name="Google Shape;52;p8"/>
          <p:cNvSpPr txBox="1"/>
          <p:nvPr/>
        </p:nvSpPr>
        <p:spPr>
          <a:xfrm>
            <a:off x="8639950" y="1461750"/>
            <a:ext cx="9246600" cy="70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900">
                <a:solidFill>
                  <a:schemeClr val="lt1"/>
                </a:solidFill>
                <a:latin typeface="Verdana"/>
                <a:ea typeface="Verdana"/>
                <a:cs typeface="Verdana"/>
                <a:sym typeface="Verdana"/>
              </a:rPr>
              <a:t>               </a:t>
            </a:r>
            <a:r>
              <a:rPr b="1" lang="en-US" sz="6000">
                <a:solidFill>
                  <a:schemeClr val="lt1"/>
                </a:solidFill>
                <a:latin typeface="Verdana"/>
                <a:ea typeface="Verdana"/>
                <a:cs typeface="Verdana"/>
                <a:sym typeface="Verdana"/>
              </a:rPr>
              <a:t>CSE 449</a:t>
            </a:r>
            <a:endParaRPr sz="6000">
              <a:solidFill>
                <a:schemeClr val="lt1"/>
              </a:solidFill>
              <a:latin typeface="Verdana"/>
              <a:ea typeface="Verdana"/>
              <a:cs typeface="Verdana"/>
              <a:sym typeface="Verdana"/>
            </a:endParaRPr>
          </a:p>
          <a:p>
            <a:pPr indent="0" lvl="0" marL="0" rtl="0" algn="l">
              <a:spcBef>
                <a:spcPts val="0"/>
              </a:spcBef>
              <a:spcAft>
                <a:spcPts val="0"/>
              </a:spcAft>
              <a:buNone/>
            </a:pPr>
            <a:r>
              <a:t/>
            </a:r>
            <a:endParaRPr sz="39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4100">
                <a:solidFill>
                  <a:schemeClr val="lt1"/>
                </a:solidFill>
                <a:latin typeface="Verdana"/>
                <a:ea typeface="Verdana"/>
                <a:cs typeface="Verdana"/>
                <a:sym typeface="Verdana"/>
              </a:rPr>
              <a:t>Name: Sheikh Yasir Hossain Katib</a:t>
            </a:r>
            <a:endParaRPr sz="41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4100">
                <a:solidFill>
                  <a:schemeClr val="lt1"/>
                </a:solidFill>
                <a:latin typeface="Verdana"/>
                <a:ea typeface="Verdana"/>
                <a:cs typeface="Verdana"/>
                <a:sym typeface="Verdana"/>
              </a:rPr>
              <a:t>ID: 20301013</a:t>
            </a:r>
            <a:endParaRPr sz="41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4100">
                <a:solidFill>
                  <a:schemeClr val="lt1"/>
                </a:solidFill>
                <a:latin typeface="Verdana"/>
                <a:ea typeface="Verdana"/>
                <a:cs typeface="Verdana"/>
                <a:sym typeface="Verdana"/>
              </a:rPr>
              <a:t>Section: 01</a:t>
            </a:r>
            <a:endParaRPr sz="41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41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4100">
                <a:solidFill>
                  <a:schemeClr val="lt1"/>
                </a:solidFill>
                <a:latin typeface="Verdana"/>
                <a:ea typeface="Verdana"/>
                <a:cs typeface="Verdana"/>
                <a:sym typeface="Verdana"/>
              </a:rPr>
              <a:t>Course Instructor: Annajiat Alim Rasel</a:t>
            </a:r>
            <a:endParaRPr sz="16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type="title"/>
          </p:nvPr>
        </p:nvSpPr>
        <p:spPr>
          <a:xfrm>
            <a:off x="11062489" y="2160276"/>
            <a:ext cx="3251835" cy="681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300">
                <a:latin typeface="Cambria"/>
                <a:ea typeface="Cambria"/>
                <a:cs typeface="Cambria"/>
                <a:sym typeface="Cambria"/>
              </a:rPr>
              <a:t>Introduction</a:t>
            </a:r>
            <a:endParaRPr sz="4300">
              <a:latin typeface="Cambria"/>
              <a:ea typeface="Cambria"/>
              <a:cs typeface="Cambria"/>
              <a:sym typeface="Cambria"/>
            </a:endParaRPr>
          </a:p>
        </p:txBody>
      </p:sp>
      <p:sp>
        <p:nvSpPr>
          <p:cNvPr id="58" name="Google Shape;58;p9"/>
          <p:cNvSpPr txBox="1"/>
          <p:nvPr/>
        </p:nvSpPr>
        <p:spPr>
          <a:xfrm>
            <a:off x="11062202" y="3211427"/>
            <a:ext cx="5626200" cy="4895700"/>
          </a:xfrm>
          <a:prstGeom prst="rect">
            <a:avLst/>
          </a:prstGeom>
          <a:noFill/>
          <a:ln>
            <a:noFill/>
          </a:ln>
        </p:spPr>
        <p:txBody>
          <a:bodyPr anchorCtr="0" anchor="t" bIns="0" lIns="0" spcFirstLastPara="1" rIns="0" wrap="square" tIns="8875">
            <a:spAutoFit/>
          </a:bodyPr>
          <a:lstStyle/>
          <a:p>
            <a:pPr indent="0" lvl="0" marL="12700" marR="5080" rtl="0" algn="l">
              <a:lnSpc>
                <a:spcPct val="101899"/>
              </a:lnSpc>
              <a:spcBef>
                <a:spcPts val="0"/>
              </a:spcBef>
              <a:spcAft>
                <a:spcPts val="0"/>
              </a:spcAft>
              <a:buNone/>
            </a:pPr>
            <a:r>
              <a:rPr lang="en-US" sz="2400">
                <a:solidFill>
                  <a:srgbClr val="FFFFFF"/>
                </a:solidFill>
                <a:latin typeface="Verdana"/>
                <a:ea typeface="Verdana"/>
                <a:cs typeface="Verdana"/>
                <a:sym typeface="Verdana"/>
              </a:rPr>
              <a:t>Welcome to the presentation on  Transitioning an HPC Cluster for  Sustainability: Unleashing the  Potential from </a:t>
            </a:r>
            <a:r>
              <a:rPr i="1" lang="en-US" sz="2400">
                <a:solidFill>
                  <a:srgbClr val="FFFFFF"/>
                </a:solidFill>
                <a:latin typeface="Verdana"/>
                <a:ea typeface="Verdana"/>
                <a:cs typeface="Verdana"/>
                <a:sym typeface="Verdana"/>
              </a:rPr>
              <a:t>BigDog </a:t>
            </a:r>
            <a:r>
              <a:rPr lang="en-US" sz="2400">
                <a:solidFill>
                  <a:srgbClr val="FFFFFF"/>
                </a:solidFill>
                <a:latin typeface="Verdana"/>
                <a:ea typeface="Verdana"/>
                <a:cs typeface="Verdana"/>
                <a:sym typeface="Verdana"/>
              </a:rPr>
              <a:t>to </a:t>
            </a:r>
            <a:r>
              <a:rPr i="1" lang="en-US" sz="2400">
                <a:solidFill>
                  <a:srgbClr val="FFFFFF"/>
                </a:solidFill>
                <a:latin typeface="Verdana"/>
                <a:ea typeface="Verdana"/>
                <a:cs typeface="Verdana"/>
                <a:sym typeface="Verdana"/>
              </a:rPr>
              <a:t>BigDawg</a:t>
            </a:r>
            <a:r>
              <a:rPr lang="en-US" sz="2400">
                <a:solidFill>
                  <a:srgbClr val="FFFFFF"/>
                </a:solidFill>
                <a:latin typeface="Verdana"/>
                <a:ea typeface="Verdana"/>
                <a:cs typeface="Verdana"/>
                <a:sym typeface="Verdana"/>
              </a:rPr>
              <a:t>.  This presentation will explore the  strategies and beneﬁts of  transitioning to a more sustainable  high-performance computing  (HPC) cluster. We will discuss </a:t>
            </a:r>
            <a:r>
              <a:rPr lang="en-US" sz="2400">
                <a:solidFill>
                  <a:schemeClr val="lt1"/>
                </a:solidFill>
                <a:highlight>
                  <a:schemeClr val="dk1"/>
                </a:highlight>
                <a:latin typeface="Verdana"/>
                <a:ea typeface="Verdana"/>
                <a:cs typeface="Verdana"/>
                <a:sym typeface="Verdana"/>
              </a:rPr>
              <a:t>to improve cluster administration and performance, OpenHPC, SLURM, and Dell hardware were adopted throughout this shift.</a:t>
            </a:r>
            <a:endParaRPr sz="2400">
              <a:solidFill>
                <a:schemeClr val="lt1"/>
              </a:solidFill>
              <a:highlight>
                <a:schemeClr val="dk1"/>
              </a:highlight>
              <a:latin typeface="Verdana"/>
              <a:ea typeface="Verdana"/>
              <a:cs typeface="Verdana"/>
              <a:sym typeface="Verdana"/>
            </a:endParaRPr>
          </a:p>
        </p:txBody>
      </p:sp>
      <p:pic>
        <p:nvPicPr>
          <p:cNvPr id="59" name="Google Shape;59;p9"/>
          <p:cNvPicPr preferRelativeResize="0"/>
          <p:nvPr/>
        </p:nvPicPr>
        <p:blipFill rotWithShape="1">
          <a:blip r:embed="rId3">
            <a:alphaModFix/>
          </a:blip>
          <a:srcRect b="0" l="0" r="0" t="0"/>
          <a:stretch/>
        </p:blipFill>
        <p:spPr>
          <a:xfrm>
            <a:off x="0" y="0"/>
            <a:ext cx="9143999" cy="10286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ph type="title"/>
          </p:nvPr>
        </p:nvSpPr>
        <p:spPr>
          <a:xfrm>
            <a:off x="11062489" y="2141226"/>
            <a:ext cx="5659755" cy="53276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3300">
                <a:latin typeface="Times New Roman"/>
                <a:ea typeface="Times New Roman"/>
                <a:cs typeface="Times New Roman"/>
                <a:sym typeface="Times New Roman"/>
              </a:rPr>
              <a:t>Understanding HPC Clusters</a:t>
            </a:r>
            <a:endParaRPr sz="3300">
              <a:latin typeface="Times New Roman"/>
              <a:ea typeface="Times New Roman"/>
              <a:cs typeface="Times New Roman"/>
              <a:sym typeface="Times New Roman"/>
            </a:endParaRPr>
          </a:p>
        </p:txBody>
      </p:sp>
      <p:pic>
        <p:nvPicPr>
          <p:cNvPr id="65" name="Google Shape;65;p10"/>
          <p:cNvPicPr preferRelativeResize="0"/>
          <p:nvPr/>
        </p:nvPicPr>
        <p:blipFill rotWithShape="1">
          <a:blip r:embed="rId3">
            <a:alphaModFix/>
          </a:blip>
          <a:srcRect b="0" l="0" r="0" t="0"/>
          <a:stretch/>
        </p:blipFill>
        <p:spPr>
          <a:xfrm>
            <a:off x="19671314" y="4999182"/>
            <a:ext cx="1955427" cy="288642"/>
          </a:xfrm>
          <a:prstGeom prst="rect">
            <a:avLst/>
          </a:prstGeom>
          <a:noFill/>
          <a:ln>
            <a:noFill/>
          </a:ln>
        </p:spPr>
      </p:pic>
      <p:sp>
        <p:nvSpPr>
          <p:cNvPr id="66" name="Google Shape;66;p10"/>
          <p:cNvSpPr txBox="1"/>
          <p:nvPr/>
        </p:nvSpPr>
        <p:spPr>
          <a:xfrm>
            <a:off x="17865477" y="5266052"/>
            <a:ext cx="5567100" cy="361200"/>
          </a:xfrm>
          <a:prstGeom prst="rect">
            <a:avLst/>
          </a:prstGeom>
          <a:noFill/>
          <a:ln>
            <a:noFill/>
          </a:ln>
        </p:spPr>
        <p:txBody>
          <a:bodyPr anchorCtr="0" anchor="t" bIns="0" lIns="0" spcFirstLastPara="1" rIns="0" wrap="square" tIns="6975">
            <a:spAutoFit/>
          </a:bodyPr>
          <a:lstStyle/>
          <a:p>
            <a:pPr indent="0" lvl="0" marL="12700" marR="77470" rtl="0" algn="l">
              <a:lnSpc>
                <a:spcPct val="123913"/>
              </a:lnSpc>
              <a:spcBef>
                <a:spcPts val="0"/>
              </a:spcBef>
              <a:spcAft>
                <a:spcPts val="0"/>
              </a:spcAft>
              <a:buNone/>
            </a:pPr>
            <a:r>
              <a:t/>
            </a:r>
            <a:endParaRPr sz="2300">
              <a:latin typeface="Verdana"/>
              <a:ea typeface="Verdana"/>
              <a:cs typeface="Verdana"/>
              <a:sym typeface="Verdana"/>
            </a:endParaRPr>
          </a:p>
        </p:txBody>
      </p:sp>
      <p:pic>
        <p:nvPicPr>
          <p:cNvPr id="67" name="Google Shape;67;p10"/>
          <p:cNvPicPr preferRelativeResize="0"/>
          <p:nvPr/>
        </p:nvPicPr>
        <p:blipFill rotWithShape="1">
          <a:blip r:embed="rId4">
            <a:alphaModFix/>
          </a:blip>
          <a:srcRect b="0" l="0" r="0" t="0"/>
          <a:stretch/>
        </p:blipFill>
        <p:spPr>
          <a:xfrm>
            <a:off x="0" y="0"/>
            <a:ext cx="9143999" cy="10286999"/>
          </a:xfrm>
          <a:prstGeom prst="rect">
            <a:avLst/>
          </a:prstGeom>
          <a:noFill/>
          <a:ln>
            <a:noFill/>
          </a:ln>
        </p:spPr>
      </p:pic>
      <p:sp>
        <p:nvSpPr>
          <p:cNvPr id="68" name="Google Shape;68;p10"/>
          <p:cNvSpPr txBox="1"/>
          <p:nvPr/>
        </p:nvSpPr>
        <p:spPr>
          <a:xfrm>
            <a:off x="10355975" y="3041475"/>
            <a:ext cx="70728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HPC clusters are powerhouses of computing, enabling high-speed processing of complex scientific and engineering problems. These clusters consist of multiple interconnected computers working together to solve computationally intensive tasks. However, traditional HPC clusters often consume significant energy and have environmental impacts. It is crucial to explore sustainable approaches to minimize the ecological footprint of these systems</a:t>
            </a:r>
            <a:endParaRPr sz="2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 name="Shape 72"/>
        <p:cNvGrpSpPr/>
        <p:nvPr/>
      </p:nvGrpSpPr>
      <p:grpSpPr>
        <a:xfrm>
          <a:off x="0" y="0"/>
          <a:ext cx="0" cy="0"/>
          <a:chOff x="0" y="0"/>
          <a:chExt cx="0" cy="0"/>
        </a:xfrm>
      </p:grpSpPr>
      <p:sp>
        <p:nvSpPr>
          <p:cNvPr id="73" name="Google Shape;73;p11"/>
          <p:cNvSpPr txBox="1"/>
          <p:nvPr>
            <p:ph type="title"/>
          </p:nvPr>
        </p:nvSpPr>
        <p:spPr>
          <a:xfrm>
            <a:off x="1465360" y="1610369"/>
            <a:ext cx="6213475" cy="619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900">
                <a:solidFill>
                  <a:srgbClr val="000000"/>
                </a:solidFill>
                <a:latin typeface="Cambria"/>
                <a:ea typeface="Cambria"/>
                <a:cs typeface="Cambria"/>
                <a:sym typeface="Cambria"/>
              </a:rPr>
              <a:t>The Need for Sustainability</a:t>
            </a:r>
            <a:endParaRPr sz="3900">
              <a:latin typeface="Cambria"/>
              <a:ea typeface="Cambria"/>
              <a:cs typeface="Cambria"/>
              <a:sym typeface="Cambria"/>
            </a:endParaRPr>
          </a:p>
        </p:txBody>
      </p:sp>
      <p:sp>
        <p:nvSpPr>
          <p:cNvPr id="74" name="Google Shape;74;p11"/>
          <p:cNvSpPr txBox="1"/>
          <p:nvPr/>
        </p:nvSpPr>
        <p:spPr>
          <a:xfrm>
            <a:off x="1481497" y="2884528"/>
            <a:ext cx="6181200" cy="5274000"/>
          </a:xfrm>
          <a:prstGeom prst="rect">
            <a:avLst/>
          </a:prstGeom>
          <a:noFill/>
          <a:ln>
            <a:noFill/>
          </a:ln>
        </p:spPr>
        <p:txBody>
          <a:bodyPr anchorCtr="0" anchor="t" bIns="0" lIns="0" spcFirstLastPara="1" rIns="0" wrap="square" tIns="10150">
            <a:spAutoFit/>
          </a:bodyPr>
          <a:lstStyle/>
          <a:p>
            <a:pPr indent="807085" lvl="0" marL="12700" marR="5080" rtl="0" algn="r">
              <a:lnSpc>
                <a:spcPct val="117800"/>
              </a:lnSpc>
              <a:spcBef>
                <a:spcPts val="0"/>
              </a:spcBef>
              <a:spcAft>
                <a:spcPts val="0"/>
              </a:spcAft>
              <a:buClr>
                <a:schemeClr val="dk1"/>
              </a:buClr>
              <a:buFont typeface="Arial"/>
              <a:buNone/>
            </a:pPr>
            <a:r>
              <a:rPr lang="en-US" sz="2450">
                <a:solidFill>
                  <a:schemeClr val="dk1"/>
                </a:solidFill>
                <a:latin typeface="Verdana"/>
                <a:ea typeface="Verdana"/>
                <a:cs typeface="Verdana"/>
                <a:sym typeface="Verdana"/>
              </a:rPr>
              <a:t>As the demand for computational  resources continues to grow, it is  essential to address the sustainability  challenges of HPC clusters. High  energy consumption, carbon  emissions, and waste generation pose  signiﬁcant concerns. Transitioning to a  more sustainable model can lead to  reduced operational costs, improved  energy efﬁciency, and a smaller carbon  footprint. It also aligns with the global  efforts towards a greener future.</a:t>
            </a:r>
            <a:endParaRPr sz="2450">
              <a:latin typeface="Verdana"/>
              <a:ea typeface="Verdana"/>
              <a:cs typeface="Verdana"/>
              <a:sym typeface="Verdana"/>
            </a:endParaRPr>
          </a:p>
        </p:txBody>
      </p:sp>
      <p:pic>
        <p:nvPicPr>
          <p:cNvPr id="75" name="Google Shape;75;p11"/>
          <p:cNvPicPr preferRelativeResize="0"/>
          <p:nvPr/>
        </p:nvPicPr>
        <p:blipFill rotWithShape="1">
          <a:blip r:embed="rId3">
            <a:alphaModFix/>
          </a:blip>
          <a:srcRect b="0" l="0" r="0" t="0"/>
          <a:stretch/>
        </p:blipFill>
        <p:spPr>
          <a:xfrm>
            <a:off x="9144000" y="0"/>
            <a:ext cx="9143851" cy="10286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 name="Shape 79"/>
        <p:cNvGrpSpPr/>
        <p:nvPr/>
      </p:nvGrpSpPr>
      <p:grpSpPr>
        <a:xfrm>
          <a:off x="0" y="0"/>
          <a:ext cx="0" cy="0"/>
          <a:chOff x="0" y="0"/>
          <a:chExt cx="0" cy="0"/>
        </a:xfrm>
      </p:grpSpPr>
      <p:pic>
        <p:nvPicPr>
          <p:cNvPr id="80" name="Google Shape;80;p12"/>
          <p:cNvPicPr preferRelativeResize="0"/>
          <p:nvPr/>
        </p:nvPicPr>
        <p:blipFill rotWithShape="1">
          <a:blip r:embed="rId3">
            <a:alphaModFix/>
          </a:blip>
          <a:srcRect b="0" l="0" r="0" t="0"/>
          <a:stretch/>
        </p:blipFill>
        <p:spPr>
          <a:xfrm>
            <a:off x="0" y="0"/>
            <a:ext cx="8124824" cy="10286999"/>
          </a:xfrm>
          <a:prstGeom prst="rect">
            <a:avLst/>
          </a:prstGeom>
          <a:noFill/>
          <a:ln>
            <a:noFill/>
          </a:ln>
        </p:spPr>
      </p:pic>
      <p:sp>
        <p:nvSpPr>
          <p:cNvPr id="81" name="Google Shape;81;p12"/>
          <p:cNvSpPr txBox="1"/>
          <p:nvPr>
            <p:ph type="title"/>
          </p:nvPr>
        </p:nvSpPr>
        <p:spPr>
          <a:xfrm>
            <a:off x="8787400" y="1524950"/>
            <a:ext cx="8739300" cy="1326900"/>
          </a:xfrm>
          <a:prstGeom prst="rect">
            <a:avLst/>
          </a:prstGeom>
          <a:solidFill>
            <a:srgbClr val="000000"/>
          </a:solidFill>
          <a:ln>
            <a:noFill/>
          </a:ln>
        </p:spPr>
        <p:txBody>
          <a:bodyPr anchorCtr="0" anchor="ctr" bIns="0" lIns="0" spcFirstLastPara="1" rIns="0" wrap="square" tIns="425450">
            <a:noAutofit/>
          </a:bodyPr>
          <a:lstStyle/>
          <a:p>
            <a:pPr indent="0" lvl="0" marL="914400" marR="28575" rtl="0" algn="l">
              <a:lnSpc>
                <a:spcPct val="100000"/>
              </a:lnSpc>
              <a:spcBef>
                <a:spcPts val="0"/>
              </a:spcBef>
              <a:spcAft>
                <a:spcPts val="0"/>
              </a:spcAft>
              <a:buNone/>
            </a:pPr>
            <a:r>
              <a:rPr lang="en-US" sz="4400">
                <a:latin typeface="Cambria"/>
                <a:ea typeface="Cambria"/>
                <a:cs typeface="Cambria"/>
                <a:sym typeface="Cambria"/>
              </a:rPr>
              <a:t>  </a:t>
            </a:r>
            <a:r>
              <a:rPr lang="en-US" sz="4400">
                <a:latin typeface="Cambria"/>
                <a:ea typeface="Cambria"/>
                <a:cs typeface="Cambria"/>
                <a:sym typeface="Cambria"/>
              </a:rPr>
              <a:t>Beneﬁts of Transitioning</a:t>
            </a:r>
            <a:endParaRPr sz="4400">
              <a:latin typeface="Cambria"/>
              <a:ea typeface="Cambria"/>
              <a:cs typeface="Cambria"/>
              <a:sym typeface="Cambria"/>
            </a:endParaRPr>
          </a:p>
        </p:txBody>
      </p:sp>
      <p:pic>
        <p:nvPicPr>
          <p:cNvPr id="82" name="Google Shape;82;p12"/>
          <p:cNvPicPr preferRelativeResize="0"/>
          <p:nvPr/>
        </p:nvPicPr>
        <p:blipFill rotWithShape="1">
          <a:blip r:embed="rId4">
            <a:alphaModFix/>
          </a:blip>
          <a:srcRect b="395610" l="-224270" r="224270" t="-395610"/>
          <a:stretch/>
        </p:blipFill>
        <p:spPr>
          <a:xfrm>
            <a:off x="15114080" y="3973033"/>
            <a:ext cx="1897150" cy="308799"/>
          </a:xfrm>
          <a:prstGeom prst="rect">
            <a:avLst/>
          </a:prstGeom>
          <a:noFill/>
          <a:ln>
            <a:noFill/>
          </a:ln>
        </p:spPr>
      </p:pic>
      <p:sp>
        <p:nvSpPr>
          <p:cNvPr id="83" name="Google Shape;83;p12"/>
          <p:cNvSpPr txBox="1"/>
          <p:nvPr/>
        </p:nvSpPr>
        <p:spPr>
          <a:xfrm>
            <a:off x="8878000" y="3294225"/>
            <a:ext cx="8648700" cy="3677400"/>
          </a:xfrm>
          <a:prstGeom prst="rect">
            <a:avLst/>
          </a:prstGeom>
          <a:noFill/>
          <a:ln>
            <a:noFill/>
          </a:ln>
        </p:spPr>
        <p:txBody>
          <a:bodyPr anchorCtr="0" anchor="t" bIns="0" lIns="0" spcFirstLastPara="1" rIns="0" wrap="square" tIns="10150">
            <a:spAutoFit/>
          </a:bodyPr>
          <a:lstStyle/>
          <a:p>
            <a:pPr indent="-387350" lvl="0" marL="457200" rtl="0" algn="l">
              <a:lnSpc>
                <a:spcPct val="115000"/>
              </a:lnSpc>
              <a:spcBef>
                <a:spcPts val="1500"/>
              </a:spcBef>
              <a:spcAft>
                <a:spcPts val="0"/>
              </a:spcAft>
              <a:buClr>
                <a:schemeClr val="dk1"/>
              </a:buClr>
              <a:buSzPts val="2500"/>
              <a:buFont typeface="Verdana"/>
              <a:buChar char="●"/>
            </a:pPr>
            <a:r>
              <a:rPr lang="en-US" sz="2500">
                <a:solidFill>
                  <a:schemeClr val="dk1"/>
                </a:solidFill>
                <a:highlight>
                  <a:schemeClr val="lt1"/>
                </a:highlight>
                <a:latin typeface="Verdana"/>
                <a:ea typeface="Verdana"/>
                <a:cs typeface="Verdana"/>
                <a:sym typeface="Verdana"/>
              </a:rPr>
              <a:t>Cost Savings through Reduced Energy Consumption</a:t>
            </a:r>
            <a:endParaRPr sz="2500">
              <a:solidFill>
                <a:schemeClr val="dk1"/>
              </a:solidFill>
              <a:highlight>
                <a:schemeClr val="lt1"/>
              </a:highlight>
              <a:latin typeface="Verdana"/>
              <a:ea typeface="Verdana"/>
              <a:cs typeface="Verdana"/>
              <a:sym typeface="Verdana"/>
            </a:endParaRPr>
          </a:p>
          <a:p>
            <a:pPr indent="-387350" lvl="0" marL="457200" rtl="0" algn="l">
              <a:lnSpc>
                <a:spcPct val="115000"/>
              </a:lnSpc>
              <a:spcBef>
                <a:spcPts val="0"/>
              </a:spcBef>
              <a:spcAft>
                <a:spcPts val="0"/>
              </a:spcAft>
              <a:buClr>
                <a:schemeClr val="dk1"/>
              </a:buClr>
              <a:buSzPts val="2500"/>
              <a:buFont typeface="Verdana"/>
              <a:buChar char="●"/>
            </a:pPr>
            <a:r>
              <a:rPr lang="en-US" sz="2500">
                <a:solidFill>
                  <a:schemeClr val="dk1"/>
                </a:solidFill>
                <a:highlight>
                  <a:schemeClr val="lt1"/>
                </a:highlight>
                <a:latin typeface="Verdana"/>
                <a:ea typeface="Verdana"/>
                <a:cs typeface="Verdana"/>
                <a:sym typeface="Verdana"/>
              </a:rPr>
              <a:t>Improved Resource Utilization</a:t>
            </a:r>
            <a:endParaRPr sz="2500">
              <a:solidFill>
                <a:schemeClr val="dk1"/>
              </a:solidFill>
              <a:highlight>
                <a:schemeClr val="lt1"/>
              </a:highlight>
              <a:latin typeface="Verdana"/>
              <a:ea typeface="Verdana"/>
              <a:cs typeface="Verdana"/>
              <a:sym typeface="Verdana"/>
            </a:endParaRPr>
          </a:p>
          <a:p>
            <a:pPr indent="-387350" lvl="0" marL="457200" rtl="0" algn="l">
              <a:lnSpc>
                <a:spcPct val="115000"/>
              </a:lnSpc>
              <a:spcBef>
                <a:spcPts val="0"/>
              </a:spcBef>
              <a:spcAft>
                <a:spcPts val="0"/>
              </a:spcAft>
              <a:buClr>
                <a:schemeClr val="dk1"/>
              </a:buClr>
              <a:buSzPts val="2500"/>
              <a:buFont typeface="Verdana"/>
              <a:buChar char="●"/>
            </a:pPr>
            <a:r>
              <a:rPr lang="en-US" sz="2500">
                <a:solidFill>
                  <a:schemeClr val="dk1"/>
                </a:solidFill>
                <a:highlight>
                  <a:schemeClr val="lt1"/>
                </a:highlight>
                <a:latin typeface="Verdana"/>
                <a:ea typeface="Verdana"/>
                <a:cs typeface="Verdana"/>
                <a:sym typeface="Verdana"/>
              </a:rPr>
              <a:t>Higher Performance per Watt</a:t>
            </a:r>
            <a:endParaRPr sz="2500">
              <a:solidFill>
                <a:schemeClr val="dk1"/>
              </a:solidFill>
              <a:highlight>
                <a:schemeClr val="lt1"/>
              </a:highlight>
              <a:latin typeface="Verdana"/>
              <a:ea typeface="Verdana"/>
              <a:cs typeface="Verdana"/>
              <a:sym typeface="Verdana"/>
            </a:endParaRPr>
          </a:p>
          <a:p>
            <a:pPr indent="-387350" lvl="0" marL="457200" rtl="0" algn="l">
              <a:lnSpc>
                <a:spcPct val="115000"/>
              </a:lnSpc>
              <a:spcBef>
                <a:spcPts val="0"/>
              </a:spcBef>
              <a:spcAft>
                <a:spcPts val="0"/>
              </a:spcAft>
              <a:buClr>
                <a:schemeClr val="dk1"/>
              </a:buClr>
              <a:buSzPts val="2500"/>
              <a:buFont typeface="Verdana"/>
              <a:buChar char="●"/>
            </a:pPr>
            <a:r>
              <a:rPr lang="en-US" sz="2500">
                <a:solidFill>
                  <a:schemeClr val="dk1"/>
                </a:solidFill>
                <a:highlight>
                  <a:schemeClr val="lt1"/>
                </a:highlight>
                <a:latin typeface="Verdana"/>
                <a:ea typeface="Verdana"/>
                <a:cs typeface="Verdana"/>
                <a:sym typeface="Verdana"/>
              </a:rPr>
              <a:t>Enhanced Institution Reputation</a:t>
            </a:r>
            <a:endParaRPr sz="2500">
              <a:solidFill>
                <a:schemeClr val="dk1"/>
              </a:solidFill>
              <a:highlight>
                <a:schemeClr val="lt1"/>
              </a:highlight>
              <a:latin typeface="Verdana"/>
              <a:ea typeface="Verdana"/>
              <a:cs typeface="Verdana"/>
              <a:sym typeface="Verdana"/>
            </a:endParaRPr>
          </a:p>
          <a:p>
            <a:pPr indent="-387350" lvl="0" marL="457200" rtl="0" algn="l">
              <a:lnSpc>
                <a:spcPct val="115000"/>
              </a:lnSpc>
              <a:spcBef>
                <a:spcPts val="0"/>
              </a:spcBef>
              <a:spcAft>
                <a:spcPts val="0"/>
              </a:spcAft>
              <a:buClr>
                <a:schemeClr val="dk1"/>
              </a:buClr>
              <a:buSzPts val="2500"/>
              <a:buFont typeface="Verdana"/>
              <a:buChar char="●"/>
            </a:pPr>
            <a:r>
              <a:rPr lang="en-US" sz="2500">
                <a:solidFill>
                  <a:schemeClr val="dk1"/>
                </a:solidFill>
                <a:highlight>
                  <a:schemeClr val="lt1"/>
                </a:highlight>
                <a:latin typeface="Verdana"/>
                <a:ea typeface="Verdana"/>
                <a:cs typeface="Verdana"/>
                <a:sym typeface="Verdana"/>
              </a:rPr>
              <a:t>Attraction of Research Collaborations</a:t>
            </a:r>
            <a:endParaRPr sz="2500">
              <a:solidFill>
                <a:schemeClr val="dk1"/>
              </a:solidFill>
              <a:highlight>
                <a:schemeClr val="lt1"/>
              </a:highlight>
              <a:latin typeface="Verdana"/>
              <a:ea typeface="Verdana"/>
              <a:cs typeface="Verdana"/>
              <a:sym typeface="Verdana"/>
            </a:endParaRPr>
          </a:p>
          <a:p>
            <a:pPr indent="-387350" lvl="0" marL="457200" rtl="0" algn="l">
              <a:lnSpc>
                <a:spcPct val="115000"/>
              </a:lnSpc>
              <a:spcBef>
                <a:spcPts val="0"/>
              </a:spcBef>
              <a:spcAft>
                <a:spcPts val="0"/>
              </a:spcAft>
              <a:buClr>
                <a:schemeClr val="dk1"/>
              </a:buClr>
              <a:buSzPts val="2500"/>
              <a:buFont typeface="Verdana"/>
              <a:buChar char="●"/>
            </a:pPr>
            <a:r>
              <a:rPr lang="en-US" sz="2500">
                <a:solidFill>
                  <a:schemeClr val="dk1"/>
                </a:solidFill>
                <a:highlight>
                  <a:schemeClr val="lt1"/>
                </a:highlight>
                <a:latin typeface="Verdana"/>
                <a:ea typeface="Verdana"/>
                <a:cs typeface="Verdana"/>
                <a:sym typeface="Verdana"/>
              </a:rPr>
              <a:t>Contribution to a Cleaner Environment</a:t>
            </a:r>
            <a:endParaRPr sz="2500">
              <a:solidFill>
                <a:schemeClr val="dk1"/>
              </a:solidFill>
              <a:highlight>
                <a:schemeClr val="lt1"/>
              </a:highlight>
              <a:latin typeface="Verdana"/>
              <a:ea typeface="Verdana"/>
              <a:cs typeface="Verdana"/>
              <a:sym typeface="Verdana"/>
            </a:endParaRPr>
          </a:p>
          <a:p>
            <a:pPr indent="0" lvl="0" marL="523240" marR="515619" rtl="0" algn="ctr">
              <a:lnSpc>
                <a:spcPct val="117300"/>
              </a:lnSpc>
              <a:spcBef>
                <a:spcPts val="1500"/>
              </a:spcBef>
              <a:spcAft>
                <a:spcPts val="0"/>
              </a:spcAft>
              <a:buClr>
                <a:schemeClr val="dk1"/>
              </a:buClr>
              <a:buFont typeface="Arial"/>
              <a:buNone/>
            </a:pPr>
            <a:r>
              <a:t/>
            </a:r>
            <a:endParaRPr sz="245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grpSp>
        <p:nvGrpSpPr>
          <p:cNvPr id="88" name="Google Shape;88;p13"/>
          <p:cNvGrpSpPr/>
          <p:nvPr/>
        </p:nvGrpSpPr>
        <p:grpSpPr>
          <a:xfrm>
            <a:off x="9144000" y="0"/>
            <a:ext cx="9144000" cy="10287000"/>
            <a:chOff x="9144000" y="0"/>
            <a:chExt cx="9144000" cy="10287000"/>
          </a:xfrm>
        </p:grpSpPr>
        <p:sp>
          <p:nvSpPr>
            <p:cNvPr id="89" name="Google Shape;89;p13"/>
            <p:cNvSpPr/>
            <p:nvPr/>
          </p:nvSpPr>
          <p:spPr>
            <a:xfrm>
              <a:off x="9144000" y="0"/>
              <a:ext cx="9144000" cy="10287000"/>
            </a:xfrm>
            <a:custGeom>
              <a:rect b="b" l="l" r="r" t="t"/>
              <a:pathLst>
                <a:path extrusionOk="0" h="10287000" w="9144000">
                  <a:moveTo>
                    <a:pt x="9143999" y="10286999"/>
                  </a:moveTo>
                  <a:lnTo>
                    <a:pt x="0" y="10286999"/>
                  </a:lnTo>
                  <a:lnTo>
                    <a:pt x="0" y="0"/>
                  </a:lnTo>
                  <a:lnTo>
                    <a:pt x="9143999" y="0"/>
                  </a:lnTo>
                  <a:lnTo>
                    <a:pt x="9143999" y="102869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0" name="Google Shape;90;p13"/>
            <p:cNvPicPr preferRelativeResize="0"/>
            <p:nvPr/>
          </p:nvPicPr>
          <p:blipFill rotWithShape="1">
            <a:blip r:embed="rId3">
              <a:alphaModFix/>
            </a:blip>
            <a:srcRect b="0" l="0" r="0" t="0"/>
            <a:stretch/>
          </p:blipFill>
          <p:spPr>
            <a:xfrm>
              <a:off x="10453197" y="1143000"/>
              <a:ext cx="6496049" cy="7962899"/>
            </a:xfrm>
            <a:prstGeom prst="rect">
              <a:avLst/>
            </a:prstGeom>
            <a:noFill/>
            <a:ln>
              <a:noFill/>
            </a:ln>
          </p:spPr>
        </p:pic>
      </p:grpSp>
      <p:sp>
        <p:nvSpPr>
          <p:cNvPr id="91" name="Google Shape;91;p13"/>
          <p:cNvSpPr txBox="1"/>
          <p:nvPr>
            <p:ph type="title"/>
          </p:nvPr>
        </p:nvSpPr>
        <p:spPr>
          <a:xfrm>
            <a:off x="1438102" y="2138660"/>
            <a:ext cx="6280785" cy="67691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4250">
                <a:solidFill>
                  <a:srgbClr val="000000"/>
                </a:solidFill>
                <a:latin typeface="Cambria"/>
                <a:ea typeface="Cambria"/>
                <a:cs typeface="Cambria"/>
                <a:sym typeface="Cambria"/>
              </a:rPr>
              <a:t>Strategies for Transition</a:t>
            </a:r>
            <a:endParaRPr sz="4250">
              <a:latin typeface="Cambria"/>
              <a:ea typeface="Cambria"/>
              <a:cs typeface="Cambria"/>
              <a:sym typeface="Cambria"/>
            </a:endParaRPr>
          </a:p>
        </p:txBody>
      </p:sp>
      <p:sp>
        <p:nvSpPr>
          <p:cNvPr id="92" name="Google Shape;92;p13"/>
          <p:cNvSpPr txBox="1"/>
          <p:nvPr/>
        </p:nvSpPr>
        <p:spPr>
          <a:xfrm>
            <a:off x="1433300" y="3247696"/>
            <a:ext cx="6317700" cy="5856900"/>
          </a:xfrm>
          <a:prstGeom prst="rect">
            <a:avLst/>
          </a:prstGeom>
          <a:noFill/>
          <a:ln>
            <a:noFill/>
          </a:ln>
        </p:spPr>
        <p:txBody>
          <a:bodyPr anchorCtr="0" anchor="t" bIns="0" lIns="0" spcFirstLastPara="1" rIns="0" wrap="square" tIns="12050">
            <a:spAutoFit/>
          </a:bodyPr>
          <a:lstStyle/>
          <a:p>
            <a:pPr indent="-374650" lvl="0" marL="457200" rtl="0" algn="l">
              <a:lnSpc>
                <a:spcPct val="115000"/>
              </a:lnSpc>
              <a:spcBef>
                <a:spcPts val="1500"/>
              </a:spcBef>
              <a:spcAft>
                <a:spcPts val="0"/>
              </a:spcAft>
              <a:buClr>
                <a:srgbClr val="000000"/>
              </a:buClr>
              <a:buSzPts val="2300"/>
              <a:buFont typeface="Verdana"/>
              <a:buChar char="●"/>
            </a:pPr>
            <a:r>
              <a:rPr lang="en-US" sz="2300">
                <a:highlight>
                  <a:schemeClr val="lt1"/>
                </a:highlight>
                <a:latin typeface="Verdana"/>
                <a:ea typeface="Verdana"/>
                <a:cs typeface="Verdana"/>
                <a:sym typeface="Verdana"/>
              </a:rPr>
              <a:t>Hardware Upgrades for Energy Efficiency</a:t>
            </a:r>
            <a:endParaRPr sz="2300">
              <a:highlight>
                <a:schemeClr val="lt1"/>
              </a:highlight>
              <a:latin typeface="Verdana"/>
              <a:ea typeface="Verdana"/>
              <a:cs typeface="Verdana"/>
              <a:sym typeface="Verdana"/>
            </a:endParaRPr>
          </a:p>
          <a:p>
            <a:pPr indent="-374650" lvl="0" marL="457200" rtl="0" algn="l">
              <a:lnSpc>
                <a:spcPct val="115000"/>
              </a:lnSpc>
              <a:spcBef>
                <a:spcPts val="0"/>
              </a:spcBef>
              <a:spcAft>
                <a:spcPts val="0"/>
              </a:spcAft>
              <a:buClr>
                <a:srgbClr val="000000"/>
              </a:buClr>
              <a:buSzPts val="2300"/>
              <a:buFont typeface="Verdana"/>
              <a:buChar char="●"/>
            </a:pPr>
            <a:r>
              <a:rPr lang="en-US" sz="2300">
                <a:highlight>
                  <a:schemeClr val="lt1"/>
                </a:highlight>
                <a:latin typeface="Verdana"/>
                <a:ea typeface="Verdana"/>
                <a:cs typeface="Verdana"/>
                <a:sym typeface="Verdana"/>
              </a:rPr>
              <a:t>Implementation of Power Management Techniques</a:t>
            </a:r>
            <a:endParaRPr sz="2300">
              <a:highlight>
                <a:schemeClr val="lt1"/>
              </a:highlight>
              <a:latin typeface="Verdana"/>
              <a:ea typeface="Verdana"/>
              <a:cs typeface="Verdana"/>
              <a:sym typeface="Verdana"/>
            </a:endParaRPr>
          </a:p>
          <a:p>
            <a:pPr indent="-374650" lvl="0" marL="457200" rtl="0" algn="l">
              <a:lnSpc>
                <a:spcPct val="115000"/>
              </a:lnSpc>
              <a:spcBef>
                <a:spcPts val="0"/>
              </a:spcBef>
              <a:spcAft>
                <a:spcPts val="0"/>
              </a:spcAft>
              <a:buClr>
                <a:srgbClr val="000000"/>
              </a:buClr>
              <a:buSzPts val="2300"/>
              <a:buFont typeface="Verdana"/>
              <a:buChar char="●"/>
            </a:pPr>
            <a:r>
              <a:rPr lang="en-US" sz="2300">
                <a:highlight>
                  <a:schemeClr val="lt1"/>
                </a:highlight>
                <a:latin typeface="Verdana"/>
                <a:ea typeface="Verdana"/>
                <a:cs typeface="Verdana"/>
                <a:sym typeface="Verdana"/>
              </a:rPr>
              <a:t>Optimization of Workload Scheduling Algorithms</a:t>
            </a:r>
            <a:endParaRPr sz="2300">
              <a:highlight>
                <a:schemeClr val="lt1"/>
              </a:highlight>
              <a:latin typeface="Verdana"/>
              <a:ea typeface="Verdana"/>
              <a:cs typeface="Verdana"/>
              <a:sym typeface="Verdana"/>
            </a:endParaRPr>
          </a:p>
          <a:p>
            <a:pPr indent="-374650" lvl="0" marL="457200" rtl="0" algn="l">
              <a:lnSpc>
                <a:spcPct val="115000"/>
              </a:lnSpc>
              <a:spcBef>
                <a:spcPts val="0"/>
              </a:spcBef>
              <a:spcAft>
                <a:spcPts val="0"/>
              </a:spcAft>
              <a:buClr>
                <a:srgbClr val="000000"/>
              </a:buClr>
              <a:buSzPts val="2300"/>
              <a:buFont typeface="Verdana"/>
              <a:buChar char="●"/>
            </a:pPr>
            <a:r>
              <a:rPr lang="en-US" sz="2300">
                <a:highlight>
                  <a:schemeClr val="lt1"/>
                </a:highlight>
                <a:latin typeface="Verdana"/>
                <a:ea typeface="Verdana"/>
                <a:cs typeface="Verdana"/>
                <a:sym typeface="Verdana"/>
              </a:rPr>
              <a:t>Adoption of Renewable Energy Sources</a:t>
            </a:r>
            <a:endParaRPr sz="2300">
              <a:highlight>
                <a:schemeClr val="lt1"/>
              </a:highlight>
              <a:latin typeface="Verdana"/>
              <a:ea typeface="Verdana"/>
              <a:cs typeface="Verdana"/>
              <a:sym typeface="Verdana"/>
            </a:endParaRPr>
          </a:p>
          <a:p>
            <a:pPr indent="-374650" lvl="0" marL="457200" rtl="0" algn="l">
              <a:lnSpc>
                <a:spcPct val="115000"/>
              </a:lnSpc>
              <a:spcBef>
                <a:spcPts val="0"/>
              </a:spcBef>
              <a:spcAft>
                <a:spcPts val="0"/>
              </a:spcAft>
              <a:buClr>
                <a:srgbClr val="000000"/>
              </a:buClr>
              <a:buSzPts val="2300"/>
              <a:buFont typeface="Verdana"/>
              <a:buChar char="●"/>
            </a:pPr>
            <a:r>
              <a:rPr lang="en-US" sz="2300">
                <a:highlight>
                  <a:schemeClr val="lt1"/>
                </a:highlight>
                <a:latin typeface="Verdana"/>
                <a:ea typeface="Verdana"/>
                <a:cs typeface="Verdana"/>
                <a:sym typeface="Verdana"/>
              </a:rPr>
              <a:t>Promotion of Green Computing Practices</a:t>
            </a:r>
            <a:endParaRPr sz="2300">
              <a:highlight>
                <a:schemeClr val="lt1"/>
              </a:highlight>
              <a:latin typeface="Verdana"/>
              <a:ea typeface="Verdana"/>
              <a:cs typeface="Verdana"/>
              <a:sym typeface="Verdana"/>
            </a:endParaRPr>
          </a:p>
          <a:p>
            <a:pPr indent="0" lvl="0" marL="0" rtl="0" algn="l">
              <a:lnSpc>
                <a:spcPct val="115000"/>
              </a:lnSpc>
              <a:spcBef>
                <a:spcPts val="1500"/>
              </a:spcBef>
              <a:spcAft>
                <a:spcPts val="0"/>
              </a:spcAft>
              <a:buClr>
                <a:schemeClr val="dk1"/>
              </a:buClr>
              <a:buSzPts val="1100"/>
              <a:buFont typeface="Arial"/>
              <a:buNone/>
            </a:pPr>
            <a:r>
              <a:rPr lang="en-US" sz="2300">
                <a:highlight>
                  <a:schemeClr val="lt1"/>
                </a:highlight>
                <a:latin typeface="Verdana"/>
                <a:ea typeface="Verdana"/>
                <a:cs typeface="Verdana"/>
                <a:sym typeface="Verdana"/>
              </a:rPr>
              <a:t>These strategies collectively contribute to achieving sustainability goals while ensuring high-performance computing capabilities</a:t>
            </a:r>
            <a:endParaRPr sz="2300">
              <a:highlight>
                <a:schemeClr val="lt1"/>
              </a:highlight>
              <a:latin typeface="Verdana"/>
              <a:ea typeface="Verdana"/>
              <a:cs typeface="Verdana"/>
              <a:sym typeface="Verdana"/>
            </a:endParaRPr>
          </a:p>
          <a:p>
            <a:pPr indent="0" lvl="0" marL="12700" marR="5080" rtl="0" algn="l">
              <a:lnSpc>
                <a:spcPct val="117900"/>
              </a:lnSpc>
              <a:spcBef>
                <a:spcPts val="45"/>
              </a:spcBef>
              <a:spcAft>
                <a:spcPts val="0"/>
              </a:spcAft>
              <a:buClr>
                <a:schemeClr val="dk1"/>
              </a:buClr>
              <a:buFont typeface="Arial"/>
              <a:buNone/>
            </a:pPr>
            <a:r>
              <a:t/>
            </a:r>
            <a:endParaRPr sz="23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1622905" y="2131701"/>
            <a:ext cx="15054888" cy="487044"/>
          </a:xfrm>
          <a:prstGeom prst="rect">
            <a:avLst/>
          </a:prstGeom>
          <a:noFill/>
          <a:ln>
            <a:noFill/>
          </a:ln>
        </p:spPr>
        <p:txBody>
          <a:bodyPr anchorCtr="0" anchor="t" bIns="0" lIns="0" spcFirstLastPara="1" rIns="0" wrap="square" tIns="15875">
            <a:spAutoFit/>
          </a:bodyPr>
          <a:lstStyle/>
          <a:p>
            <a:pPr indent="0" lvl="0" marL="9451975" rtl="0" algn="l">
              <a:lnSpc>
                <a:spcPct val="100000"/>
              </a:lnSpc>
              <a:spcBef>
                <a:spcPts val="0"/>
              </a:spcBef>
              <a:spcAft>
                <a:spcPts val="0"/>
              </a:spcAft>
              <a:buNone/>
            </a:pPr>
            <a:r>
              <a:rPr lang="en-US"/>
              <a:t>Case Study: BigDog to BigDawg</a:t>
            </a:r>
            <a:endParaRPr/>
          </a:p>
        </p:txBody>
      </p:sp>
      <p:sp>
        <p:nvSpPr>
          <p:cNvPr id="98" name="Google Shape;98;p14"/>
          <p:cNvSpPr txBox="1"/>
          <p:nvPr/>
        </p:nvSpPr>
        <p:spPr>
          <a:xfrm>
            <a:off x="11062200" y="3201900"/>
            <a:ext cx="5621700" cy="4859700"/>
          </a:xfrm>
          <a:prstGeom prst="rect">
            <a:avLst/>
          </a:prstGeom>
          <a:noFill/>
          <a:ln>
            <a:noFill/>
          </a:ln>
        </p:spPr>
        <p:txBody>
          <a:bodyPr anchorCtr="0" anchor="t" bIns="0" lIns="0" spcFirstLastPara="1" rIns="0" wrap="square" tIns="9525">
            <a:spAutoFit/>
          </a:bodyPr>
          <a:lstStyle/>
          <a:p>
            <a:pPr indent="0" lvl="0" marL="12700" marR="5080" rtl="0" algn="l">
              <a:lnSpc>
                <a:spcPct val="100899"/>
              </a:lnSpc>
              <a:spcBef>
                <a:spcPts val="0"/>
              </a:spcBef>
              <a:spcAft>
                <a:spcPts val="0"/>
              </a:spcAft>
              <a:buNone/>
            </a:pPr>
            <a:r>
              <a:rPr lang="en-US" sz="2400">
                <a:solidFill>
                  <a:srgbClr val="FFFFFF"/>
                </a:solidFill>
                <a:latin typeface="Verdana"/>
                <a:ea typeface="Verdana"/>
                <a:cs typeface="Verdana"/>
                <a:sym typeface="Verdana"/>
              </a:rPr>
              <a:t>Let's explore a real-world case study  of transitioning an HPC cluster from  </a:t>
            </a:r>
            <a:r>
              <a:rPr i="1" lang="en-US" sz="2450">
                <a:solidFill>
                  <a:srgbClr val="FFFFFF"/>
                </a:solidFill>
                <a:latin typeface="Verdana"/>
                <a:ea typeface="Verdana"/>
                <a:cs typeface="Verdana"/>
                <a:sym typeface="Verdana"/>
              </a:rPr>
              <a:t>BigDog </a:t>
            </a:r>
            <a:r>
              <a:rPr lang="en-US" sz="2400">
                <a:solidFill>
                  <a:srgbClr val="FFFFFF"/>
                </a:solidFill>
                <a:latin typeface="Verdana"/>
                <a:ea typeface="Verdana"/>
                <a:cs typeface="Verdana"/>
                <a:sym typeface="Verdana"/>
              </a:rPr>
              <a:t>to </a:t>
            </a:r>
            <a:r>
              <a:rPr i="1" lang="en-US" sz="2450">
                <a:solidFill>
                  <a:srgbClr val="FFFFFF"/>
                </a:solidFill>
                <a:latin typeface="Verdana"/>
                <a:ea typeface="Verdana"/>
                <a:cs typeface="Verdana"/>
                <a:sym typeface="Verdana"/>
              </a:rPr>
              <a:t>BigDawg</a:t>
            </a:r>
            <a:r>
              <a:rPr lang="en-US" sz="2400">
                <a:solidFill>
                  <a:srgbClr val="FFFFFF"/>
                </a:solidFill>
                <a:latin typeface="Verdana"/>
                <a:ea typeface="Verdana"/>
                <a:cs typeface="Verdana"/>
                <a:sym typeface="Verdana"/>
              </a:rPr>
              <a:t>. This project  involved upgrading hardware  components, implementing energy-  efﬁcient cooling systems, optimizing  job scheduling algorithms, and  integrating renewable energy  sources. The successful transition  resulted in substantial energy  savings, improved performance, and  reduced environmental impact.</a:t>
            </a:r>
            <a:endParaRPr sz="2400">
              <a:latin typeface="Verdana"/>
              <a:ea typeface="Verdana"/>
              <a:cs typeface="Verdana"/>
              <a:sym typeface="Verdana"/>
            </a:endParaRPr>
          </a:p>
        </p:txBody>
      </p:sp>
      <p:pic>
        <p:nvPicPr>
          <p:cNvPr id="99" name="Google Shape;99;p14"/>
          <p:cNvPicPr preferRelativeResize="0"/>
          <p:nvPr/>
        </p:nvPicPr>
        <p:blipFill rotWithShape="1">
          <a:blip r:embed="rId3">
            <a:alphaModFix/>
          </a:blip>
          <a:srcRect b="0" l="0" r="0" t="0"/>
          <a:stretch/>
        </p:blipFill>
        <p:spPr>
          <a:xfrm>
            <a:off x="0" y="0"/>
            <a:ext cx="9143999" cy="10286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idx="1" type="body"/>
          </p:nvPr>
        </p:nvSpPr>
        <p:spPr>
          <a:xfrm>
            <a:off x="4257419" y="4726785"/>
            <a:ext cx="97860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05" name="Google Shape;105;p15"/>
          <p:cNvPicPr preferRelativeResize="0"/>
          <p:nvPr/>
        </p:nvPicPr>
        <p:blipFill>
          <a:blip r:embed="rId3">
            <a:alphaModFix/>
          </a:blip>
          <a:stretch>
            <a:fillRect/>
          </a:stretch>
        </p:blipFill>
        <p:spPr>
          <a:xfrm>
            <a:off x="700025" y="1870600"/>
            <a:ext cx="7951928" cy="6057425"/>
          </a:xfrm>
          <a:prstGeom prst="rect">
            <a:avLst/>
          </a:prstGeom>
          <a:noFill/>
          <a:ln>
            <a:noFill/>
          </a:ln>
        </p:spPr>
      </p:pic>
      <p:pic>
        <p:nvPicPr>
          <p:cNvPr id="106" name="Google Shape;106;p15"/>
          <p:cNvPicPr preferRelativeResize="0"/>
          <p:nvPr/>
        </p:nvPicPr>
        <p:blipFill>
          <a:blip r:embed="rId4">
            <a:alphaModFix/>
          </a:blip>
          <a:stretch>
            <a:fillRect/>
          </a:stretch>
        </p:blipFill>
        <p:spPr>
          <a:xfrm>
            <a:off x="9545650" y="1865850"/>
            <a:ext cx="8171075" cy="605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