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3295650" cx="5854700"/>
  <p:notesSz cx="5854700" cy="3295650"/>
  <p:embeddedFontLst>
    <p:embeddedFont>
      <p:font typeface="Roboto"/>
      <p:regular r:id="rId17"/>
      <p:bold r:id="rId18"/>
      <p:italic r:id="rId19"/>
      <p:boldItalic r:id="rId20"/>
    </p:embeddedFon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Tahoma-bold.fntdata"/><Relationship Id="rId10" Type="http://schemas.openxmlformats.org/officeDocument/2006/relationships/slide" Target="slides/slide5.xml"/><Relationship Id="rId21" Type="http://schemas.openxmlformats.org/officeDocument/2006/relationships/font" Target="fonts/Tahoma-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85450" y="1565425"/>
            <a:ext cx="4683750" cy="14830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9d103420e1_0_41: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42" name="Google Shape;42;g29d103420e1_0_41: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d103420e1_0_36: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d103420e1_0_36: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d103420e1_0_17: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d103420e1_0_17: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d103420e1_0_12:notes"/>
          <p:cNvSpPr/>
          <p:nvPr>
            <p:ph idx="2" type="sldImg"/>
          </p:nvPr>
        </p:nvSpPr>
        <p:spPr>
          <a:xfrm>
            <a:off x="975975" y="247150"/>
            <a:ext cx="3903300" cy="1236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d103420e1_0_12:notes"/>
          <p:cNvSpPr txBox="1"/>
          <p:nvPr>
            <p:ph idx="1" type="body"/>
          </p:nvPr>
        </p:nvSpPr>
        <p:spPr>
          <a:xfrm>
            <a:off x="585450" y="1565425"/>
            <a:ext cx="4683900" cy="14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585450" y="1565425"/>
            <a:ext cx="4683750" cy="1483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975975" y="247150"/>
            <a:ext cx="3903325" cy="1235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4076258" y="551708"/>
            <a:ext cx="1659889" cy="4210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4076258" y="551708"/>
            <a:ext cx="1659889" cy="4210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92735" y="757999"/>
            <a:ext cx="5269230"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439102" y="1021651"/>
            <a:ext cx="4976495" cy="69208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878205" y="1845564"/>
            <a:ext cx="4098290" cy="8239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4076258" y="551708"/>
            <a:ext cx="1659889" cy="4210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292735" y="757999"/>
            <a:ext cx="2546794"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3015170" y="757999"/>
            <a:ext cx="2546794" cy="21751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512" y="8"/>
            <a:ext cx="5845810" cy="3288029"/>
          </a:xfrm>
          <a:custGeom>
            <a:rect b="b" l="l" r="r" t="t"/>
            <a:pathLst>
              <a:path extrusionOk="0" h="3288029" w="5845810">
                <a:moveTo>
                  <a:pt x="5845240" y="0"/>
                </a:moveTo>
                <a:lnTo>
                  <a:pt x="0" y="0"/>
                </a:lnTo>
                <a:lnTo>
                  <a:pt x="0" y="3287938"/>
                </a:lnTo>
                <a:lnTo>
                  <a:pt x="5845240" y="3287938"/>
                </a:lnTo>
                <a:lnTo>
                  <a:pt x="5845240"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4076258" y="551708"/>
            <a:ext cx="1659889" cy="4210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400" u="none" cap="none" strike="noStrik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292735" y="757999"/>
            <a:ext cx="5269230" cy="21751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1990598" y="3064954"/>
            <a:ext cx="1873504" cy="16478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292735" y="3064954"/>
            <a:ext cx="1346581" cy="16478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4215384" y="3064954"/>
            <a:ext cx="1346581" cy="164782"/>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6079633" y="996158"/>
            <a:ext cx="16599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45" name="Google Shape;45;p7"/>
          <p:cNvSpPr txBox="1"/>
          <p:nvPr/>
        </p:nvSpPr>
        <p:spPr>
          <a:xfrm>
            <a:off x="514175" y="802725"/>
            <a:ext cx="4649400" cy="1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900">
                <a:solidFill>
                  <a:schemeClr val="lt1"/>
                </a:solidFill>
                <a:latin typeface="Calibri"/>
                <a:ea typeface="Calibri"/>
                <a:cs typeface="Calibri"/>
                <a:sym typeface="Calibri"/>
              </a:rPr>
              <a:t>A Survey On Cloud-Based Distributed Computing System Frameworks</a:t>
            </a:r>
            <a:endParaRPr b="1" sz="29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16"/>
          <p:cNvGrpSpPr/>
          <p:nvPr/>
        </p:nvGrpSpPr>
        <p:grpSpPr>
          <a:xfrm>
            <a:off x="3636172" y="0"/>
            <a:ext cx="1111519" cy="617220"/>
            <a:chOff x="3636172" y="0"/>
            <a:chExt cx="1111519" cy="617220"/>
          </a:xfrm>
        </p:grpSpPr>
        <p:sp>
          <p:nvSpPr>
            <p:cNvPr id="160" name="Google Shape;160;p16"/>
            <p:cNvSpPr/>
            <p:nvPr/>
          </p:nvSpPr>
          <p:spPr>
            <a:xfrm>
              <a:off x="3807256" y="0"/>
              <a:ext cx="940435" cy="617220"/>
            </a:xfrm>
            <a:custGeom>
              <a:rect b="b" l="l" r="r" t="t"/>
              <a:pathLst>
                <a:path extrusionOk="0" h="617220" w="940435">
                  <a:moveTo>
                    <a:pt x="878825" y="0"/>
                  </a:moveTo>
                  <a:lnTo>
                    <a:pt x="233037" y="0"/>
                  </a:lnTo>
                  <a:lnTo>
                    <a:pt x="0" y="233050"/>
                  </a:lnTo>
                  <a:lnTo>
                    <a:pt x="384505" y="616768"/>
                  </a:lnTo>
                  <a:lnTo>
                    <a:pt x="940112" y="61185"/>
                  </a:lnTo>
                  <a:lnTo>
                    <a:pt x="878825"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6"/>
            <p:cNvSpPr/>
            <p:nvPr/>
          </p:nvSpPr>
          <p:spPr>
            <a:xfrm>
              <a:off x="3636172" y="0"/>
              <a:ext cx="465455" cy="263525"/>
            </a:xfrm>
            <a:custGeom>
              <a:rect b="b" l="l" r="r" t="t"/>
              <a:pathLst>
                <a:path extrusionOk="0" h="263525" w="465454">
                  <a:moveTo>
                    <a:pt x="464890" y="0"/>
                  </a:moveTo>
                  <a:lnTo>
                    <a:pt x="61173" y="0"/>
                  </a:lnTo>
                  <a:lnTo>
                    <a:pt x="0" y="61173"/>
                  </a:lnTo>
                  <a:lnTo>
                    <a:pt x="201472" y="263426"/>
                  </a:lnTo>
                  <a:lnTo>
                    <a:pt x="46489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62" name="Google Shape;162;p16"/>
          <p:cNvGrpSpPr/>
          <p:nvPr/>
        </p:nvGrpSpPr>
        <p:grpSpPr>
          <a:xfrm>
            <a:off x="1512" y="0"/>
            <a:ext cx="2156434" cy="2384203"/>
            <a:chOff x="1512" y="0"/>
            <a:chExt cx="2156434" cy="2384203"/>
          </a:xfrm>
        </p:grpSpPr>
        <p:sp>
          <p:nvSpPr>
            <p:cNvPr id="163" name="Google Shape;163;p16"/>
            <p:cNvSpPr/>
            <p:nvPr/>
          </p:nvSpPr>
          <p:spPr>
            <a:xfrm>
              <a:off x="1706462" y="0"/>
              <a:ext cx="451484" cy="389890"/>
            </a:xfrm>
            <a:custGeom>
              <a:rect b="b" l="l" r="r" t="t"/>
              <a:pathLst>
                <a:path extrusionOk="0" h="389890" w="451485">
                  <a:moveTo>
                    <a:pt x="451375" y="0"/>
                  </a:moveTo>
                  <a:lnTo>
                    <a:pt x="327853" y="0"/>
                  </a:lnTo>
                  <a:lnTo>
                    <a:pt x="0" y="328147"/>
                  </a:lnTo>
                  <a:lnTo>
                    <a:pt x="61438" y="389583"/>
                  </a:lnTo>
                  <a:lnTo>
                    <a:pt x="45137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16"/>
            <p:cNvSpPr/>
            <p:nvPr/>
          </p:nvSpPr>
          <p:spPr>
            <a:xfrm>
              <a:off x="922592" y="193548"/>
              <a:ext cx="1111250" cy="1111250"/>
            </a:xfrm>
            <a:custGeom>
              <a:rect b="b" l="l" r="r" t="t"/>
              <a:pathLst>
                <a:path extrusionOk="0" h="1111250" w="1111250">
                  <a:moveTo>
                    <a:pt x="555997" y="0"/>
                  </a:moveTo>
                  <a:lnTo>
                    <a:pt x="0" y="555604"/>
                  </a:lnTo>
                  <a:lnTo>
                    <a:pt x="555997" y="1111209"/>
                  </a:lnTo>
                  <a:lnTo>
                    <a:pt x="1111197" y="555604"/>
                  </a:lnTo>
                  <a:lnTo>
                    <a:pt x="555997"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16"/>
            <p:cNvSpPr/>
            <p:nvPr/>
          </p:nvSpPr>
          <p:spPr>
            <a:xfrm>
              <a:off x="1512" y="322993"/>
              <a:ext cx="1429385" cy="2061210"/>
            </a:xfrm>
            <a:custGeom>
              <a:rect b="b" l="l" r="r" t="t"/>
              <a:pathLst>
                <a:path extrusionOk="0" h="2061210" w="1429385">
                  <a:moveTo>
                    <a:pt x="398644" y="0"/>
                  </a:moveTo>
                  <a:lnTo>
                    <a:pt x="0" y="398644"/>
                  </a:lnTo>
                  <a:lnTo>
                    <a:pt x="0" y="1662717"/>
                  </a:lnTo>
                  <a:lnTo>
                    <a:pt x="398644" y="2061054"/>
                  </a:lnTo>
                  <a:lnTo>
                    <a:pt x="1428774" y="1030925"/>
                  </a:lnTo>
                  <a:lnTo>
                    <a:pt x="398644"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66" name="Google Shape;166;p16"/>
          <p:cNvSpPr/>
          <p:nvPr/>
        </p:nvSpPr>
        <p:spPr>
          <a:xfrm>
            <a:off x="4247448" y="0"/>
            <a:ext cx="1599565" cy="1703705"/>
          </a:xfrm>
          <a:custGeom>
            <a:rect b="b" l="l" r="r" t="t"/>
            <a:pathLst>
              <a:path extrusionOk="0" h="1703705" w="1599564">
                <a:moveTo>
                  <a:pt x="1388727" y="0"/>
                </a:moveTo>
                <a:lnTo>
                  <a:pt x="672847" y="0"/>
                </a:lnTo>
                <a:lnTo>
                  <a:pt x="0" y="672334"/>
                </a:lnTo>
                <a:lnTo>
                  <a:pt x="1030925" y="1703259"/>
                </a:lnTo>
                <a:lnTo>
                  <a:pt x="1599294" y="1134452"/>
                </a:lnTo>
                <a:lnTo>
                  <a:pt x="1599294" y="210568"/>
                </a:lnTo>
                <a:lnTo>
                  <a:pt x="1388727"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16"/>
          <p:cNvSpPr/>
          <p:nvPr/>
        </p:nvSpPr>
        <p:spPr>
          <a:xfrm>
            <a:off x="182482" y="0"/>
            <a:ext cx="1385570" cy="692785"/>
          </a:xfrm>
          <a:custGeom>
            <a:rect b="b" l="l" r="r" t="t"/>
            <a:pathLst>
              <a:path extrusionOk="0" h="692785" w="1385570">
                <a:moveTo>
                  <a:pt x="1385427" y="0"/>
                </a:moveTo>
                <a:lnTo>
                  <a:pt x="0" y="0"/>
                </a:lnTo>
                <a:lnTo>
                  <a:pt x="692710" y="692456"/>
                </a:lnTo>
                <a:lnTo>
                  <a:pt x="1385427"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6"/>
          <p:cNvSpPr txBox="1"/>
          <p:nvPr/>
        </p:nvSpPr>
        <p:spPr>
          <a:xfrm>
            <a:off x="1310584" y="1226838"/>
            <a:ext cx="3221990" cy="1226185"/>
          </a:xfrm>
          <a:prstGeom prst="rect">
            <a:avLst/>
          </a:prstGeom>
          <a:noFill/>
          <a:ln>
            <a:noFill/>
          </a:ln>
        </p:spPr>
        <p:txBody>
          <a:bodyPr anchorCtr="0" anchor="t" bIns="0" lIns="0" spcFirstLastPara="1" rIns="0" wrap="square" tIns="12050">
            <a:spAutoFit/>
          </a:bodyPr>
          <a:lstStyle/>
          <a:p>
            <a:pPr indent="-635" lvl="0" marL="12065" marR="5080" rtl="0" algn="ctr">
              <a:lnSpc>
                <a:spcPct val="102299"/>
              </a:lnSpc>
              <a:spcBef>
                <a:spcPts val="0"/>
              </a:spcBef>
              <a:spcAft>
                <a:spcPts val="0"/>
              </a:spcAft>
              <a:buNone/>
            </a:pPr>
            <a:r>
              <a:rPr lang="en-US" sz="1100">
                <a:solidFill>
                  <a:srgbClr val="FFFFFF"/>
                </a:solidFill>
                <a:latin typeface="Trebuchet MS"/>
                <a:ea typeface="Trebuchet MS"/>
                <a:cs typeface="Trebuchet MS"/>
                <a:sym typeface="Trebuchet MS"/>
              </a:rPr>
              <a:t>As we conclude this survey, it is evident that cloud-based distributed computing system frameworks play a pivotal role in modern IT infrastructures. Embracing the complexities and harnessing the potential of these frameworks is crucial for organizations striving for innovation and efficiency.</a:t>
            </a:r>
            <a:endParaRPr sz="1100">
              <a:latin typeface="Trebuchet MS"/>
              <a:ea typeface="Trebuchet MS"/>
              <a:cs typeface="Trebuchet MS"/>
              <a:sym typeface="Trebuchet MS"/>
            </a:endParaRPr>
          </a:p>
        </p:txBody>
      </p:sp>
      <p:sp>
        <p:nvSpPr>
          <p:cNvPr id="169" name="Google Shape;169;p16"/>
          <p:cNvSpPr txBox="1"/>
          <p:nvPr>
            <p:ph type="title"/>
          </p:nvPr>
        </p:nvSpPr>
        <p:spPr>
          <a:xfrm>
            <a:off x="1998902" y="624180"/>
            <a:ext cx="1630800" cy="396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500"/>
              <a:t>Conclusion</a:t>
            </a:r>
            <a:endParaRPr b="1" sz="2500"/>
          </a:p>
        </p:txBody>
      </p:sp>
      <p:sp>
        <p:nvSpPr>
          <p:cNvPr id="170" name="Google Shape;170;p16"/>
          <p:cNvSpPr/>
          <p:nvPr/>
        </p:nvSpPr>
        <p:spPr>
          <a:xfrm>
            <a:off x="2296223" y="1175372"/>
            <a:ext cx="1251585" cy="30480"/>
          </a:xfrm>
          <a:custGeom>
            <a:rect b="b" l="l" r="r" t="t"/>
            <a:pathLst>
              <a:path extrusionOk="0" h="30480" w="1251585">
                <a:moveTo>
                  <a:pt x="1251242" y="0"/>
                </a:moveTo>
                <a:lnTo>
                  <a:pt x="0" y="0"/>
                </a:lnTo>
                <a:lnTo>
                  <a:pt x="0" y="30454"/>
                </a:lnTo>
                <a:lnTo>
                  <a:pt x="1251242" y="30454"/>
                </a:lnTo>
                <a:lnTo>
                  <a:pt x="1251242"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6271058" y="1823458"/>
            <a:ext cx="16599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76" name="Google Shape;176;p17"/>
          <p:cNvSpPr txBox="1"/>
          <p:nvPr/>
        </p:nvSpPr>
        <p:spPr>
          <a:xfrm>
            <a:off x="418475" y="1237575"/>
            <a:ext cx="4109400" cy="8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chemeClr val="lt1"/>
                </a:solidFill>
                <a:latin typeface="Calibri"/>
                <a:ea typeface="Calibri"/>
                <a:cs typeface="Calibri"/>
                <a:sym typeface="Calibri"/>
              </a:rPr>
              <a:t>Thanks!</a:t>
            </a:r>
            <a:endParaRPr b="1" sz="4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p:nvPr/>
        </p:nvSpPr>
        <p:spPr>
          <a:xfrm>
            <a:off x="5069098" y="1888166"/>
            <a:ext cx="777875" cy="1111250"/>
          </a:xfrm>
          <a:custGeom>
            <a:rect b="b" l="l" r="r" t="t"/>
            <a:pathLst>
              <a:path extrusionOk="0" h="1111250" w="777875">
                <a:moveTo>
                  <a:pt x="555619" y="0"/>
                </a:moveTo>
                <a:lnTo>
                  <a:pt x="0" y="555604"/>
                </a:lnTo>
                <a:lnTo>
                  <a:pt x="555619" y="1111197"/>
                </a:lnTo>
                <a:lnTo>
                  <a:pt x="777633" y="889182"/>
                </a:lnTo>
                <a:lnTo>
                  <a:pt x="777633" y="222019"/>
                </a:lnTo>
                <a:lnTo>
                  <a:pt x="55561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1" name="Google Shape;51;p8"/>
          <p:cNvGrpSpPr/>
          <p:nvPr/>
        </p:nvGrpSpPr>
        <p:grpSpPr>
          <a:xfrm>
            <a:off x="2600836" y="2575346"/>
            <a:ext cx="1111322" cy="713105"/>
            <a:chOff x="2600836" y="2575346"/>
            <a:chExt cx="1111322" cy="713105"/>
          </a:xfrm>
        </p:grpSpPr>
        <p:sp>
          <p:nvSpPr>
            <p:cNvPr id="52" name="Google Shape;52;p8"/>
            <p:cNvSpPr/>
            <p:nvPr/>
          </p:nvSpPr>
          <p:spPr>
            <a:xfrm>
              <a:off x="2787598" y="2747223"/>
              <a:ext cx="924560" cy="541020"/>
            </a:xfrm>
            <a:custGeom>
              <a:rect b="b" l="l" r="r" t="t"/>
              <a:pathLst>
                <a:path extrusionOk="0" h="541020" w="924560">
                  <a:moveTo>
                    <a:pt x="540695" y="0"/>
                  </a:moveTo>
                  <a:lnTo>
                    <a:pt x="0" y="540723"/>
                  </a:lnTo>
                  <a:lnTo>
                    <a:pt x="767438" y="540723"/>
                  </a:lnTo>
                  <a:lnTo>
                    <a:pt x="924435" y="383724"/>
                  </a:lnTo>
                  <a:lnTo>
                    <a:pt x="540695"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 name="Google Shape;53;p8"/>
            <p:cNvSpPr/>
            <p:nvPr/>
          </p:nvSpPr>
          <p:spPr>
            <a:xfrm>
              <a:off x="2600836" y="2575346"/>
              <a:ext cx="758190" cy="713105"/>
            </a:xfrm>
            <a:custGeom>
              <a:rect b="b" l="l" r="r" t="t"/>
              <a:pathLst>
                <a:path extrusionOk="0" h="713104" w="758189">
                  <a:moveTo>
                    <a:pt x="555580" y="0"/>
                  </a:moveTo>
                  <a:lnTo>
                    <a:pt x="0" y="556402"/>
                  </a:lnTo>
                  <a:lnTo>
                    <a:pt x="156815" y="712600"/>
                  </a:lnTo>
                  <a:lnTo>
                    <a:pt x="247504" y="712600"/>
                  </a:lnTo>
                  <a:lnTo>
                    <a:pt x="757845" y="202250"/>
                  </a:lnTo>
                  <a:lnTo>
                    <a:pt x="55558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4" name="Google Shape;54;p8"/>
          <p:cNvSpPr/>
          <p:nvPr/>
        </p:nvSpPr>
        <p:spPr>
          <a:xfrm>
            <a:off x="3805001" y="2205383"/>
            <a:ext cx="1845310" cy="1082675"/>
          </a:xfrm>
          <a:custGeom>
            <a:rect b="b" l="l" r="r" t="t"/>
            <a:pathLst>
              <a:path extrusionOk="0" h="1082675" w="1845310">
                <a:moveTo>
                  <a:pt x="922842" y="0"/>
                </a:moveTo>
                <a:lnTo>
                  <a:pt x="0" y="922447"/>
                </a:lnTo>
                <a:lnTo>
                  <a:pt x="160181" y="1082563"/>
                </a:lnTo>
                <a:lnTo>
                  <a:pt x="1684849" y="1082563"/>
                </a:lnTo>
                <a:lnTo>
                  <a:pt x="1844893" y="922447"/>
                </a:lnTo>
                <a:lnTo>
                  <a:pt x="922842"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8"/>
          <p:cNvSpPr/>
          <p:nvPr/>
        </p:nvSpPr>
        <p:spPr>
          <a:xfrm>
            <a:off x="1512" y="0"/>
            <a:ext cx="749300" cy="801370"/>
          </a:xfrm>
          <a:custGeom>
            <a:rect b="b" l="l" r="r" t="t"/>
            <a:pathLst>
              <a:path extrusionOk="0" h="801370" w="749300">
                <a:moveTo>
                  <a:pt x="610284" y="0"/>
                </a:moveTo>
                <a:lnTo>
                  <a:pt x="0" y="0"/>
                </a:lnTo>
                <a:lnTo>
                  <a:pt x="0" y="714296"/>
                </a:lnTo>
                <a:lnTo>
                  <a:pt x="86618" y="800968"/>
                </a:lnTo>
                <a:lnTo>
                  <a:pt x="749176" y="138805"/>
                </a:lnTo>
                <a:lnTo>
                  <a:pt x="610284"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p8"/>
          <p:cNvSpPr txBox="1"/>
          <p:nvPr>
            <p:ph type="title"/>
          </p:nvPr>
        </p:nvSpPr>
        <p:spPr>
          <a:xfrm>
            <a:off x="144236" y="852471"/>
            <a:ext cx="2768700" cy="1873500"/>
          </a:xfrm>
          <a:prstGeom prst="rect">
            <a:avLst/>
          </a:prstGeom>
          <a:noFill/>
          <a:ln>
            <a:noFill/>
          </a:ln>
        </p:spPr>
        <p:txBody>
          <a:bodyPr anchorCtr="0" anchor="t" bIns="0" lIns="0" spcFirstLastPara="1" rIns="0" wrap="square" tIns="64125">
            <a:spAutoFit/>
          </a:bodyPr>
          <a:lstStyle/>
          <a:p>
            <a:pPr indent="0" lvl="0" marL="12700" marR="5080" rtl="0" algn="l">
              <a:lnSpc>
                <a:spcPct val="100500"/>
              </a:lnSpc>
              <a:spcBef>
                <a:spcPts val="0"/>
              </a:spcBef>
              <a:spcAft>
                <a:spcPts val="0"/>
              </a:spcAft>
              <a:buNone/>
            </a:pPr>
            <a:r>
              <a:rPr lang="en-US" sz="1600"/>
              <a:t>                               </a:t>
            </a:r>
            <a:r>
              <a:rPr b="1" lang="en-US" sz="2100"/>
              <a:t> CSE449</a:t>
            </a:r>
            <a:endParaRPr b="1" sz="2100"/>
          </a:p>
          <a:p>
            <a:pPr indent="0" lvl="0" marL="12700" marR="5080" rtl="0" algn="l">
              <a:lnSpc>
                <a:spcPct val="100500"/>
              </a:lnSpc>
              <a:spcBef>
                <a:spcPts val="0"/>
              </a:spcBef>
              <a:spcAft>
                <a:spcPts val="0"/>
              </a:spcAft>
              <a:buNone/>
            </a:pPr>
            <a:r>
              <a:rPr lang="en-US" sz="1600"/>
              <a:t>Name: </a:t>
            </a:r>
            <a:r>
              <a:rPr b="1" lang="en-US" sz="1600"/>
              <a:t>Sheikh Yasir Hossain</a:t>
            </a:r>
            <a:endParaRPr b="1" sz="1600"/>
          </a:p>
          <a:p>
            <a:pPr indent="0" lvl="0" marL="12700" marR="5080" rtl="0" algn="l">
              <a:lnSpc>
                <a:spcPct val="100500"/>
              </a:lnSpc>
              <a:spcBef>
                <a:spcPts val="0"/>
              </a:spcBef>
              <a:spcAft>
                <a:spcPts val="0"/>
              </a:spcAft>
              <a:buNone/>
            </a:pPr>
            <a:r>
              <a:rPr lang="en-US" sz="1600"/>
              <a:t>ID: </a:t>
            </a:r>
            <a:r>
              <a:rPr b="1" lang="en-US" sz="1600"/>
              <a:t>20301013</a:t>
            </a:r>
            <a:endParaRPr b="1" sz="1600"/>
          </a:p>
          <a:p>
            <a:pPr indent="0" lvl="0" marL="12700" marR="5080" rtl="0" algn="l">
              <a:lnSpc>
                <a:spcPct val="100500"/>
              </a:lnSpc>
              <a:spcBef>
                <a:spcPts val="0"/>
              </a:spcBef>
              <a:spcAft>
                <a:spcPts val="0"/>
              </a:spcAft>
              <a:buNone/>
            </a:pPr>
            <a:r>
              <a:rPr lang="en-US" sz="1600"/>
              <a:t>Section: </a:t>
            </a:r>
            <a:r>
              <a:rPr b="1" lang="en-US" sz="1600"/>
              <a:t>01</a:t>
            </a:r>
            <a:endParaRPr b="1" sz="1600"/>
          </a:p>
          <a:p>
            <a:pPr indent="0" lvl="0" marL="12700" marR="5080" rtl="0" algn="l">
              <a:lnSpc>
                <a:spcPct val="100500"/>
              </a:lnSpc>
              <a:spcBef>
                <a:spcPts val="0"/>
              </a:spcBef>
              <a:spcAft>
                <a:spcPts val="0"/>
              </a:spcAft>
              <a:buNone/>
            </a:pPr>
            <a:r>
              <a:t/>
            </a:r>
            <a:endParaRPr sz="1600"/>
          </a:p>
          <a:p>
            <a:pPr indent="0" lvl="0" marL="12700" marR="5080" rtl="0" algn="l">
              <a:lnSpc>
                <a:spcPct val="100500"/>
              </a:lnSpc>
              <a:spcBef>
                <a:spcPts val="0"/>
              </a:spcBef>
              <a:spcAft>
                <a:spcPts val="0"/>
              </a:spcAft>
              <a:buNone/>
            </a:pPr>
            <a:r>
              <a:rPr lang="en-US" sz="1600"/>
              <a:t>Course Instructor: </a:t>
            </a:r>
            <a:r>
              <a:rPr b="1" lang="en-US" sz="1600"/>
              <a:t>Annajiat Alim Rasel</a:t>
            </a:r>
            <a:endParaRPr b="1" sz="1600"/>
          </a:p>
        </p:txBody>
      </p:sp>
      <p:grpSp>
        <p:nvGrpSpPr>
          <p:cNvPr id="57" name="Google Shape;57;p8"/>
          <p:cNvGrpSpPr/>
          <p:nvPr/>
        </p:nvGrpSpPr>
        <p:grpSpPr>
          <a:xfrm>
            <a:off x="2924293" y="0"/>
            <a:ext cx="2924818" cy="2998350"/>
            <a:chOff x="2924293" y="0"/>
            <a:chExt cx="2924818" cy="2998350"/>
          </a:xfrm>
        </p:grpSpPr>
        <p:pic>
          <p:nvPicPr>
            <p:cNvPr id="58" name="Google Shape;58;p8"/>
            <p:cNvPicPr preferRelativeResize="0"/>
            <p:nvPr/>
          </p:nvPicPr>
          <p:blipFill rotWithShape="1">
            <a:blip r:embed="rId3">
              <a:alphaModFix/>
            </a:blip>
            <a:srcRect b="0" l="0" r="0" t="0"/>
            <a:stretch/>
          </p:blipFill>
          <p:spPr>
            <a:xfrm>
              <a:off x="2924293" y="1296567"/>
              <a:ext cx="1701777" cy="1701783"/>
            </a:xfrm>
            <a:prstGeom prst="rect">
              <a:avLst/>
            </a:prstGeom>
            <a:noFill/>
            <a:ln>
              <a:noFill/>
            </a:ln>
          </p:spPr>
        </p:pic>
        <p:pic>
          <p:nvPicPr>
            <p:cNvPr id="59" name="Google Shape;59;p8"/>
            <p:cNvPicPr preferRelativeResize="0"/>
            <p:nvPr/>
          </p:nvPicPr>
          <p:blipFill rotWithShape="1">
            <a:blip r:embed="rId4">
              <a:alphaModFix/>
            </a:blip>
            <a:srcRect b="0" l="0" r="0" t="0"/>
            <a:stretch/>
          </p:blipFill>
          <p:spPr>
            <a:xfrm>
              <a:off x="3776136" y="0"/>
              <a:ext cx="2072975" cy="2367570"/>
            </a:xfrm>
            <a:prstGeom prst="rect">
              <a:avLst/>
            </a:prstGeom>
            <a:noFill/>
            <a:ln>
              <a:noFill/>
            </a:ln>
          </p:spPr>
        </p:pic>
      </p:grpSp>
      <p:sp>
        <p:nvSpPr>
          <p:cNvPr id="60" name="Google Shape;60;p8"/>
          <p:cNvSpPr txBox="1"/>
          <p:nvPr/>
        </p:nvSpPr>
        <p:spPr>
          <a:xfrm>
            <a:off x="1013300" y="296750"/>
            <a:ext cx="29811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p:nvPr/>
        </p:nvSpPr>
        <p:spPr>
          <a:xfrm>
            <a:off x="1052800" y="0"/>
            <a:ext cx="1083310" cy="541655"/>
          </a:xfrm>
          <a:custGeom>
            <a:rect b="b" l="l" r="r" t="t"/>
            <a:pathLst>
              <a:path extrusionOk="0" h="541655" w="1083310">
                <a:moveTo>
                  <a:pt x="1082975" y="0"/>
                </a:moveTo>
                <a:lnTo>
                  <a:pt x="0" y="0"/>
                </a:lnTo>
                <a:lnTo>
                  <a:pt x="541483" y="541483"/>
                </a:lnTo>
                <a:lnTo>
                  <a:pt x="108297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6" name="Google Shape;66;p9"/>
          <p:cNvGrpSpPr/>
          <p:nvPr/>
        </p:nvGrpSpPr>
        <p:grpSpPr>
          <a:xfrm>
            <a:off x="1512" y="1009211"/>
            <a:ext cx="571500" cy="1111664"/>
            <a:chOff x="1512" y="1009211"/>
            <a:chExt cx="571500" cy="1111664"/>
          </a:xfrm>
        </p:grpSpPr>
        <p:sp>
          <p:nvSpPr>
            <p:cNvPr id="67" name="Google Shape;67;p9"/>
            <p:cNvSpPr/>
            <p:nvPr/>
          </p:nvSpPr>
          <p:spPr>
            <a:xfrm>
              <a:off x="1512" y="1181075"/>
              <a:ext cx="571500" cy="939800"/>
            </a:xfrm>
            <a:custGeom>
              <a:rect b="b" l="l" r="r" t="t"/>
              <a:pathLst>
                <a:path extrusionOk="0" h="939800" w="571500">
                  <a:moveTo>
                    <a:pt x="187320" y="0"/>
                  </a:moveTo>
                  <a:lnTo>
                    <a:pt x="0" y="187320"/>
                  </a:lnTo>
                  <a:lnTo>
                    <a:pt x="0" y="923890"/>
                  </a:lnTo>
                  <a:lnTo>
                    <a:pt x="15442" y="939332"/>
                  </a:lnTo>
                  <a:lnTo>
                    <a:pt x="571048" y="383727"/>
                  </a:lnTo>
                  <a:lnTo>
                    <a:pt x="187320"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 name="Google Shape;68;p9"/>
            <p:cNvSpPr/>
            <p:nvPr/>
          </p:nvSpPr>
          <p:spPr>
            <a:xfrm>
              <a:off x="1512" y="1009211"/>
              <a:ext cx="217804" cy="420370"/>
            </a:xfrm>
            <a:custGeom>
              <a:rect b="b" l="l" r="r" t="t"/>
              <a:pathLst>
                <a:path extrusionOk="0" h="420369" w="217804">
                  <a:moveTo>
                    <a:pt x="15439" y="0"/>
                  </a:moveTo>
                  <a:lnTo>
                    <a:pt x="0" y="15439"/>
                  </a:lnTo>
                  <a:lnTo>
                    <a:pt x="0" y="419948"/>
                  </a:lnTo>
                  <a:lnTo>
                    <a:pt x="217693" y="202250"/>
                  </a:lnTo>
                  <a:lnTo>
                    <a:pt x="15439"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69" name="Google Shape;69;p9"/>
          <p:cNvGrpSpPr/>
          <p:nvPr/>
        </p:nvGrpSpPr>
        <p:grpSpPr>
          <a:xfrm>
            <a:off x="0" y="0"/>
            <a:ext cx="2723543" cy="3288792"/>
            <a:chOff x="0" y="0"/>
            <a:chExt cx="2723543" cy="3288792"/>
          </a:xfrm>
        </p:grpSpPr>
        <p:sp>
          <p:nvSpPr>
            <p:cNvPr id="70" name="Google Shape;70;p9"/>
            <p:cNvSpPr/>
            <p:nvPr/>
          </p:nvSpPr>
          <p:spPr>
            <a:xfrm>
              <a:off x="662333" y="548152"/>
              <a:ext cx="2061210" cy="2061210"/>
            </a:xfrm>
            <a:custGeom>
              <a:rect b="b" l="l" r="r" t="t"/>
              <a:pathLst>
                <a:path extrusionOk="0" h="2061210" w="2061210">
                  <a:moveTo>
                    <a:pt x="1030519" y="0"/>
                  </a:moveTo>
                  <a:lnTo>
                    <a:pt x="0" y="1030925"/>
                  </a:lnTo>
                  <a:lnTo>
                    <a:pt x="1030519" y="2061054"/>
                  </a:lnTo>
                  <a:lnTo>
                    <a:pt x="2061054" y="1030925"/>
                  </a:lnTo>
                  <a:lnTo>
                    <a:pt x="103051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9"/>
            <p:cNvSpPr/>
            <p:nvPr/>
          </p:nvSpPr>
          <p:spPr>
            <a:xfrm>
              <a:off x="1752243" y="1761911"/>
              <a:ext cx="956310" cy="956310"/>
            </a:xfrm>
            <a:custGeom>
              <a:rect b="b" l="l" r="r" t="t"/>
              <a:pathLst>
                <a:path extrusionOk="0" h="956310" w="956310">
                  <a:moveTo>
                    <a:pt x="894493" y="0"/>
                  </a:moveTo>
                  <a:lnTo>
                    <a:pt x="0" y="893694"/>
                  </a:lnTo>
                  <a:lnTo>
                    <a:pt x="62234" y="955941"/>
                  </a:lnTo>
                  <a:lnTo>
                    <a:pt x="955941" y="61447"/>
                  </a:lnTo>
                  <a:lnTo>
                    <a:pt x="89449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72" name="Google Shape;72;p9"/>
            <p:cNvPicPr preferRelativeResize="0"/>
            <p:nvPr/>
          </p:nvPicPr>
          <p:blipFill rotWithShape="1">
            <a:blip r:embed="rId3">
              <a:alphaModFix/>
            </a:blip>
            <a:srcRect b="0" l="0" r="0" t="0"/>
            <a:stretch/>
          </p:blipFill>
          <p:spPr>
            <a:xfrm>
              <a:off x="0" y="1672270"/>
              <a:ext cx="1702082" cy="1616522"/>
            </a:xfrm>
            <a:prstGeom prst="rect">
              <a:avLst/>
            </a:prstGeom>
            <a:noFill/>
            <a:ln>
              <a:noFill/>
            </a:ln>
          </p:spPr>
        </p:pic>
        <p:pic>
          <p:nvPicPr>
            <p:cNvPr id="73" name="Google Shape;73;p9"/>
            <p:cNvPicPr preferRelativeResize="0"/>
            <p:nvPr/>
          </p:nvPicPr>
          <p:blipFill rotWithShape="1">
            <a:blip r:embed="rId4">
              <a:alphaModFix/>
            </a:blip>
            <a:srcRect b="0" l="0" r="0" t="0"/>
            <a:stretch/>
          </p:blipFill>
          <p:spPr>
            <a:xfrm>
              <a:off x="0" y="0"/>
              <a:ext cx="1520833" cy="1475231"/>
            </a:xfrm>
            <a:prstGeom prst="rect">
              <a:avLst/>
            </a:prstGeom>
            <a:noFill/>
            <a:ln>
              <a:noFill/>
            </a:ln>
          </p:spPr>
        </p:pic>
      </p:grpSp>
      <p:sp>
        <p:nvSpPr>
          <p:cNvPr id="74" name="Google Shape;74;p9"/>
          <p:cNvSpPr txBox="1"/>
          <p:nvPr>
            <p:ph type="title"/>
          </p:nvPr>
        </p:nvSpPr>
        <p:spPr>
          <a:xfrm>
            <a:off x="3022018" y="319194"/>
            <a:ext cx="1651000" cy="3543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150"/>
              <a:t>Introduction</a:t>
            </a:r>
            <a:endParaRPr sz="2150"/>
          </a:p>
        </p:txBody>
      </p:sp>
      <p:pic>
        <p:nvPicPr>
          <p:cNvPr id="75" name="Google Shape;75;p9"/>
          <p:cNvPicPr preferRelativeResize="0"/>
          <p:nvPr/>
        </p:nvPicPr>
        <p:blipFill rotWithShape="1">
          <a:blip r:embed="rId5">
            <a:alphaModFix/>
          </a:blip>
          <a:srcRect b="0" l="0" r="0" t="0"/>
          <a:stretch/>
        </p:blipFill>
        <p:spPr>
          <a:xfrm>
            <a:off x="3044689" y="1069073"/>
            <a:ext cx="2161507" cy="245056"/>
          </a:xfrm>
          <a:prstGeom prst="rect">
            <a:avLst/>
          </a:prstGeom>
          <a:noFill/>
          <a:ln>
            <a:noFill/>
          </a:ln>
        </p:spPr>
      </p:pic>
      <p:sp>
        <p:nvSpPr>
          <p:cNvPr id="76" name="Google Shape;76;p9"/>
          <p:cNvSpPr txBox="1"/>
          <p:nvPr/>
        </p:nvSpPr>
        <p:spPr>
          <a:xfrm>
            <a:off x="5194012" y="1165505"/>
            <a:ext cx="54610" cy="15748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850">
                <a:solidFill>
                  <a:srgbClr val="FFFFFF"/>
                </a:solidFill>
                <a:latin typeface="Tahoma"/>
                <a:ea typeface="Tahoma"/>
                <a:cs typeface="Tahoma"/>
                <a:sym typeface="Tahoma"/>
              </a:rPr>
              <a:t>.</a:t>
            </a:r>
            <a:endParaRPr sz="850">
              <a:latin typeface="Tahoma"/>
              <a:ea typeface="Tahoma"/>
              <a:cs typeface="Tahoma"/>
              <a:sym typeface="Tahoma"/>
            </a:endParaRPr>
          </a:p>
        </p:txBody>
      </p:sp>
      <p:sp>
        <p:nvSpPr>
          <p:cNvPr id="77" name="Google Shape;77;p9"/>
          <p:cNvSpPr txBox="1"/>
          <p:nvPr/>
        </p:nvSpPr>
        <p:spPr>
          <a:xfrm>
            <a:off x="3025828" y="903684"/>
            <a:ext cx="2089200" cy="1071900"/>
          </a:xfrm>
          <a:prstGeom prst="rect">
            <a:avLst/>
          </a:prstGeom>
          <a:noFill/>
          <a:ln>
            <a:noFill/>
          </a:ln>
        </p:spPr>
        <p:txBody>
          <a:bodyPr anchorCtr="0" anchor="t" bIns="0" lIns="0" spcFirstLastPara="1" rIns="0" wrap="square" tIns="12700">
            <a:spAutoFit/>
          </a:bodyPr>
          <a:lstStyle/>
          <a:p>
            <a:pPr indent="0" lvl="0" marL="12700" marR="618490" rtl="0" algn="l">
              <a:lnSpc>
                <a:spcPct val="101099"/>
              </a:lnSpc>
              <a:spcBef>
                <a:spcPts val="0"/>
              </a:spcBef>
              <a:spcAft>
                <a:spcPts val="0"/>
              </a:spcAft>
              <a:buNone/>
            </a:pPr>
            <a:r>
              <a:rPr lang="en-US" sz="850">
                <a:solidFill>
                  <a:srgbClr val="FFFFFF"/>
                </a:solidFill>
                <a:latin typeface="Trebuchet MS"/>
                <a:ea typeface="Trebuchet MS"/>
                <a:cs typeface="Trebuchet MS"/>
                <a:sym typeface="Trebuchet MS"/>
              </a:rPr>
              <a:t>This presentation provides a </a:t>
            </a:r>
            <a:r>
              <a:rPr lang="en-US" sz="850">
                <a:solidFill>
                  <a:srgbClr val="FFFFFF"/>
                </a:solidFill>
                <a:latin typeface="Tahoma"/>
                <a:ea typeface="Tahoma"/>
                <a:cs typeface="Tahoma"/>
                <a:sym typeface="Tahoma"/>
              </a:rPr>
              <a:t>comprehensive survey of</a:t>
            </a:r>
            <a:endParaRPr sz="850">
              <a:latin typeface="Tahoma"/>
              <a:ea typeface="Tahoma"/>
              <a:cs typeface="Tahoma"/>
              <a:sym typeface="Tahoma"/>
            </a:endParaRPr>
          </a:p>
          <a:p>
            <a:pPr indent="0" lvl="0" marL="0" rtl="0" algn="l">
              <a:lnSpc>
                <a:spcPct val="100000"/>
              </a:lnSpc>
              <a:spcBef>
                <a:spcPts val="30"/>
              </a:spcBef>
              <a:spcAft>
                <a:spcPts val="0"/>
              </a:spcAft>
              <a:buNone/>
            </a:pPr>
            <a:r>
              <a:t/>
            </a:r>
            <a:endParaRPr sz="850">
              <a:latin typeface="Tahoma"/>
              <a:ea typeface="Tahoma"/>
              <a:cs typeface="Tahoma"/>
              <a:sym typeface="Tahoma"/>
            </a:endParaRPr>
          </a:p>
          <a:p>
            <a:pPr indent="0" lvl="0" marL="12700" marR="5080" rtl="0" algn="l">
              <a:lnSpc>
                <a:spcPct val="101099"/>
              </a:lnSpc>
              <a:spcBef>
                <a:spcPts val="0"/>
              </a:spcBef>
              <a:spcAft>
                <a:spcPts val="0"/>
              </a:spcAft>
              <a:buNone/>
            </a:pPr>
            <a:r>
              <a:rPr lang="en-US" sz="850">
                <a:solidFill>
                  <a:srgbClr val="FFFFFF"/>
                </a:solidFill>
                <a:latin typeface="Tahoma"/>
                <a:ea typeface="Tahoma"/>
                <a:cs typeface="Tahoma"/>
                <a:sym typeface="Tahoma"/>
              </a:rPr>
              <a:t>We will explore the key concepts, challenges, and current trends in this rapidly evolving field. Here as we delve into the intricate world of </a:t>
            </a:r>
            <a:r>
              <a:rPr i="1" lang="en-US" sz="850">
                <a:solidFill>
                  <a:srgbClr val="FFFFFF"/>
                </a:solidFill>
                <a:latin typeface="Trebuchet MS"/>
                <a:ea typeface="Trebuchet MS"/>
                <a:cs typeface="Trebuchet MS"/>
                <a:sym typeface="Trebuchet MS"/>
              </a:rPr>
              <a:t>distributed computing</a:t>
            </a:r>
            <a:r>
              <a:rPr lang="en-US" sz="850">
                <a:solidFill>
                  <a:srgbClr val="FFFFFF"/>
                </a:solidFill>
                <a:latin typeface="Tahoma"/>
                <a:ea typeface="Tahoma"/>
                <a:cs typeface="Tahoma"/>
                <a:sym typeface="Tahoma"/>
              </a:rPr>
              <a:t>.</a:t>
            </a:r>
            <a:endParaRPr sz="850">
              <a:latin typeface="Tahoma"/>
              <a:ea typeface="Tahoma"/>
              <a:cs typeface="Tahoma"/>
              <a:sym typeface="Tahoma"/>
            </a:endParaRPr>
          </a:p>
        </p:txBody>
      </p:sp>
      <p:sp>
        <p:nvSpPr>
          <p:cNvPr id="78" name="Google Shape;78;p9"/>
          <p:cNvSpPr/>
          <p:nvPr/>
        </p:nvSpPr>
        <p:spPr>
          <a:xfrm>
            <a:off x="3021063" y="821766"/>
            <a:ext cx="1141730" cy="30480"/>
          </a:xfrm>
          <a:custGeom>
            <a:rect b="b" l="l" r="r" t="t"/>
            <a:pathLst>
              <a:path extrusionOk="0" h="30480" w="1141729">
                <a:moveTo>
                  <a:pt x="1141653" y="0"/>
                </a:moveTo>
                <a:lnTo>
                  <a:pt x="0" y="0"/>
                </a:lnTo>
                <a:lnTo>
                  <a:pt x="0" y="30429"/>
                </a:lnTo>
                <a:lnTo>
                  <a:pt x="1141653" y="30429"/>
                </a:lnTo>
                <a:lnTo>
                  <a:pt x="114165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0"/>
          <p:cNvSpPr/>
          <p:nvPr/>
        </p:nvSpPr>
        <p:spPr>
          <a:xfrm>
            <a:off x="1512" y="0"/>
            <a:ext cx="820419" cy="853440"/>
          </a:xfrm>
          <a:custGeom>
            <a:rect b="b" l="l" r="r" t="t"/>
            <a:pathLst>
              <a:path extrusionOk="0" h="853440" w="820419">
                <a:moveTo>
                  <a:pt x="522570" y="0"/>
                </a:moveTo>
                <a:lnTo>
                  <a:pt x="6352" y="0"/>
                </a:lnTo>
                <a:lnTo>
                  <a:pt x="0" y="6352"/>
                </a:lnTo>
                <a:lnTo>
                  <a:pt x="0" y="588634"/>
                </a:lnTo>
                <a:lnTo>
                  <a:pt x="264461" y="853095"/>
                </a:lnTo>
                <a:lnTo>
                  <a:pt x="820067" y="297490"/>
                </a:lnTo>
                <a:lnTo>
                  <a:pt x="522570"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84" name="Google Shape;84;p10"/>
          <p:cNvGrpSpPr/>
          <p:nvPr/>
        </p:nvGrpSpPr>
        <p:grpSpPr>
          <a:xfrm>
            <a:off x="1512" y="0"/>
            <a:ext cx="2412479" cy="3288499"/>
            <a:chOff x="1512" y="0"/>
            <a:chExt cx="2412479" cy="3288499"/>
          </a:xfrm>
        </p:grpSpPr>
        <p:sp>
          <p:nvSpPr>
            <p:cNvPr id="85" name="Google Shape;85;p10"/>
            <p:cNvSpPr/>
            <p:nvPr/>
          </p:nvSpPr>
          <p:spPr>
            <a:xfrm>
              <a:off x="317647" y="2034374"/>
              <a:ext cx="2061210" cy="1254125"/>
            </a:xfrm>
            <a:custGeom>
              <a:rect b="b" l="l" r="r" t="t"/>
              <a:pathLst>
                <a:path extrusionOk="0" h="1254125" w="2061210">
                  <a:moveTo>
                    <a:pt x="1030922" y="0"/>
                  </a:moveTo>
                  <a:lnTo>
                    <a:pt x="0" y="1030520"/>
                  </a:lnTo>
                  <a:lnTo>
                    <a:pt x="223138" y="1253572"/>
                  </a:lnTo>
                  <a:lnTo>
                    <a:pt x="1838087" y="1253572"/>
                  </a:lnTo>
                  <a:lnTo>
                    <a:pt x="2061054" y="1030520"/>
                  </a:lnTo>
                  <a:lnTo>
                    <a:pt x="1030922"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10"/>
            <p:cNvSpPr/>
            <p:nvPr/>
          </p:nvSpPr>
          <p:spPr>
            <a:xfrm>
              <a:off x="1512" y="957239"/>
              <a:ext cx="1294765" cy="2061210"/>
            </a:xfrm>
            <a:custGeom>
              <a:rect b="b" l="l" r="r" t="t"/>
              <a:pathLst>
                <a:path extrusionOk="0" h="2061210" w="1294765">
                  <a:moveTo>
                    <a:pt x="263949" y="0"/>
                  </a:moveTo>
                  <a:lnTo>
                    <a:pt x="0" y="264053"/>
                  </a:lnTo>
                  <a:lnTo>
                    <a:pt x="0" y="1797205"/>
                  </a:lnTo>
                  <a:lnTo>
                    <a:pt x="263949" y="2061054"/>
                  </a:lnTo>
                  <a:lnTo>
                    <a:pt x="1294482" y="1030925"/>
                  </a:lnTo>
                  <a:lnTo>
                    <a:pt x="263949"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7" name="Google Shape;87;p10"/>
            <p:cNvPicPr preferRelativeResize="0"/>
            <p:nvPr/>
          </p:nvPicPr>
          <p:blipFill rotWithShape="1">
            <a:blip r:embed="rId3">
              <a:alphaModFix/>
            </a:blip>
            <a:srcRect b="0" l="0" r="0" t="0"/>
            <a:stretch/>
          </p:blipFill>
          <p:spPr>
            <a:xfrm>
              <a:off x="377321" y="0"/>
              <a:ext cx="2036670" cy="1933538"/>
            </a:xfrm>
            <a:prstGeom prst="rect">
              <a:avLst/>
            </a:prstGeom>
            <a:noFill/>
            <a:ln>
              <a:noFill/>
            </a:ln>
          </p:spPr>
        </p:pic>
      </p:grpSp>
      <p:sp>
        <p:nvSpPr>
          <p:cNvPr id="88" name="Google Shape;88;p10"/>
          <p:cNvSpPr txBox="1"/>
          <p:nvPr>
            <p:ph type="title"/>
          </p:nvPr>
        </p:nvSpPr>
        <p:spPr>
          <a:xfrm>
            <a:off x="2746579" y="369110"/>
            <a:ext cx="2802900" cy="2328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b="1" lang="en-US"/>
              <a:t>Cloud Computing Fundamentals</a:t>
            </a:r>
            <a:endParaRPr b="1"/>
          </a:p>
        </p:txBody>
      </p:sp>
      <p:sp>
        <p:nvSpPr>
          <p:cNvPr id="89" name="Google Shape;89;p10"/>
          <p:cNvSpPr txBox="1"/>
          <p:nvPr/>
        </p:nvSpPr>
        <p:spPr>
          <a:xfrm>
            <a:off x="6159992" y="2282923"/>
            <a:ext cx="2244600" cy="143100"/>
          </a:xfrm>
          <a:prstGeom prst="rect">
            <a:avLst/>
          </a:prstGeom>
          <a:noFill/>
          <a:ln>
            <a:noFill/>
          </a:ln>
        </p:spPr>
        <p:txBody>
          <a:bodyPr anchorCtr="0" anchor="t" bIns="0" lIns="0" spcFirstLastPara="1" rIns="0" wrap="square" tIns="12050">
            <a:spAutoFit/>
          </a:bodyPr>
          <a:lstStyle/>
          <a:p>
            <a:pPr indent="0" lvl="0" marL="12700" marR="5080" rtl="0" algn="l">
              <a:lnSpc>
                <a:spcPct val="101400"/>
              </a:lnSpc>
              <a:spcBef>
                <a:spcPts val="0"/>
              </a:spcBef>
              <a:spcAft>
                <a:spcPts val="0"/>
              </a:spcAft>
              <a:buNone/>
            </a:pPr>
            <a:r>
              <a:t/>
            </a:r>
            <a:endParaRPr sz="850">
              <a:latin typeface="Lucida Sans"/>
              <a:ea typeface="Lucida Sans"/>
              <a:cs typeface="Lucida Sans"/>
              <a:sym typeface="Lucida Sans"/>
            </a:endParaRPr>
          </a:p>
        </p:txBody>
      </p:sp>
      <p:sp>
        <p:nvSpPr>
          <p:cNvPr id="90" name="Google Shape;90;p10"/>
          <p:cNvSpPr/>
          <p:nvPr/>
        </p:nvSpPr>
        <p:spPr>
          <a:xfrm>
            <a:off x="2746578" y="877277"/>
            <a:ext cx="1141730" cy="30480"/>
          </a:xfrm>
          <a:custGeom>
            <a:rect b="b" l="l" r="r" t="t"/>
            <a:pathLst>
              <a:path extrusionOk="0" h="30480" w="1141729">
                <a:moveTo>
                  <a:pt x="1141641" y="0"/>
                </a:moveTo>
                <a:lnTo>
                  <a:pt x="0" y="0"/>
                </a:lnTo>
                <a:lnTo>
                  <a:pt x="0" y="30454"/>
                </a:lnTo>
                <a:lnTo>
                  <a:pt x="1141641" y="30454"/>
                </a:lnTo>
                <a:lnTo>
                  <a:pt x="1141641"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 name="Google Shape;91;p10"/>
          <p:cNvSpPr txBox="1"/>
          <p:nvPr/>
        </p:nvSpPr>
        <p:spPr>
          <a:xfrm>
            <a:off x="4828625" y="1352750"/>
            <a:ext cx="86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92" name="Google Shape;92;p10"/>
          <p:cNvSpPr txBox="1"/>
          <p:nvPr/>
        </p:nvSpPr>
        <p:spPr>
          <a:xfrm>
            <a:off x="2777375" y="1069375"/>
            <a:ext cx="2372700" cy="11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lt1"/>
                </a:solidFill>
                <a:latin typeface="Calibri"/>
                <a:ea typeface="Calibri"/>
                <a:cs typeface="Calibri"/>
                <a:sym typeface="Calibri"/>
              </a:rPr>
              <a:t>Understanding the foundations of cloud computing is crucial for comprehending distributed computing frameworks. This slide will cover the essential components and characteristics of cloud computing, including scalability, elasticity, and resource pooling.</a:t>
            </a:r>
            <a:endParaRPr sz="1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0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1"/>
          <p:cNvGrpSpPr/>
          <p:nvPr/>
        </p:nvGrpSpPr>
        <p:grpSpPr>
          <a:xfrm>
            <a:off x="3411077" y="12"/>
            <a:ext cx="2436282" cy="1732868"/>
            <a:chOff x="3411077" y="12"/>
            <a:chExt cx="2436282" cy="1732868"/>
          </a:xfrm>
        </p:grpSpPr>
        <p:sp>
          <p:nvSpPr>
            <p:cNvPr id="98" name="Google Shape;98;p11"/>
            <p:cNvSpPr/>
            <p:nvPr/>
          </p:nvSpPr>
          <p:spPr>
            <a:xfrm>
              <a:off x="3582949" y="12"/>
              <a:ext cx="2264410" cy="1628139"/>
            </a:xfrm>
            <a:custGeom>
              <a:rect b="b" l="l" r="r" t="t"/>
              <a:pathLst>
                <a:path extrusionOk="0" h="1628139" w="2264410">
                  <a:moveTo>
                    <a:pt x="939330" y="1012659"/>
                  </a:moveTo>
                  <a:lnTo>
                    <a:pt x="555586" y="628129"/>
                  </a:lnTo>
                  <a:lnTo>
                    <a:pt x="0" y="1183741"/>
                  </a:lnTo>
                  <a:lnTo>
                    <a:pt x="383717" y="1568259"/>
                  </a:lnTo>
                  <a:lnTo>
                    <a:pt x="939330" y="1012659"/>
                  </a:lnTo>
                  <a:close/>
                </a:path>
                <a:path extrusionOk="0" h="1628139" w="2264410">
                  <a:moveTo>
                    <a:pt x="2263787" y="178587"/>
                  </a:moveTo>
                  <a:lnTo>
                    <a:pt x="2085187" y="0"/>
                  </a:lnTo>
                  <a:lnTo>
                    <a:pt x="1219022" y="0"/>
                  </a:lnTo>
                  <a:lnTo>
                    <a:pt x="621576" y="597433"/>
                  </a:lnTo>
                  <a:lnTo>
                    <a:pt x="1652104" y="1627962"/>
                  </a:lnTo>
                  <a:lnTo>
                    <a:pt x="2263787" y="1016292"/>
                  </a:lnTo>
                  <a:lnTo>
                    <a:pt x="2263787" y="178587"/>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11"/>
            <p:cNvSpPr/>
            <p:nvPr/>
          </p:nvSpPr>
          <p:spPr>
            <a:xfrm>
              <a:off x="3411077" y="457056"/>
              <a:ext cx="758190" cy="758190"/>
            </a:xfrm>
            <a:custGeom>
              <a:rect b="b" l="l" r="r" t="t"/>
              <a:pathLst>
                <a:path extrusionOk="0" h="758190" w="758189">
                  <a:moveTo>
                    <a:pt x="555589" y="0"/>
                  </a:moveTo>
                  <a:lnTo>
                    <a:pt x="0" y="555604"/>
                  </a:lnTo>
                  <a:lnTo>
                    <a:pt x="202265" y="757857"/>
                  </a:lnTo>
                  <a:lnTo>
                    <a:pt x="757854" y="201454"/>
                  </a:lnTo>
                  <a:lnTo>
                    <a:pt x="55558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11"/>
            <p:cNvSpPr/>
            <p:nvPr/>
          </p:nvSpPr>
          <p:spPr>
            <a:xfrm>
              <a:off x="5286451" y="1110580"/>
              <a:ext cx="560705" cy="622300"/>
            </a:xfrm>
            <a:custGeom>
              <a:rect b="b" l="l" r="r" t="t"/>
              <a:pathLst>
                <a:path extrusionOk="0" h="622300" w="560704">
                  <a:moveTo>
                    <a:pt x="560295" y="0"/>
                  </a:moveTo>
                  <a:lnTo>
                    <a:pt x="0" y="559793"/>
                  </a:lnTo>
                  <a:lnTo>
                    <a:pt x="62240" y="622039"/>
                  </a:lnTo>
                  <a:lnTo>
                    <a:pt x="560295" y="123539"/>
                  </a:lnTo>
                  <a:lnTo>
                    <a:pt x="56029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01" name="Google Shape;101;p11"/>
          <p:cNvGrpSpPr/>
          <p:nvPr/>
        </p:nvGrpSpPr>
        <p:grpSpPr>
          <a:xfrm>
            <a:off x="1512" y="1298544"/>
            <a:ext cx="1475740" cy="1989903"/>
            <a:chOff x="1512" y="1298544"/>
            <a:chExt cx="1475740" cy="1989903"/>
          </a:xfrm>
        </p:grpSpPr>
        <p:sp>
          <p:nvSpPr>
            <p:cNvPr id="102" name="Google Shape;102;p11"/>
            <p:cNvSpPr/>
            <p:nvPr/>
          </p:nvSpPr>
          <p:spPr>
            <a:xfrm>
              <a:off x="1512" y="2174022"/>
              <a:ext cx="1475740" cy="1114425"/>
            </a:xfrm>
            <a:custGeom>
              <a:rect b="b" l="l" r="r" t="t"/>
              <a:pathLst>
                <a:path extrusionOk="0" h="1114425" w="1475740">
                  <a:moveTo>
                    <a:pt x="445032" y="0"/>
                  </a:moveTo>
                  <a:lnTo>
                    <a:pt x="0" y="444856"/>
                  </a:lnTo>
                  <a:lnTo>
                    <a:pt x="0" y="1113924"/>
                  </a:lnTo>
                  <a:lnTo>
                    <a:pt x="1391791" y="1113924"/>
                  </a:lnTo>
                  <a:lnTo>
                    <a:pt x="1475551" y="1030125"/>
                  </a:lnTo>
                  <a:lnTo>
                    <a:pt x="445032"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11"/>
            <p:cNvSpPr/>
            <p:nvPr/>
          </p:nvSpPr>
          <p:spPr>
            <a:xfrm>
              <a:off x="1512" y="1298544"/>
              <a:ext cx="615950" cy="1231265"/>
            </a:xfrm>
            <a:custGeom>
              <a:rect b="b" l="l" r="r" t="t"/>
              <a:pathLst>
                <a:path extrusionOk="0" h="1231264" w="615950">
                  <a:moveTo>
                    <a:pt x="0" y="0"/>
                  </a:moveTo>
                  <a:lnTo>
                    <a:pt x="0" y="1231134"/>
                  </a:lnTo>
                  <a:lnTo>
                    <a:pt x="615564" y="615562"/>
                  </a:lnTo>
                  <a:lnTo>
                    <a:pt x="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11"/>
          <p:cNvSpPr txBox="1"/>
          <p:nvPr>
            <p:ph type="title"/>
          </p:nvPr>
        </p:nvSpPr>
        <p:spPr>
          <a:xfrm>
            <a:off x="1143237" y="632438"/>
            <a:ext cx="1975500" cy="468000"/>
          </a:xfrm>
          <a:prstGeom prst="rect">
            <a:avLst/>
          </a:prstGeom>
          <a:noFill/>
          <a:ln>
            <a:noFill/>
          </a:ln>
        </p:spPr>
        <p:txBody>
          <a:bodyPr anchorCtr="0" anchor="t" bIns="0" lIns="0" spcFirstLastPara="1" rIns="0" wrap="square" tIns="14600">
            <a:spAutoFit/>
          </a:bodyPr>
          <a:lstStyle/>
          <a:p>
            <a:pPr indent="0" lvl="0" marL="0" marR="5080" rtl="0" algn="r">
              <a:lnSpc>
                <a:spcPct val="110357"/>
              </a:lnSpc>
              <a:spcBef>
                <a:spcPts val="0"/>
              </a:spcBef>
              <a:spcAft>
                <a:spcPts val="0"/>
              </a:spcAft>
              <a:buNone/>
            </a:pPr>
            <a:r>
              <a:rPr b="1" lang="en-US"/>
              <a:t>Distributed Computing</a:t>
            </a:r>
            <a:endParaRPr b="1"/>
          </a:p>
          <a:p>
            <a:pPr indent="0" lvl="0" marL="0" marR="5080" rtl="0" algn="r">
              <a:lnSpc>
                <a:spcPct val="110357"/>
              </a:lnSpc>
              <a:spcBef>
                <a:spcPts val="0"/>
              </a:spcBef>
              <a:spcAft>
                <a:spcPts val="0"/>
              </a:spcAft>
              <a:buNone/>
            </a:pPr>
            <a:r>
              <a:rPr b="1" lang="en-US"/>
              <a:t>Frameworks</a:t>
            </a:r>
            <a:endParaRPr b="1"/>
          </a:p>
        </p:txBody>
      </p:sp>
      <p:pic>
        <p:nvPicPr>
          <p:cNvPr id="105" name="Google Shape;105;p11"/>
          <p:cNvPicPr preferRelativeResize="0"/>
          <p:nvPr/>
        </p:nvPicPr>
        <p:blipFill rotWithShape="1">
          <a:blip r:embed="rId3">
            <a:alphaModFix/>
          </a:blip>
          <a:srcRect b="239610" l="-576590" r="576590" t="-239610"/>
          <a:stretch/>
        </p:blipFill>
        <p:spPr>
          <a:xfrm>
            <a:off x="2254697" y="1276837"/>
            <a:ext cx="685419" cy="114144"/>
          </a:xfrm>
          <a:prstGeom prst="rect">
            <a:avLst/>
          </a:prstGeom>
          <a:noFill/>
          <a:ln>
            <a:noFill/>
          </a:ln>
        </p:spPr>
      </p:pic>
      <p:sp>
        <p:nvSpPr>
          <p:cNvPr id="106" name="Google Shape;106;p11"/>
          <p:cNvSpPr/>
          <p:nvPr/>
        </p:nvSpPr>
        <p:spPr>
          <a:xfrm>
            <a:off x="1794598" y="1166647"/>
            <a:ext cx="1294130" cy="30480"/>
          </a:xfrm>
          <a:custGeom>
            <a:rect b="b" l="l" r="r" t="t"/>
            <a:pathLst>
              <a:path extrusionOk="0" h="30480" w="1294130">
                <a:moveTo>
                  <a:pt x="1293863" y="0"/>
                </a:moveTo>
                <a:lnTo>
                  <a:pt x="0" y="0"/>
                </a:lnTo>
                <a:lnTo>
                  <a:pt x="0" y="30454"/>
                </a:lnTo>
                <a:lnTo>
                  <a:pt x="1293863" y="30454"/>
                </a:lnTo>
                <a:lnTo>
                  <a:pt x="129386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7" name="Google Shape;107;p11"/>
          <p:cNvPicPr preferRelativeResize="0"/>
          <p:nvPr/>
        </p:nvPicPr>
        <p:blipFill rotWithShape="1">
          <a:blip r:embed="rId4">
            <a:alphaModFix/>
          </a:blip>
          <a:srcRect b="0" l="0" r="0" t="0"/>
          <a:stretch/>
        </p:blipFill>
        <p:spPr>
          <a:xfrm>
            <a:off x="3546988" y="1061668"/>
            <a:ext cx="2036673" cy="2036671"/>
          </a:xfrm>
          <a:prstGeom prst="rect">
            <a:avLst/>
          </a:prstGeom>
          <a:noFill/>
          <a:ln>
            <a:noFill/>
          </a:ln>
        </p:spPr>
      </p:pic>
      <p:sp>
        <p:nvSpPr>
          <p:cNvPr id="108" name="Google Shape;108;p11"/>
          <p:cNvSpPr txBox="1"/>
          <p:nvPr/>
        </p:nvSpPr>
        <p:spPr>
          <a:xfrm>
            <a:off x="1143225" y="1349700"/>
            <a:ext cx="1914600" cy="1203300"/>
          </a:xfrm>
          <a:prstGeom prst="rect">
            <a:avLst/>
          </a:prstGeom>
          <a:noFill/>
          <a:ln>
            <a:noFill/>
          </a:ln>
        </p:spPr>
        <p:txBody>
          <a:bodyPr anchorCtr="0" anchor="t" bIns="91425" lIns="91425" spcFirstLastPara="1" rIns="91425" wrap="square" tIns="91425">
            <a:noAutofit/>
          </a:bodyPr>
          <a:lstStyle/>
          <a:p>
            <a:pPr indent="0" lvl="0" marL="0" marR="5080" rtl="0" algn="r">
              <a:spcBef>
                <a:spcPts val="0"/>
              </a:spcBef>
              <a:spcAft>
                <a:spcPts val="0"/>
              </a:spcAft>
              <a:buClr>
                <a:schemeClr val="dk1"/>
              </a:buClr>
              <a:buFont typeface="Arial"/>
              <a:buNone/>
            </a:pPr>
            <a:r>
              <a:rPr lang="en-US" sz="850">
                <a:solidFill>
                  <a:schemeClr val="lt1"/>
                </a:solidFill>
                <a:latin typeface="Lucida Sans"/>
                <a:ea typeface="Lucida Sans"/>
                <a:cs typeface="Lucida Sans"/>
                <a:sym typeface="Lucida Sans"/>
              </a:rPr>
              <a:t>Explore the diverse range of</a:t>
            </a:r>
            <a:endParaRPr sz="850">
              <a:solidFill>
                <a:schemeClr val="dk1"/>
              </a:solidFill>
              <a:latin typeface="Lucida Sans"/>
              <a:ea typeface="Lucida Sans"/>
              <a:cs typeface="Lucida Sans"/>
              <a:sym typeface="Lucida Sans"/>
            </a:endParaRPr>
          </a:p>
          <a:p>
            <a:pPr indent="-34925" lvl="0" marL="156210" marR="5080" rtl="0" algn="r">
              <a:lnSpc>
                <a:spcPct val="101099"/>
              </a:lnSpc>
              <a:spcBef>
                <a:spcPts val="0"/>
              </a:spcBef>
              <a:spcAft>
                <a:spcPts val="0"/>
              </a:spcAft>
              <a:buClr>
                <a:schemeClr val="dk1"/>
              </a:buClr>
              <a:buFont typeface="Arial"/>
              <a:buNone/>
            </a:pPr>
            <a:r>
              <a:rPr lang="en-US" sz="850">
                <a:solidFill>
                  <a:schemeClr val="lt1"/>
                </a:solidFill>
                <a:latin typeface="Lucida Sans"/>
                <a:ea typeface="Lucida Sans"/>
                <a:cs typeface="Lucida Sans"/>
                <a:sym typeface="Lucida Sans"/>
              </a:rPr>
              <a:t>distributed computing frameworks, from Apache Hadoop to Spark and</a:t>
            </a:r>
            <a:endParaRPr sz="850">
              <a:solidFill>
                <a:schemeClr val="dk1"/>
              </a:solidFill>
              <a:latin typeface="Lucida Sans"/>
              <a:ea typeface="Lucida Sans"/>
              <a:cs typeface="Lucida Sans"/>
              <a:sym typeface="Lucida Sans"/>
            </a:endParaRPr>
          </a:p>
          <a:p>
            <a:pPr indent="-14603" lvl="0" marL="26669" marR="5080" rtl="0" algn="r">
              <a:lnSpc>
                <a:spcPct val="101099"/>
              </a:lnSpc>
              <a:spcBef>
                <a:spcPts val="25"/>
              </a:spcBef>
              <a:spcAft>
                <a:spcPts val="0"/>
              </a:spcAft>
              <a:buClr>
                <a:schemeClr val="dk1"/>
              </a:buClr>
              <a:buFont typeface="Arial"/>
              <a:buNone/>
            </a:pPr>
            <a:r>
              <a:rPr lang="en-US" sz="850">
                <a:solidFill>
                  <a:schemeClr val="lt1"/>
                </a:solidFill>
                <a:latin typeface="Lucida Sans"/>
                <a:ea typeface="Lucida Sans"/>
                <a:cs typeface="Lucida Sans"/>
                <a:sym typeface="Lucida Sans"/>
              </a:rPr>
              <a:t>beyond. We will delve into the unique features, advantages, and use cases of each framework, shedding light on their role in modern computing</a:t>
            </a:r>
            <a:endParaRPr sz="850">
              <a:solidFill>
                <a:schemeClr val="dk1"/>
              </a:solidFill>
              <a:latin typeface="Lucida Sans"/>
              <a:ea typeface="Lucida Sans"/>
              <a:cs typeface="Lucida Sans"/>
              <a:sym typeface="Lucida Sans"/>
            </a:endParaRPr>
          </a:p>
          <a:p>
            <a:pPr indent="0" lvl="0" marL="0" marR="5080" rtl="0" algn="r">
              <a:spcBef>
                <a:spcPts val="10"/>
              </a:spcBef>
              <a:spcAft>
                <a:spcPts val="0"/>
              </a:spcAft>
              <a:buClr>
                <a:schemeClr val="dk1"/>
              </a:buClr>
              <a:buFont typeface="Arial"/>
              <a:buNone/>
            </a:pPr>
            <a:r>
              <a:rPr lang="en-US" sz="850">
                <a:solidFill>
                  <a:schemeClr val="lt1"/>
                </a:solidFill>
                <a:latin typeface="Lucida Sans"/>
                <a:ea typeface="Lucida Sans"/>
                <a:cs typeface="Lucida Sans"/>
                <a:sym typeface="Lucida Sans"/>
              </a:rPr>
              <a:t>ecosystems</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2"/>
          <p:cNvSpPr txBox="1"/>
          <p:nvPr>
            <p:ph type="title"/>
          </p:nvPr>
        </p:nvSpPr>
        <p:spPr>
          <a:xfrm>
            <a:off x="295375" y="298700"/>
            <a:ext cx="5483700" cy="246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1600"/>
              <a:t>Advantages and Disadvantages of Distributing Computing</a:t>
            </a:r>
            <a:endParaRPr b="1" sz="1600"/>
          </a:p>
        </p:txBody>
      </p:sp>
      <p:sp>
        <p:nvSpPr>
          <p:cNvPr id="114" name="Google Shape;114;p12"/>
          <p:cNvSpPr txBox="1"/>
          <p:nvPr/>
        </p:nvSpPr>
        <p:spPr>
          <a:xfrm>
            <a:off x="295375" y="748025"/>
            <a:ext cx="2618700" cy="23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1"/>
                </a:solidFill>
                <a:latin typeface="Calibri"/>
                <a:ea typeface="Calibri"/>
                <a:cs typeface="Calibri"/>
                <a:sym typeface="Calibri"/>
              </a:rPr>
              <a:t>Advantages:</a:t>
            </a:r>
            <a:endParaRPr b="1" sz="16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Scalability</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Fault Tolerance</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High Performance</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Resource Utilization</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Flexibility</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Data Security</a:t>
            </a:r>
            <a:endParaRPr sz="11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300">
              <a:solidFill>
                <a:schemeClr val="lt1"/>
              </a:solidFill>
              <a:latin typeface="Calibri"/>
              <a:ea typeface="Calibri"/>
              <a:cs typeface="Calibri"/>
              <a:sym typeface="Calibri"/>
            </a:endParaRPr>
          </a:p>
          <a:p>
            <a:pPr indent="0" lvl="0" marL="0" rtl="0" algn="l">
              <a:lnSpc>
                <a:spcPct val="133333"/>
              </a:lnSpc>
              <a:spcBef>
                <a:spcPts val="1800"/>
              </a:spcBef>
              <a:spcAft>
                <a:spcPts val="0"/>
              </a:spcAft>
              <a:buClr>
                <a:schemeClr val="dk1"/>
              </a:buClr>
              <a:buSzPts val="1100"/>
              <a:buFont typeface="Arial"/>
              <a:buNone/>
            </a:pPr>
            <a:r>
              <a:t/>
            </a:r>
            <a:endParaRPr b="1" sz="1700">
              <a:solidFill>
                <a:schemeClr val="dk1"/>
              </a:solidFill>
              <a:highlight>
                <a:srgbClr val="343541"/>
              </a:highlight>
              <a:latin typeface="Roboto"/>
              <a:ea typeface="Roboto"/>
              <a:cs typeface="Roboto"/>
              <a:sym typeface="Roboto"/>
            </a:endParaRPr>
          </a:p>
          <a:p>
            <a:pPr indent="0" lvl="0" marL="0" rtl="0" algn="l">
              <a:spcBef>
                <a:spcPts val="400"/>
              </a:spcBef>
              <a:spcAft>
                <a:spcPts val="0"/>
              </a:spcAft>
              <a:buNone/>
            </a:pPr>
            <a:r>
              <a:t/>
            </a:r>
            <a:endParaRPr sz="1300">
              <a:solidFill>
                <a:schemeClr val="lt1"/>
              </a:solidFill>
              <a:latin typeface="Calibri"/>
              <a:ea typeface="Calibri"/>
              <a:cs typeface="Calibri"/>
              <a:sym typeface="Calibri"/>
            </a:endParaRPr>
          </a:p>
        </p:txBody>
      </p:sp>
      <p:sp>
        <p:nvSpPr>
          <p:cNvPr id="115" name="Google Shape;115;p12"/>
          <p:cNvSpPr txBox="1"/>
          <p:nvPr/>
        </p:nvSpPr>
        <p:spPr>
          <a:xfrm>
            <a:off x="2852575" y="799225"/>
            <a:ext cx="2618700" cy="21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1"/>
                </a:solidFill>
                <a:latin typeface="Calibri"/>
                <a:ea typeface="Calibri"/>
                <a:cs typeface="Calibri"/>
                <a:sym typeface="Calibri"/>
              </a:rPr>
              <a:t>Disadvantages:</a:t>
            </a:r>
            <a:endParaRPr b="1" sz="16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Complexity</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Coordination Overhead</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Data Management</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Communication Delays</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Cost</a:t>
            </a:r>
            <a:endParaRPr sz="1100">
              <a:solidFill>
                <a:schemeClr val="lt1"/>
              </a:solidFill>
              <a:latin typeface="Calibri"/>
              <a:ea typeface="Calibri"/>
              <a:cs typeface="Calibri"/>
              <a:sym typeface="Calibri"/>
            </a:endParaRPr>
          </a:p>
          <a:p>
            <a:pPr indent="-298450" lvl="0" marL="457200" rtl="0" algn="l">
              <a:spcBef>
                <a:spcPts val="0"/>
              </a:spcBef>
              <a:spcAft>
                <a:spcPts val="0"/>
              </a:spcAft>
              <a:buClr>
                <a:schemeClr val="lt1"/>
              </a:buClr>
              <a:buSzPts val="1100"/>
              <a:buFont typeface="Calibri"/>
              <a:buChar char="●"/>
            </a:pPr>
            <a:r>
              <a:rPr lang="en-US" sz="1100">
                <a:solidFill>
                  <a:schemeClr val="lt1"/>
                </a:solidFill>
                <a:latin typeface="Calibri"/>
                <a:ea typeface="Calibri"/>
                <a:cs typeface="Calibri"/>
                <a:sym typeface="Calibri"/>
              </a:rPr>
              <a:t>Security Challenges</a:t>
            </a:r>
            <a:endParaRPr sz="11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ph type="title"/>
          </p:nvPr>
        </p:nvSpPr>
        <p:spPr>
          <a:xfrm>
            <a:off x="691450" y="161975"/>
            <a:ext cx="44718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US" sz="1800"/>
              <a:t>Proposed Frameworks and Approaches</a:t>
            </a:r>
            <a:endParaRPr b="1" sz="1700"/>
          </a:p>
        </p:txBody>
      </p:sp>
      <p:sp>
        <p:nvSpPr>
          <p:cNvPr id="121" name="Google Shape;121;p13"/>
          <p:cNvSpPr txBox="1"/>
          <p:nvPr>
            <p:ph idx="1" type="body"/>
          </p:nvPr>
        </p:nvSpPr>
        <p:spPr>
          <a:xfrm flipH="1" rot="10800000">
            <a:off x="6084075" y="1544300"/>
            <a:ext cx="24846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2" name="Google Shape;122;p13"/>
          <p:cNvSpPr txBox="1"/>
          <p:nvPr/>
        </p:nvSpPr>
        <p:spPr>
          <a:xfrm>
            <a:off x="356925" y="679650"/>
            <a:ext cx="2775900" cy="23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lt1"/>
                </a:solidFill>
                <a:latin typeface="Calibri"/>
                <a:ea typeface="Calibri"/>
                <a:cs typeface="Calibri"/>
                <a:sym typeface="Calibri"/>
              </a:rPr>
              <a:t>Frameworks for Distributed Computing in the Cloud:</a:t>
            </a:r>
            <a:endParaRPr b="1" sz="1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3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Flint Framework</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Portfolio-Driven Resource Management</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Elasecutor</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SplitServe</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Zero-Copy Buffer Management for Spark</a:t>
            </a:r>
            <a:endParaRPr sz="10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23" name="Google Shape;123;p13"/>
          <p:cNvSpPr txBox="1"/>
          <p:nvPr/>
        </p:nvSpPr>
        <p:spPr>
          <a:xfrm>
            <a:off x="3228650" y="679650"/>
            <a:ext cx="2484600" cy="22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lt1"/>
                </a:solidFill>
                <a:latin typeface="Calibri"/>
                <a:ea typeface="Calibri"/>
                <a:cs typeface="Calibri"/>
                <a:sym typeface="Calibri"/>
              </a:rPr>
              <a:t>Approaches for Cost </a:t>
            </a:r>
            <a:endParaRPr b="1" sz="1300">
              <a:solidFill>
                <a:schemeClr val="lt1"/>
              </a:solidFill>
              <a:latin typeface="Calibri"/>
              <a:ea typeface="Calibri"/>
              <a:cs typeface="Calibri"/>
              <a:sym typeface="Calibri"/>
            </a:endParaRPr>
          </a:p>
          <a:p>
            <a:pPr indent="0" lvl="0" marL="0" rtl="0" algn="l">
              <a:spcBef>
                <a:spcPts val="0"/>
              </a:spcBef>
              <a:spcAft>
                <a:spcPts val="0"/>
              </a:spcAft>
              <a:buNone/>
            </a:pPr>
            <a:r>
              <a:rPr b="1" lang="en-US" sz="1300">
                <a:solidFill>
                  <a:schemeClr val="lt1"/>
                </a:solidFill>
                <a:latin typeface="Calibri"/>
                <a:ea typeface="Calibri"/>
                <a:cs typeface="Calibri"/>
                <a:sym typeface="Calibri"/>
              </a:rPr>
              <a:t>Optimization:</a:t>
            </a:r>
            <a:endParaRPr b="1" sz="1300">
              <a:solidFill>
                <a:schemeClr val="lt1"/>
              </a:solidFill>
              <a:latin typeface="Calibri"/>
              <a:ea typeface="Calibri"/>
              <a:cs typeface="Calibri"/>
              <a:sym typeface="Calibri"/>
            </a:endParaRPr>
          </a:p>
          <a:p>
            <a:pPr indent="0" lvl="0" marL="0" rtl="0" algn="l">
              <a:spcBef>
                <a:spcPts val="0"/>
              </a:spcBef>
              <a:spcAft>
                <a:spcPts val="0"/>
              </a:spcAft>
              <a:buNone/>
            </a:pPr>
            <a:r>
              <a:t/>
            </a:r>
            <a:endParaRPr sz="13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Spot-Check Approach</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D-Space4Cloud</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Bricklayer Framework</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OptiSpot Algorithm</a:t>
            </a:r>
            <a:endParaRPr sz="1000">
              <a:solidFill>
                <a:schemeClr val="lt1"/>
              </a:solidFill>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US" sz="1000">
                <a:solidFill>
                  <a:schemeClr val="lt1"/>
                </a:solidFill>
                <a:latin typeface="Calibri"/>
                <a:ea typeface="Calibri"/>
                <a:cs typeface="Calibri"/>
                <a:sym typeface="Calibri"/>
              </a:rPr>
              <a:t>Spotagres - Parallel Data Processing Engines (PDEs)</a:t>
            </a:r>
            <a:endParaRPr sz="1000">
              <a:solidFill>
                <a:schemeClr val="lt1"/>
              </a:solidFill>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4"/>
          <p:cNvGrpSpPr/>
          <p:nvPr/>
        </p:nvGrpSpPr>
        <p:grpSpPr>
          <a:xfrm>
            <a:off x="3411077" y="12"/>
            <a:ext cx="2436282" cy="1732868"/>
            <a:chOff x="3411077" y="12"/>
            <a:chExt cx="2436282" cy="1732868"/>
          </a:xfrm>
        </p:grpSpPr>
        <p:sp>
          <p:nvSpPr>
            <p:cNvPr id="129" name="Google Shape;129;p14"/>
            <p:cNvSpPr/>
            <p:nvPr/>
          </p:nvSpPr>
          <p:spPr>
            <a:xfrm>
              <a:off x="3582949" y="12"/>
              <a:ext cx="2264410" cy="1628139"/>
            </a:xfrm>
            <a:custGeom>
              <a:rect b="b" l="l" r="r" t="t"/>
              <a:pathLst>
                <a:path extrusionOk="0" h="1628139" w="2264410">
                  <a:moveTo>
                    <a:pt x="939330" y="1012659"/>
                  </a:moveTo>
                  <a:lnTo>
                    <a:pt x="555586" y="628129"/>
                  </a:lnTo>
                  <a:lnTo>
                    <a:pt x="0" y="1183741"/>
                  </a:lnTo>
                  <a:lnTo>
                    <a:pt x="383717" y="1568259"/>
                  </a:lnTo>
                  <a:lnTo>
                    <a:pt x="939330" y="1012659"/>
                  </a:lnTo>
                  <a:close/>
                </a:path>
                <a:path extrusionOk="0" h="1628139" w="2264410">
                  <a:moveTo>
                    <a:pt x="2263787" y="178587"/>
                  </a:moveTo>
                  <a:lnTo>
                    <a:pt x="2085187" y="0"/>
                  </a:lnTo>
                  <a:lnTo>
                    <a:pt x="1219022" y="0"/>
                  </a:lnTo>
                  <a:lnTo>
                    <a:pt x="621576" y="597433"/>
                  </a:lnTo>
                  <a:lnTo>
                    <a:pt x="1652104" y="1627962"/>
                  </a:lnTo>
                  <a:lnTo>
                    <a:pt x="2263787" y="1016292"/>
                  </a:lnTo>
                  <a:lnTo>
                    <a:pt x="2263787" y="178587"/>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0" name="Google Shape;130;p14"/>
            <p:cNvSpPr/>
            <p:nvPr/>
          </p:nvSpPr>
          <p:spPr>
            <a:xfrm>
              <a:off x="3411077" y="457056"/>
              <a:ext cx="758190" cy="758190"/>
            </a:xfrm>
            <a:custGeom>
              <a:rect b="b" l="l" r="r" t="t"/>
              <a:pathLst>
                <a:path extrusionOk="0" h="758190" w="758189">
                  <a:moveTo>
                    <a:pt x="555589" y="0"/>
                  </a:moveTo>
                  <a:lnTo>
                    <a:pt x="0" y="555604"/>
                  </a:lnTo>
                  <a:lnTo>
                    <a:pt x="202265" y="757857"/>
                  </a:lnTo>
                  <a:lnTo>
                    <a:pt x="757854" y="201454"/>
                  </a:lnTo>
                  <a:lnTo>
                    <a:pt x="555589"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14"/>
            <p:cNvSpPr/>
            <p:nvPr/>
          </p:nvSpPr>
          <p:spPr>
            <a:xfrm>
              <a:off x="5286451" y="1110580"/>
              <a:ext cx="560705" cy="622300"/>
            </a:xfrm>
            <a:custGeom>
              <a:rect b="b" l="l" r="r" t="t"/>
              <a:pathLst>
                <a:path extrusionOk="0" h="622300" w="560704">
                  <a:moveTo>
                    <a:pt x="560295" y="0"/>
                  </a:moveTo>
                  <a:lnTo>
                    <a:pt x="0" y="559793"/>
                  </a:lnTo>
                  <a:lnTo>
                    <a:pt x="62240" y="622039"/>
                  </a:lnTo>
                  <a:lnTo>
                    <a:pt x="560295" y="123539"/>
                  </a:lnTo>
                  <a:lnTo>
                    <a:pt x="560295"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32" name="Google Shape;132;p14"/>
          <p:cNvGrpSpPr/>
          <p:nvPr/>
        </p:nvGrpSpPr>
        <p:grpSpPr>
          <a:xfrm>
            <a:off x="1512" y="1298544"/>
            <a:ext cx="1475740" cy="1989903"/>
            <a:chOff x="1512" y="1298544"/>
            <a:chExt cx="1475740" cy="1989903"/>
          </a:xfrm>
        </p:grpSpPr>
        <p:sp>
          <p:nvSpPr>
            <p:cNvPr id="133" name="Google Shape;133;p14"/>
            <p:cNvSpPr/>
            <p:nvPr/>
          </p:nvSpPr>
          <p:spPr>
            <a:xfrm>
              <a:off x="1512" y="2174022"/>
              <a:ext cx="1475740" cy="1114425"/>
            </a:xfrm>
            <a:custGeom>
              <a:rect b="b" l="l" r="r" t="t"/>
              <a:pathLst>
                <a:path extrusionOk="0" h="1114425" w="1475740">
                  <a:moveTo>
                    <a:pt x="445032" y="0"/>
                  </a:moveTo>
                  <a:lnTo>
                    <a:pt x="0" y="444856"/>
                  </a:lnTo>
                  <a:lnTo>
                    <a:pt x="0" y="1113924"/>
                  </a:lnTo>
                  <a:lnTo>
                    <a:pt x="1391791" y="1113924"/>
                  </a:lnTo>
                  <a:lnTo>
                    <a:pt x="1475551" y="1030125"/>
                  </a:lnTo>
                  <a:lnTo>
                    <a:pt x="445032"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14"/>
            <p:cNvSpPr/>
            <p:nvPr/>
          </p:nvSpPr>
          <p:spPr>
            <a:xfrm>
              <a:off x="1512" y="1298544"/>
              <a:ext cx="615950" cy="1231265"/>
            </a:xfrm>
            <a:custGeom>
              <a:rect b="b" l="l" r="r" t="t"/>
              <a:pathLst>
                <a:path extrusionOk="0" h="1231264" w="615950">
                  <a:moveTo>
                    <a:pt x="0" y="0"/>
                  </a:moveTo>
                  <a:lnTo>
                    <a:pt x="0" y="1231134"/>
                  </a:lnTo>
                  <a:lnTo>
                    <a:pt x="615564" y="615562"/>
                  </a:lnTo>
                  <a:lnTo>
                    <a:pt x="0"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35" name="Google Shape;135;p14"/>
          <p:cNvSpPr txBox="1"/>
          <p:nvPr>
            <p:ph type="title"/>
          </p:nvPr>
        </p:nvSpPr>
        <p:spPr>
          <a:xfrm>
            <a:off x="109748" y="253196"/>
            <a:ext cx="2900700" cy="3117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1950"/>
              <a:t>C</a:t>
            </a:r>
            <a:r>
              <a:rPr b="1" lang="en-US" sz="1950"/>
              <a:t>hallenges and Solutions</a:t>
            </a:r>
            <a:endParaRPr b="1" sz="1950"/>
          </a:p>
        </p:txBody>
      </p:sp>
      <p:pic>
        <p:nvPicPr>
          <p:cNvPr id="136" name="Google Shape;136;p14"/>
          <p:cNvPicPr preferRelativeResize="0"/>
          <p:nvPr/>
        </p:nvPicPr>
        <p:blipFill rotWithShape="1">
          <a:blip r:embed="rId3">
            <a:alphaModFix/>
          </a:blip>
          <a:srcRect b="287530" l="-848620" r="848620" t="-287530"/>
          <a:stretch/>
        </p:blipFill>
        <p:spPr>
          <a:xfrm>
            <a:off x="1952969" y="1276837"/>
            <a:ext cx="531769" cy="114144"/>
          </a:xfrm>
          <a:prstGeom prst="rect">
            <a:avLst/>
          </a:prstGeom>
          <a:noFill/>
          <a:ln>
            <a:noFill/>
          </a:ln>
        </p:spPr>
      </p:pic>
      <p:sp>
        <p:nvSpPr>
          <p:cNvPr id="137" name="Google Shape;137;p14"/>
          <p:cNvSpPr txBox="1"/>
          <p:nvPr/>
        </p:nvSpPr>
        <p:spPr>
          <a:xfrm>
            <a:off x="6047309" y="1973959"/>
            <a:ext cx="1914600" cy="143100"/>
          </a:xfrm>
          <a:prstGeom prst="rect">
            <a:avLst/>
          </a:prstGeom>
          <a:noFill/>
          <a:ln>
            <a:noFill/>
          </a:ln>
        </p:spPr>
        <p:txBody>
          <a:bodyPr anchorCtr="0" anchor="t" bIns="0" lIns="0" spcFirstLastPara="1" rIns="0" wrap="square" tIns="12050">
            <a:spAutoFit/>
          </a:bodyPr>
          <a:lstStyle/>
          <a:p>
            <a:pPr indent="110489" lvl="0" marL="12700" marR="5080" rtl="0" algn="r">
              <a:lnSpc>
                <a:spcPct val="101400"/>
              </a:lnSpc>
              <a:spcBef>
                <a:spcPts val="0"/>
              </a:spcBef>
              <a:spcAft>
                <a:spcPts val="0"/>
              </a:spcAft>
              <a:buNone/>
            </a:pPr>
            <a:r>
              <a:t/>
            </a:r>
            <a:endParaRPr sz="850">
              <a:latin typeface="Tahoma"/>
              <a:ea typeface="Tahoma"/>
              <a:cs typeface="Tahoma"/>
              <a:sym typeface="Tahoma"/>
            </a:endParaRPr>
          </a:p>
        </p:txBody>
      </p:sp>
      <p:sp>
        <p:nvSpPr>
          <p:cNvPr id="138" name="Google Shape;138;p14"/>
          <p:cNvSpPr/>
          <p:nvPr/>
        </p:nvSpPr>
        <p:spPr>
          <a:xfrm>
            <a:off x="1794598" y="1166647"/>
            <a:ext cx="1294130" cy="30480"/>
          </a:xfrm>
          <a:custGeom>
            <a:rect b="b" l="l" r="r" t="t"/>
            <a:pathLst>
              <a:path extrusionOk="0" h="30480" w="1294130">
                <a:moveTo>
                  <a:pt x="1293863" y="0"/>
                </a:moveTo>
                <a:lnTo>
                  <a:pt x="0" y="0"/>
                </a:lnTo>
                <a:lnTo>
                  <a:pt x="0" y="30454"/>
                </a:lnTo>
                <a:lnTo>
                  <a:pt x="1293863" y="30454"/>
                </a:lnTo>
                <a:lnTo>
                  <a:pt x="129386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9" name="Google Shape;139;p14"/>
          <p:cNvPicPr preferRelativeResize="0"/>
          <p:nvPr/>
        </p:nvPicPr>
        <p:blipFill rotWithShape="1">
          <a:blip r:embed="rId4">
            <a:alphaModFix/>
          </a:blip>
          <a:srcRect b="0" l="0" r="0" t="0"/>
          <a:stretch/>
        </p:blipFill>
        <p:spPr>
          <a:xfrm>
            <a:off x="3546988" y="1061668"/>
            <a:ext cx="2036673" cy="2036671"/>
          </a:xfrm>
          <a:prstGeom prst="rect">
            <a:avLst/>
          </a:prstGeom>
          <a:noFill/>
          <a:ln>
            <a:noFill/>
          </a:ln>
        </p:spPr>
      </p:pic>
      <p:sp>
        <p:nvSpPr>
          <p:cNvPr id="140" name="Google Shape;140;p14"/>
          <p:cNvSpPr txBox="1"/>
          <p:nvPr/>
        </p:nvSpPr>
        <p:spPr>
          <a:xfrm>
            <a:off x="411625" y="868425"/>
            <a:ext cx="2900700" cy="19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300">
                <a:solidFill>
                  <a:schemeClr val="lt1"/>
                </a:solidFill>
                <a:latin typeface="Calibri"/>
                <a:ea typeface="Calibri"/>
                <a:cs typeface="Calibri"/>
                <a:sym typeface="Calibri"/>
              </a:rPr>
              <a:t>Challenges:</a:t>
            </a:r>
            <a:endParaRPr b="1" sz="1300">
              <a:solidFill>
                <a:schemeClr val="lt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000">
                <a:solidFill>
                  <a:schemeClr val="lt1"/>
                </a:solidFill>
                <a:latin typeface="Calibri"/>
                <a:ea typeface="Calibri"/>
                <a:cs typeface="Calibri"/>
                <a:sym typeface="Calibri"/>
              </a:rPr>
              <a:t>Resource Management Complexity</a:t>
            </a:r>
            <a:endParaRPr sz="1000">
              <a:solidFill>
                <a:schemeClr val="lt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000">
                <a:solidFill>
                  <a:schemeClr val="lt1"/>
                </a:solidFill>
                <a:latin typeface="Calibri"/>
                <a:ea typeface="Calibri"/>
                <a:cs typeface="Calibri"/>
                <a:sym typeface="Calibri"/>
              </a:rPr>
              <a:t>Data Processing Inaccuracy</a:t>
            </a:r>
            <a:endParaRPr sz="1000">
              <a:solidFill>
                <a:schemeClr val="lt1"/>
              </a:solidFill>
              <a:latin typeface="Calibri"/>
              <a:ea typeface="Calibri"/>
              <a:cs typeface="Calibri"/>
              <a:sym typeface="Calibri"/>
            </a:endParaRPr>
          </a:p>
          <a:p>
            <a:pPr indent="0" lvl="0" marL="457200" rtl="0" algn="l">
              <a:spcBef>
                <a:spcPts val="0"/>
              </a:spcBef>
              <a:spcAft>
                <a:spcPts val="0"/>
              </a:spcAft>
              <a:buNone/>
            </a:pPr>
            <a:r>
              <a:rPr lang="en-US" sz="1000">
                <a:solidFill>
                  <a:schemeClr val="lt1"/>
                </a:solidFill>
                <a:latin typeface="Calibri"/>
                <a:ea typeface="Calibri"/>
                <a:cs typeface="Calibri"/>
                <a:sym typeface="Calibri"/>
              </a:rPr>
              <a:t>Fault Tolerance in Distributed Systems</a:t>
            </a:r>
            <a:endParaRPr sz="1000">
              <a:solidFill>
                <a:schemeClr val="lt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lt1"/>
                </a:solidFill>
                <a:latin typeface="Calibri"/>
                <a:ea typeface="Calibri"/>
                <a:cs typeface="Calibri"/>
                <a:sym typeface="Calibri"/>
              </a:rPr>
              <a:t>               </a:t>
            </a:r>
            <a:r>
              <a:rPr b="1" lang="en-US" sz="1300">
                <a:solidFill>
                  <a:schemeClr val="lt1"/>
                </a:solidFill>
                <a:latin typeface="Calibri"/>
                <a:ea typeface="Calibri"/>
                <a:cs typeface="Calibri"/>
                <a:sym typeface="Calibri"/>
              </a:rPr>
              <a:t>      Solutions: </a:t>
            </a:r>
            <a:endParaRPr b="1" sz="1300">
              <a:solidFill>
                <a:schemeClr val="lt1"/>
              </a:solidFill>
              <a:latin typeface="Calibri"/>
              <a:ea typeface="Calibri"/>
              <a:cs typeface="Calibri"/>
              <a:sym typeface="Calibri"/>
            </a:endParaRPr>
          </a:p>
          <a:p>
            <a:pPr indent="0" lvl="0" marL="914400" rtl="0" algn="l">
              <a:spcBef>
                <a:spcPts val="0"/>
              </a:spcBef>
              <a:spcAft>
                <a:spcPts val="0"/>
              </a:spcAft>
              <a:buClr>
                <a:schemeClr val="dk1"/>
              </a:buClr>
              <a:buSzPts val="1100"/>
              <a:buFont typeface="Arial"/>
              <a:buNone/>
            </a:pPr>
            <a:r>
              <a:rPr lang="en-US" sz="1000">
                <a:solidFill>
                  <a:schemeClr val="lt1"/>
                </a:solidFill>
                <a:latin typeface="Calibri"/>
                <a:ea typeface="Calibri"/>
                <a:cs typeface="Calibri"/>
                <a:sym typeface="Calibri"/>
              </a:rPr>
              <a:t>Dynamic Resource Allocation</a:t>
            </a:r>
            <a:endParaRPr sz="1000">
              <a:solidFill>
                <a:schemeClr val="lt1"/>
              </a:solidFill>
              <a:latin typeface="Calibri"/>
              <a:ea typeface="Calibri"/>
              <a:cs typeface="Calibri"/>
              <a:sym typeface="Calibri"/>
            </a:endParaRPr>
          </a:p>
          <a:p>
            <a:pPr indent="0" lvl="0" marL="914400" rtl="0" algn="l">
              <a:spcBef>
                <a:spcPts val="0"/>
              </a:spcBef>
              <a:spcAft>
                <a:spcPts val="0"/>
              </a:spcAft>
              <a:buClr>
                <a:schemeClr val="dk1"/>
              </a:buClr>
              <a:buSzPts val="1100"/>
              <a:buFont typeface="Arial"/>
              <a:buNone/>
            </a:pPr>
            <a:r>
              <a:rPr lang="en-US" sz="1000">
                <a:solidFill>
                  <a:schemeClr val="lt1"/>
                </a:solidFill>
                <a:latin typeface="Calibri"/>
                <a:ea typeface="Calibri"/>
                <a:cs typeface="Calibri"/>
                <a:sym typeface="Calibri"/>
              </a:rPr>
              <a:t>Data Processing Optimization</a:t>
            </a:r>
            <a:endParaRPr sz="1000">
              <a:solidFill>
                <a:schemeClr val="lt1"/>
              </a:solidFill>
              <a:latin typeface="Calibri"/>
              <a:ea typeface="Calibri"/>
              <a:cs typeface="Calibri"/>
              <a:sym typeface="Calibri"/>
            </a:endParaRPr>
          </a:p>
          <a:p>
            <a:pPr indent="0" lvl="0" marL="914400" rtl="0" algn="l">
              <a:spcBef>
                <a:spcPts val="0"/>
              </a:spcBef>
              <a:spcAft>
                <a:spcPts val="0"/>
              </a:spcAft>
              <a:buClr>
                <a:schemeClr val="dk1"/>
              </a:buClr>
              <a:buSzPts val="1100"/>
              <a:buFont typeface="Arial"/>
              <a:buNone/>
            </a:pPr>
            <a:r>
              <a:rPr lang="en-US" sz="1000">
                <a:solidFill>
                  <a:schemeClr val="lt1"/>
                </a:solidFill>
                <a:latin typeface="Calibri"/>
                <a:ea typeface="Calibri"/>
                <a:cs typeface="Calibri"/>
                <a:sym typeface="Calibri"/>
              </a:rPr>
              <a:t>Fault-Tolerance Mechanisms</a:t>
            </a:r>
            <a:endParaRPr sz="1000">
              <a:solidFill>
                <a:schemeClr val="lt1"/>
              </a:solidFill>
              <a:latin typeface="Calibri"/>
              <a:ea typeface="Calibri"/>
              <a:cs typeface="Calibri"/>
              <a:sym typeface="Calibri"/>
            </a:endParaRPr>
          </a:p>
          <a:p>
            <a:pPr indent="0" lvl="0" marL="0" rtl="0" algn="l">
              <a:spcBef>
                <a:spcPts val="0"/>
              </a:spcBef>
              <a:spcAft>
                <a:spcPts val="0"/>
              </a:spcAft>
              <a:buNone/>
            </a:pPr>
            <a:r>
              <a:t/>
            </a:r>
            <a:endParaRPr sz="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grpSp>
        <p:nvGrpSpPr>
          <p:cNvPr id="145" name="Google Shape;145;p15"/>
          <p:cNvGrpSpPr/>
          <p:nvPr/>
        </p:nvGrpSpPr>
        <p:grpSpPr>
          <a:xfrm>
            <a:off x="3204" y="0"/>
            <a:ext cx="5842255" cy="3287946"/>
            <a:chOff x="3204" y="0"/>
            <a:chExt cx="5842255" cy="3287946"/>
          </a:xfrm>
        </p:grpSpPr>
        <p:pic>
          <p:nvPicPr>
            <p:cNvPr id="146" name="Google Shape;146;p15"/>
            <p:cNvPicPr preferRelativeResize="0"/>
            <p:nvPr/>
          </p:nvPicPr>
          <p:blipFill rotWithShape="1">
            <a:blip r:embed="rId3">
              <a:alphaModFix/>
            </a:blip>
            <a:srcRect b="0" l="0" r="0" t="0"/>
            <a:stretch/>
          </p:blipFill>
          <p:spPr>
            <a:xfrm>
              <a:off x="3204" y="1867"/>
              <a:ext cx="5842190" cy="3286079"/>
            </a:xfrm>
            <a:prstGeom prst="rect">
              <a:avLst/>
            </a:prstGeom>
            <a:noFill/>
            <a:ln>
              <a:noFill/>
            </a:ln>
          </p:spPr>
        </p:pic>
        <p:sp>
          <p:nvSpPr>
            <p:cNvPr id="147" name="Google Shape;147;p15"/>
            <p:cNvSpPr/>
            <p:nvPr/>
          </p:nvSpPr>
          <p:spPr>
            <a:xfrm>
              <a:off x="3149742" y="404704"/>
              <a:ext cx="2061210" cy="2061210"/>
            </a:xfrm>
            <a:custGeom>
              <a:rect b="b" l="l" r="r" t="t"/>
              <a:pathLst>
                <a:path extrusionOk="0" h="2061210" w="2061210">
                  <a:moveTo>
                    <a:pt x="1030528" y="0"/>
                  </a:moveTo>
                  <a:lnTo>
                    <a:pt x="0" y="1030129"/>
                  </a:lnTo>
                  <a:lnTo>
                    <a:pt x="1030528" y="2061057"/>
                  </a:lnTo>
                  <a:lnTo>
                    <a:pt x="2061057" y="1030129"/>
                  </a:lnTo>
                  <a:lnTo>
                    <a:pt x="1030528" y="0"/>
                  </a:lnTo>
                  <a:close/>
                </a:path>
              </a:pathLst>
            </a:custGeom>
            <a:solidFill>
              <a:srgbClr val="484C6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5"/>
            <p:cNvSpPr/>
            <p:nvPr/>
          </p:nvSpPr>
          <p:spPr>
            <a:xfrm>
              <a:off x="2289761" y="0"/>
              <a:ext cx="2061210" cy="1175385"/>
            </a:xfrm>
            <a:custGeom>
              <a:rect b="b" l="l" r="r" t="t"/>
              <a:pathLst>
                <a:path extrusionOk="0" h="1175385" w="2061210">
                  <a:moveTo>
                    <a:pt x="1916261" y="0"/>
                  </a:moveTo>
                  <a:lnTo>
                    <a:pt x="144782" y="0"/>
                  </a:lnTo>
                  <a:lnTo>
                    <a:pt x="0" y="144779"/>
                  </a:lnTo>
                  <a:lnTo>
                    <a:pt x="1030516" y="1175324"/>
                  </a:lnTo>
                  <a:lnTo>
                    <a:pt x="2061045" y="144779"/>
                  </a:lnTo>
                  <a:lnTo>
                    <a:pt x="1916261"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5"/>
            <p:cNvSpPr/>
            <p:nvPr/>
          </p:nvSpPr>
          <p:spPr>
            <a:xfrm>
              <a:off x="3582954" y="937"/>
              <a:ext cx="2262505" cy="3285490"/>
            </a:xfrm>
            <a:custGeom>
              <a:rect b="b" l="l" r="r" t="t"/>
              <a:pathLst>
                <a:path extrusionOk="0" h="3285490" w="2262504">
                  <a:moveTo>
                    <a:pt x="2261984" y="0"/>
                  </a:moveTo>
                  <a:lnTo>
                    <a:pt x="0" y="0"/>
                  </a:lnTo>
                  <a:lnTo>
                    <a:pt x="0" y="3284890"/>
                  </a:lnTo>
                  <a:lnTo>
                    <a:pt x="2261984" y="3284890"/>
                  </a:lnTo>
                  <a:lnTo>
                    <a:pt x="2261984" y="0"/>
                  </a:lnTo>
                  <a:close/>
                </a:path>
              </a:pathLst>
            </a:custGeom>
            <a:solidFill>
              <a:srgbClr val="2829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50" name="Google Shape;150;p15"/>
          <p:cNvSpPr txBox="1"/>
          <p:nvPr>
            <p:ph type="title"/>
          </p:nvPr>
        </p:nvSpPr>
        <p:spPr>
          <a:xfrm>
            <a:off x="3761973" y="551700"/>
            <a:ext cx="1974300" cy="481800"/>
          </a:xfrm>
          <a:prstGeom prst="rect">
            <a:avLst/>
          </a:prstGeom>
          <a:noFill/>
          <a:ln>
            <a:noFill/>
          </a:ln>
        </p:spPr>
        <p:txBody>
          <a:bodyPr anchorCtr="0" anchor="t" bIns="0" lIns="0" spcFirstLastPara="1" rIns="0" wrap="square" tIns="48875">
            <a:spAutoFit/>
          </a:bodyPr>
          <a:lstStyle/>
          <a:p>
            <a:pPr indent="-359410" lvl="0" marL="371475" marR="5080" rtl="0" algn="l">
              <a:lnSpc>
                <a:spcPct val="100714"/>
              </a:lnSpc>
              <a:spcBef>
                <a:spcPts val="0"/>
              </a:spcBef>
              <a:spcAft>
                <a:spcPts val="0"/>
              </a:spcAft>
              <a:buNone/>
            </a:pPr>
            <a:r>
              <a:rPr b="1" lang="en-US"/>
              <a:t>Current Trends and Future Outlook</a:t>
            </a:r>
            <a:endParaRPr b="1"/>
          </a:p>
        </p:txBody>
      </p:sp>
      <p:pic>
        <p:nvPicPr>
          <p:cNvPr id="151" name="Google Shape;151;p15"/>
          <p:cNvPicPr preferRelativeResize="0"/>
          <p:nvPr/>
        </p:nvPicPr>
        <p:blipFill rotWithShape="1">
          <a:blip r:embed="rId4">
            <a:alphaModFix/>
          </a:blip>
          <a:srcRect b="499970" l="-333180" r="333180" t="-499970"/>
          <a:stretch/>
        </p:blipFill>
        <p:spPr>
          <a:xfrm>
            <a:off x="4319595" y="1252691"/>
            <a:ext cx="630021" cy="88891"/>
          </a:xfrm>
          <a:prstGeom prst="rect">
            <a:avLst/>
          </a:prstGeom>
          <a:noFill/>
          <a:ln>
            <a:noFill/>
          </a:ln>
        </p:spPr>
      </p:pic>
      <p:sp>
        <p:nvSpPr>
          <p:cNvPr id="152" name="Google Shape;152;p15"/>
          <p:cNvSpPr txBox="1"/>
          <p:nvPr/>
        </p:nvSpPr>
        <p:spPr>
          <a:xfrm>
            <a:off x="3820208" y="1087300"/>
            <a:ext cx="1919100" cy="143100"/>
          </a:xfrm>
          <a:prstGeom prst="rect">
            <a:avLst/>
          </a:prstGeom>
          <a:noFill/>
          <a:ln>
            <a:noFill/>
          </a:ln>
        </p:spPr>
        <p:txBody>
          <a:bodyPr anchorCtr="0" anchor="t" bIns="0" lIns="0" spcFirstLastPara="1" rIns="0" wrap="square" tIns="12050">
            <a:spAutoFit/>
          </a:bodyPr>
          <a:lstStyle/>
          <a:p>
            <a:pPr indent="25400" lvl="0" marL="12700" marR="5080" rtl="0" algn="r">
              <a:lnSpc>
                <a:spcPct val="101400"/>
              </a:lnSpc>
              <a:spcBef>
                <a:spcPts val="0"/>
              </a:spcBef>
              <a:spcAft>
                <a:spcPts val="0"/>
              </a:spcAft>
              <a:buNone/>
            </a:pPr>
            <a:r>
              <a:t/>
            </a:r>
            <a:endParaRPr sz="850">
              <a:latin typeface="Trebuchet MS"/>
              <a:ea typeface="Trebuchet MS"/>
              <a:cs typeface="Trebuchet MS"/>
              <a:sym typeface="Trebuchet MS"/>
            </a:endParaRPr>
          </a:p>
        </p:txBody>
      </p:sp>
      <p:sp>
        <p:nvSpPr>
          <p:cNvPr id="153" name="Google Shape;153;p15"/>
          <p:cNvSpPr/>
          <p:nvPr/>
        </p:nvSpPr>
        <p:spPr>
          <a:xfrm>
            <a:off x="4447032" y="1011605"/>
            <a:ext cx="1294130" cy="30480"/>
          </a:xfrm>
          <a:custGeom>
            <a:rect b="b" l="l" r="r" t="t"/>
            <a:pathLst>
              <a:path extrusionOk="0" h="30480" w="1294129">
                <a:moveTo>
                  <a:pt x="1293863" y="0"/>
                </a:moveTo>
                <a:lnTo>
                  <a:pt x="0" y="0"/>
                </a:lnTo>
                <a:lnTo>
                  <a:pt x="0" y="30441"/>
                </a:lnTo>
                <a:lnTo>
                  <a:pt x="1293863" y="30441"/>
                </a:lnTo>
                <a:lnTo>
                  <a:pt x="1293863" y="0"/>
                </a:lnTo>
                <a:close/>
              </a:path>
            </a:pathLst>
          </a:custGeom>
          <a:solidFill>
            <a:srgbClr val="6FB0D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15"/>
          <p:cNvSpPr txBox="1"/>
          <p:nvPr/>
        </p:nvSpPr>
        <p:spPr>
          <a:xfrm>
            <a:off x="3707275" y="1267675"/>
            <a:ext cx="1919100" cy="1531500"/>
          </a:xfrm>
          <a:prstGeom prst="rect">
            <a:avLst/>
          </a:prstGeom>
          <a:noFill/>
          <a:ln>
            <a:noFill/>
          </a:ln>
        </p:spPr>
        <p:txBody>
          <a:bodyPr anchorCtr="0" anchor="t" bIns="91425" lIns="91425" spcFirstLastPara="1" rIns="91425" wrap="square" tIns="91425">
            <a:noAutofit/>
          </a:bodyPr>
          <a:lstStyle/>
          <a:p>
            <a:pPr indent="25400" lvl="0" marL="12700" marR="5080" rtl="0" algn="r">
              <a:lnSpc>
                <a:spcPct val="101400"/>
              </a:lnSpc>
              <a:spcBef>
                <a:spcPts val="0"/>
              </a:spcBef>
              <a:spcAft>
                <a:spcPts val="0"/>
              </a:spcAft>
              <a:buClr>
                <a:schemeClr val="dk1"/>
              </a:buClr>
              <a:buFont typeface="Arial"/>
              <a:buNone/>
            </a:pPr>
            <a:r>
              <a:rPr lang="en-US" sz="850">
                <a:solidFill>
                  <a:schemeClr val="lt1"/>
                </a:solidFill>
                <a:latin typeface="Trebuchet MS"/>
                <a:ea typeface="Trebuchet MS"/>
                <a:cs typeface="Trebuchet MS"/>
                <a:sym typeface="Trebuchet MS"/>
              </a:rPr>
              <a:t>Stay ahead of the curve with insights into the latest trends	shaping cloud- based distributed computing. From edge computing to serverless architectures, we will examine the cutting-edge developments and offer a glimpse into the future of distributed computing.</a:t>
            </a:r>
            <a:endParaRPr sz="95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