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90" r:id="rId2"/>
    <p:sldId id="281" r:id="rId3"/>
    <p:sldId id="282" r:id="rId4"/>
    <p:sldId id="292" r:id="rId5"/>
    <p:sldId id="293" r:id="rId6"/>
    <p:sldId id="294" r:id="rId7"/>
    <p:sldId id="280" r:id="rId8"/>
    <p:sldId id="295" r:id="rId9"/>
    <p:sldId id="266" r:id="rId10"/>
    <p:sldId id="265" r:id="rId11"/>
    <p:sldId id="264" r:id="rId12"/>
    <p:sldId id="288" r:id="rId13"/>
    <p:sldId id="296" r:id="rId14"/>
    <p:sldId id="262" r:id="rId15"/>
    <p:sldId id="297" r:id="rId16"/>
    <p:sldId id="298" r:id="rId17"/>
    <p:sldId id="260" r:id="rId18"/>
    <p:sldId id="302" r:id="rId19"/>
    <p:sldId id="299" r:id="rId20"/>
    <p:sldId id="317" r:id="rId21"/>
    <p:sldId id="320" r:id="rId22"/>
    <p:sldId id="318" r:id="rId23"/>
    <p:sldId id="301" r:id="rId24"/>
    <p:sldId id="319" r:id="rId25"/>
    <p:sldId id="304" r:id="rId26"/>
    <p:sldId id="305" r:id="rId27"/>
    <p:sldId id="306" r:id="rId28"/>
    <p:sldId id="307" r:id="rId29"/>
    <p:sldId id="308" r:id="rId30"/>
    <p:sldId id="309" r:id="rId31"/>
    <p:sldId id="31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C544"/>
    <a:srgbClr val="DFEACF"/>
    <a:srgbClr val="AAC2A4"/>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A61D9-5555-4531-AC37-A58DFD4E5040}" v="1" dt="2021-11-30T05:58:56.5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71" autoAdjust="0"/>
  </p:normalViewPr>
  <p:slideViewPr>
    <p:cSldViewPr snapToGrid="0">
      <p:cViewPr varScale="1">
        <p:scale>
          <a:sx n="61" d="100"/>
          <a:sy n="61" d="100"/>
        </p:scale>
        <p:origin x="149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Sherjeel Farooqi" userId="036ca6e9-7933-43ff-af27-6258d7b1d7fb" providerId="ADAL" clId="{032A61D9-5555-4531-AC37-A58DFD4E5040}"/>
    <pc:docChg chg="undo custSel addSld delSld modSld sldOrd">
      <pc:chgData name="Mr. Sherjeel Farooqi" userId="036ca6e9-7933-43ff-af27-6258d7b1d7fb" providerId="ADAL" clId="{032A61D9-5555-4531-AC37-A58DFD4E5040}" dt="2021-11-30T10:37:19.726" v="373" actId="20577"/>
      <pc:docMkLst>
        <pc:docMk/>
      </pc:docMkLst>
      <pc:sldChg chg="modSp del mod">
        <pc:chgData name="Mr. Sherjeel Farooqi" userId="036ca6e9-7933-43ff-af27-6258d7b1d7fb" providerId="ADAL" clId="{032A61D9-5555-4531-AC37-A58DFD4E5040}" dt="2021-11-30T05:59:48.036" v="40" actId="47"/>
        <pc:sldMkLst>
          <pc:docMk/>
          <pc:sldMk cId="3073645479" sldId="257"/>
        </pc:sldMkLst>
        <pc:spChg chg="mod">
          <ac:chgData name="Mr. Sherjeel Farooqi" userId="036ca6e9-7933-43ff-af27-6258d7b1d7fb" providerId="ADAL" clId="{032A61D9-5555-4531-AC37-A58DFD4E5040}" dt="2021-11-30T05:09:07.505" v="7" actId="20577"/>
          <ac:spMkLst>
            <pc:docMk/>
            <pc:sldMk cId="3073645479" sldId="257"/>
            <ac:spMk id="2" creationId="{761380DC-BD78-4A5F-A854-E2F2FB81812C}"/>
          </ac:spMkLst>
        </pc:spChg>
      </pc:sldChg>
      <pc:sldChg chg="modSp mod">
        <pc:chgData name="Mr. Sherjeel Farooqi" userId="036ca6e9-7933-43ff-af27-6258d7b1d7fb" providerId="ADAL" clId="{032A61D9-5555-4531-AC37-A58DFD4E5040}" dt="2021-11-30T05:13:22.580" v="30"/>
        <pc:sldMkLst>
          <pc:docMk/>
          <pc:sldMk cId="4086312521" sldId="258"/>
        </pc:sldMkLst>
        <pc:spChg chg="mod">
          <ac:chgData name="Mr. Sherjeel Farooqi" userId="036ca6e9-7933-43ff-af27-6258d7b1d7fb" providerId="ADAL" clId="{032A61D9-5555-4531-AC37-A58DFD4E5040}" dt="2021-11-30T05:13:22.580" v="30"/>
          <ac:spMkLst>
            <pc:docMk/>
            <pc:sldMk cId="4086312521" sldId="258"/>
            <ac:spMk id="2" creationId="{485B34E2-4A63-4AFD-A378-126F77A6FC6C}"/>
          </ac:spMkLst>
        </pc:spChg>
      </pc:sldChg>
      <pc:sldChg chg="modSp mod">
        <pc:chgData name="Mr. Sherjeel Farooqi" userId="036ca6e9-7933-43ff-af27-6258d7b1d7fb" providerId="ADAL" clId="{032A61D9-5555-4531-AC37-A58DFD4E5040}" dt="2021-11-30T05:11:34.232" v="28"/>
        <pc:sldMkLst>
          <pc:docMk/>
          <pc:sldMk cId="2639781187" sldId="259"/>
        </pc:sldMkLst>
        <pc:spChg chg="mod">
          <ac:chgData name="Mr. Sherjeel Farooqi" userId="036ca6e9-7933-43ff-af27-6258d7b1d7fb" providerId="ADAL" clId="{032A61D9-5555-4531-AC37-A58DFD4E5040}" dt="2021-11-30T05:11:34.232" v="28"/>
          <ac:spMkLst>
            <pc:docMk/>
            <pc:sldMk cId="2639781187" sldId="259"/>
            <ac:spMk id="2" creationId="{B5BFA922-BE71-4608-AE68-04E897354454}"/>
          </ac:spMkLst>
        </pc:spChg>
      </pc:sldChg>
      <pc:sldChg chg="modSp mod">
        <pc:chgData name="Mr. Sherjeel Farooqi" userId="036ca6e9-7933-43ff-af27-6258d7b1d7fb" providerId="ADAL" clId="{032A61D9-5555-4531-AC37-A58DFD4E5040}" dt="2021-11-30T10:34:07.739" v="194" actId="20577"/>
        <pc:sldMkLst>
          <pc:docMk/>
          <pc:sldMk cId="3166332778" sldId="260"/>
        </pc:sldMkLst>
        <pc:spChg chg="mod">
          <ac:chgData name="Mr. Sherjeel Farooqi" userId="036ca6e9-7933-43ff-af27-6258d7b1d7fb" providerId="ADAL" clId="{032A61D9-5555-4531-AC37-A58DFD4E5040}" dt="2021-11-30T10:33:05.113" v="46" actId="20577"/>
          <ac:spMkLst>
            <pc:docMk/>
            <pc:sldMk cId="3166332778" sldId="260"/>
            <ac:spMk id="2" creationId="{BE38CE90-1E12-4463-BEF0-1FF960C91753}"/>
          </ac:spMkLst>
        </pc:spChg>
        <pc:spChg chg="mod">
          <ac:chgData name="Mr. Sherjeel Farooqi" userId="036ca6e9-7933-43ff-af27-6258d7b1d7fb" providerId="ADAL" clId="{032A61D9-5555-4531-AC37-A58DFD4E5040}" dt="2021-11-30T10:34:07.739" v="194" actId="20577"/>
          <ac:spMkLst>
            <pc:docMk/>
            <pc:sldMk cId="3166332778" sldId="260"/>
            <ac:spMk id="3" creationId="{71B5AA4D-8234-4389-B3B9-538339D79575}"/>
          </ac:spMkLst>
        </pc:spChg>
      </pc:sldChg>
      <pc:sldChg chg="modSp mod">
        <pc:chgData name="Mr. Sherjeel Farooqi" userId="036ca6e9-7933-43ff-af27-6258d7b1d7fb" providerId="ADAL" clId="{032A61D9-5555-4531-AC37-A58DFD4E5040}" dt="2021-11-30T05:13:39.715" v="31"/>
        <pc:sldMkLst>
          <pc:docMk/>
          <pc:sldMk cId="375000736" sldId="261"/>
        </pc:sldMkLst>
        <pc:spChg chg="mod">
          <ac:chgData name="Mr. Sherjeel Farooqi" userId="036ca6e9-7933-43ff-af27-6258d7b1d7fb" providerId="ADAL" clId="{032A61D9-5555-4531-AC37-A58DFD4E5040}" dt="2021-11-30T05:13:39.715" v="31"/>
          <ac:spMkLst>
            <pc:docMk/>
            <pc:sldMk cId="375000736" sldId="261"/>
            <ac:spMk id="2" creationId="{48C89C61-EED3-45E7-8682-8684AAF2EC8B}"/>
          </ac:spMkLst>
        </pc:spChg>
      </pc:sldChg>
      <pc:sldChg chg="modSp mod">
        <pc:chgData name="Mr. Sherjeel Farooqi" userId="036ca6e9-7933-43ff-af27-6258d7b1d7fb" providerId="ADAL" clId="{032A61D9-5555-4531-AC37-A58DFD4E5040}" dt="2021-11-30T05:12:34.255" v="29"/>
        <pc:sldMkLst>
          <pc:docMk/>
          <pc:sldMk cId="2097310170" sldId="262"/>
        </pc:sldMkLst>
        <pc:spChg chg="mod">
          <ac:chgData name="Mr. Sherjeel Farooqi" userId="036ca6e9-7933-43ff-af27-6258d7b1d7fb" providerId="ADAL" clId="{032A61D9-5555-4531-AC37-A58DFD4E5040}" dt="2021-11-30T05:12:34.255" v="29"/>
          <ac:spMkLst>
            <pc:docMk/>
            <pc:sldMk cId="2097310170" sldId="262"/>
            <ac:spMk id="2" creationId="{902EF9D0-B1BE-43A1-9C01-DBA209799435}"/>
          </ac:spMkLst>
        </pc:spChg>
      </pc:sldChg>
      <pc:sldChg chg="modSp mod">
        <pc:chgData name="Mr. Sherjeel Farooqi" userId="036ca6e9-7933-43ff-af27-6258d7b1d7fb" providerId="ADAL" clId="{032A61D9-5555-4531-AC37-A58DFD4E5040}" dt="2021-11-30T05:14:20.617" v="33"/>
        <pc:sldMkLst>
          <pc:docMk/>
          <pc:sldMk cId="3373955588" sldId="263"/>
        </pc:sldMkLst>
        <pc:spChg chg="mod">
          <ac:chgData name="Mr. Sherjeel Farooqi" userId="036ca6e9-7933-43ff-af27-6258d7b1d7fb" providerId="ADAL" clId="{032A61D9-5555-4531-AC37-A58DFD4E5040}" dt="2021-11-30T05:14:20.617" v="33"/>
          <ac:spMkLst>
            <pc:docMk/>
            <pc:sldMk cId="3373955588" sldId="263"/>
            <ac:spMk id="2" creationId="{3697F4A2-4273-45F7-97F3-5CABA180C03E}"/>
          </ac:spMkLst>
        </pc:spChg>
      </pc:sldChg>
      <pc:sldChg chg="modSp mod">
        <pc:chgData name="Mr. Sherjeel Farooqi" userId="036ca6e9-7933-43ff-af27-6258d7b1d7fb" providerId="ADAL" clId="{032A61D9-5555-4531-AC37-A58DFD4E5040}" dt="2021-11-30T10:36:13.743" v="305" actId="20577"/>
        <pc:sldMkLst>
          <pc:docMk/>
          <pc:sldMk cId="608382766" sldId="264"/>
        </pc:sldMkLst>
        <pc:spChg chg="mod">
          <ac:chgData name="Mr. Sherjeel Farooqi" userId="036ca6e9-7933-43ff-af27-6258d7b1d7fb" providerId="ADAL" clId="{032A61D9-5555-4531-AC37-A58DFD4E5040}" dt="2021-11-30T10:36:13.743" v="305" actId="20577"/>
          <ac:spMkLst>
            <pc:docMk/>
            <pc:sldMk cId="608382766" sldId="264"/>
            <ac:spMk id="2" creationId="{5FAA3564-28C0-48C9-A947-31DF3DC26705}"/>
          </ac:spMkLst>
        </pc:spChg>
      </pc:sldChg>
      <pc:sldChg chg="modSp mod">
        <pc:chgData name="Mr. Sherjeel Farooqi" userId="036ca6e9-7933-43ff-af27-6258d7b1d7fb" providerId="ADAL" clId="{032A61D9-5555-4531-AC37-A58DFD4E5040}" dt="2021-11-30T10:35:19.918" v="240" actId="20577"/>
        <pc:sldMkLst>
          <pc:docMk/>
          <pc:sldMk cId="924491978" sldId="265"/>
        </pc:sldMkLst>
        <pc:spChg chg="mod">
          <ac:chgData name="Mr. Sherjeel Farooqi" userId="036ca6e9-7933-43ff-af27-6258d7b1d7fb" providerId="ADAL" clId="{032A61D9-5555-4531-AC37-A58DFD4E5040}" dt="2021-11-30T10:35:19.918" v="240" actId="20577"/>
          <ac:spMkLst>
            <pc:docMk/>
            <pc:sldMk cId="924491978" sldId="265"/>
            <ac:spMk id="2" creationId="{D893E91B-3981-4328-9052-CDF63A3A9B13}"/>
          </ac:spMkLst>
        </pc:spChg>
        <pc:spChg chg="mod">
          <ac:chgData name="Mr. Sherjeel Farooqi" userId="036ca6e9-7933-43ff-af27-6258d7b1d7fb" providerId="ADAL" clId="{032A61D9-5555-4531-AC37-A58DFD4E5040}" dt="2021-11-30T10:35:11.227" v="223" actId="5793"/>
          <ac:spMkLst>
            <pc:docMk/>
            <pc:sldMk cId="924491978" sldId="265"/>
            <ac:spMk id="3" creationId="{A20BC7BB-8B7F-46D7-A0EC-36A268075BA1}"/>
          </ac:spMkLst>
        </pc:spChg>
      </pc:sldChg>
      <pc:sldChg chg="modSp mod ord">
        <pc:chgData name="Mr. Sherjeel Farooqi" userId="036ca6e9-7933-43ff-af27-6258d7b1d7fb" providerId="ADAL" clId="{032A61D9-5555-4531-AC37-A58DFD4E5040}" dt="2021-11-30T10:35:46.976" v="264"/>
        <pc:sldMkLst>
          <pc:docMk/>
          <pc:sldMk cId="3256847325" sldId="266"/>
        </pc:sldMkLst>
        <pc:spChg chg="mod">
          <ac:chgData name="Mr. Sherjeel Farooqi" userId="036ca6e9-7933-43ff-af27-6258d7b1d7fb" providerId="ADAL" clId="{032A61D9-5555-4531-AC37-A58DFD4E5040}" dt="2021-11-30T10:35:44.176" v="262" actId="20577"/>
          <ac:spMkLst>
            <pc:docMk/>
            <pc:sldMk cId="3256847325" sldId="266"/>
            <ac:spMk id="2" creationId="{689723CA-4CA3-4236-89A3-5B7D9DFB685E}"/>
          </ac:spMkLst>
        </pc:spChg>
      </pc:sldChg>
      <pc:sldChg chg="modSp mod">
        <pc:chgData name="Mr. Sherjeel Farooqi" userId="036ca6e9-7933-43ff-af27-6258d7b1d7fb" providerId="ADAL" clId="{032A61D9-5555-4531-AC37-A58DFD4E5040}" dt="2021-11-30T05:10:35.020" v="25" actId="20577"/>
        <pc:sldMkLst>
          <pc:docMk/>
          <pc:sldMk cId="2751830446" sldId="279"/>
        </pc:sldMkLst>
        <pc:spChg chg="mod">
          <ac:chgData name="Mr. Sherjeel Farooqi" userId="036ca6e9-7933-43ff-af27-6258d7b1d7fb" providerId="ADAL" clId="{032A61D9-5555-4531-AC37-A58DFD4E5040}" dt="2021-11-30T05:10:35.020" v="25" actId="20577"/>
          <ac:spMkLst>
            <pc:docMk/>
            <pc:sldMk cId="2751830446" sldId="279"/>
            <ac:spMk id="2" creationId="{E3F54948-98E8-4A28-B999-8068469D3605}"/>
          </ac:spMkLst>
        </pc:spChg>
      </pc:sldChg>
      <pc:sldChg chg="modSp new mod ord">
        <pc:chgData name="Mr. Sherjeel Farooqi" userId="036ca6e9-7933-43ff-af27-6258d7b1d7fb" providerId="ADAL" clId="{032A61D9-5555-4531-AC37-A58DFD4E5040}" dt="2021-11-30T06:00:07.144" v="43"/>
        <pc:sldMkLst>
          <pc:docMk/>
          <pc:sldMk cId="1094320235" sldId="280"/>
        </pc:sldMkLst>
        <pc:spChg chg="mod">
          <ac:chgData name="Mr. Sherjeel Farooqi" userId="036ca6e9-7933-43ff-af27-6258d7b1d7fb" providerId="ADAL" clId="{032A61D9-5555-4531-AC37-A58DFD4E5040}" dt="2021-11-30T05:15:34.227" v="39"/>
          <ac:spMkLst>
            <pc:docMk/>
            <pc:sldMk cId="1094320235" sldId="280"/>
            <ac:spMk id="2" creationId="{5E78AC22-430D-4CEA-8B41-628C6A8F26A2}"/>
          </ac:spMkLst>
        </pc:spChg>
      </pc:sldChg>
      <pc:sldChg chg="del">
        <pc:chgData name="Mr. Sherjeel Farooqi" userId="036ca6e9-7933-43ff-af27-6258d7b1d7fb" providerId="ADAL" clId="{032A61D9-5555-4531-AC37-A58DFD4E5040}" dt="2021-11-30T05:59:56.955" v="41" actId="47"/>
        <pc:sldMkLst>
          <pc:docMk/>
          <pc:sldMk cId="3109254582" sldId="284"/>
        </pc:sldMkLst>
      </pc:sldChg>
      <pc:sldChg chg="del">
        <pc:chgData name="Mr. Sherjeel Farooqi" userId="036ca6e9-7933-43ff-af27-6258d7b1d7fb" providerId="ADAL" clId="{032A61D9-5555-4531-AC37-A58DFD4E5040}" dt="2021-11-30T07:13:29.456" v="44" actId="47"/>
        <pc:sldMkLst>
          <pc:docMk/>
          <pc:sldMk cId="1376457209" sldId="286"/>
        </pc:sldMkLst>
      </pc:sldChg>
      <pc:sldChg chg="modSp new mod">
        <pc:chgData name="Mr. Sherjeel Farooqi" userId="036ca6e9-7933-43ff-af27-6258d7b1d7fb" providerId="ADAL" clId="{032A61D9-5555-4531-AC37-A58DFD4E5040}" dt="2021-11-30T10:34:45.262" v="213" actId="20577"/>
        <pc:sldMkLst>
          <pc:docMk/>
          <pc:sldMk cId="1555057147" sldId="286"/>
        </pc:sldMkLst>
        <pc:spChg chg="mod">
          <ac:chgData name="Mr. Sherjeel Farooqi" userId="036ca6e9-7933-43ff-af27-6258d7b1d7fb" providerId="ADAL" clId="{032A61D9-5555-4531-AC37-A58DFD4E5040}" dt="2021-11-30T10:34:45.262" v="213" actId="20577"/>
          <ac:spMkLst>
            <pc:docMk/>
            <pc:sldMk cId="1555057147" sldId="286"/>
            <ac:spMk id="2" creationId="{9A750DFC-52AF-46D7-9024-F22C66FF555D}"/>
          </ac:spMkLst>
        </pc:spChg>
      </pc:sldChg>
      <pc:sldChg chg="modSp new mod">
        <pc:chgData name="Mr. Sherjeel Farooqi" userId="036ca6e9-7933-43ff-af27-6258d7b1d7fb" providerId="ADAL" clId="{032A61D9-5555-4531-AC37-A58DFD4E5040}" dt="2021-11-30T10:36:37.004" v="334" actId="20577"/>
        <pc:sldMkLst>
          <pc:docMk/>
          <pc:sldMk cId="3853218974" sldId="287"/>
        </pc:sldMkLst>
        <pc:spChg chg="mod">
          <ac:chgData name="Mr. Sherjeel Farooqi" userId="036ca6e9-7933-43ff-af27-6258d7b1d7fb" providerId="ADAL" clId="{032A61D9-5555-4531-AC37-A58DFD4E5040}" dt="2021-11-30T10:36:37.004" v="334" actId="20577"/>
          <ac:spMkLst>
            <pc:docMk/>
            <pc:sldMk cId="3853218974" sldId="287"/>
            <ac:spMk id="2" creationId="{E1D71C44-2FF2-4327-AD2D-6F8AACC0439A}"/>
          </ac:spMkLst>
        </pc:spChg>
      </pc:sldChg>
      <pc:sldChg chg="modSp new mod">
        <pc:chgData name="Mr. Sherjeel Farooqi" userId="036ca6e9-7933-43ff-af27-6258d7b1d7fb" providerId="ADAL" clId="{032A61D9-5555-4531-AC37-A58DFD4E5040}" dt="2021-11-30T10:37:07.970" v="349" actId="20577"/>
        <pc:sldMkLst>
          <pc:docMk/>
          <pc:sldMk cId="422957384" sldId="288"/>
        </pc:sldMkLst>
        <pc:spChg chg="mod">
          <ac:chgData name="Mr. Sherjeel Farooqi" userId="036ca6e9-7933-43ff-af27-6258d7b1d7fb" providerId="ADAL" clId="{032A61D9-5555-4531-AC37-A58DFD4E5040}" dt="2021-11-30T10:37:07.970" v="349" actId="20577"/>
          <ac:spMkLst>
            <pc:docMk/>
            <pc:sldMk cId="422957384" sldId="288"/>
            <ac:spMk id="2" creationId="{2EB3581A-3010-4ABF-BDC8-4FA1507E8A9F}"/>
          </ac:spMkLst>
        </pc:spChg>
      </pc:sldChg>
      <pc:sldChg chg="modSp new mod">
        <pc:chgData name="Mr. Sherjeel Farooqi" userId="036ca6e9-7933-43ff-af27-6258d7b1d7fb" providerId="ADAL" clId="{032A61D9-5555-4531-AC37-A58DFD4E5040}" dt="2021-11-30T10:37:19.726" v="373" actId="20577"/>
        <pc:sldMkLst>
          <pc:docMk/>
          <pc:sldMk cId="4263963983" sldId="289"/>
        </pc:sldMkLst>
        <pc:spChg chg="mod">
          <ac:chgData name="Mr. Sherjeel Farooqi" userId="036ca6e9-7933-43ff-af27-6258d7b1d7fb" providerId="ADAL" clId="{032A61D9-5555-4531-AC37-A58DFD4E5040}" dt="2021-11-30T10:37:13.743" v="361" actId="20577"/>
          <ac:spMkLst>
            <pc:docMk/>
            <pc:sldMk cId="4263963983" sldId="289"/>
            <ac:spMk id="2" creationId="{1BCE5A99-DBCB-49B9-9DD2-4CB81F8F84B9}"/>
          </ac:spMkLst>
        </pc:spChg>
        <pc:spChg chg="mod">
          <ac:chgData name="Mr. Sherjeel Farooqi" userId="036ca6e9-7933-43ff-af27-6258d7b1d7fb" providerId="ADAL" clId="{032A61D9-5555-4531-AC37-A58DFD4E5040}" dt="2021-11-30T10:37:19.726" v="373" actId="20577"/>
          <ac:spMkLst>
            <pc:docMk/>
            <pc:sldMk cId="4263963983" sldId="289"/>
            <ac:spMk id="3" creationId="{99A9A3E7-828C-40E0-B477-32EB9AE8B0DA}"/>
          </ac:spMkLst>
        </pc:spChg>
      </pc:sldChg>
    </pc:docChg>
  </pc:docChgLst>
  <pc:docChgLst>
    <pc:chgData name="Mr. Sherjeel Farooqi" userId="036ca6e9-7933-43ff-af27-6258d7b1d7fb" providerId="ADAL" clId="{E6408BEA-AA31-43F2-BB33-EAC60BEED11F}"/>
    <pc:docChg chg="custSel addSld delSld modSld sldOrd">
      <pc:chgData name="Mr. Sherjeel Farooqi" userId="036ca6e9-7933-43ff-af27-6258d7b1d7fb" providerId="ADAL" clId="{E6408BEA-AA31-43F2-BB33-EAC60BEED11F}" dt="2021-10-25T07:43:48.732" v="397"/>
      <pc:docMkLst>
        <pc:docMk/>
      </pc:docMkLst>
      <pc:sldChg chg="modSp new mod">
        <pc:chgData name="Mr. Sherjeel Farooqi" userId="036ca6e9-7933-43ff-af27-6258d7b1d7fb" providerId="ADAL" clId="{E6408BEA-AA31-43F2-BB33-EAC60BEED11F}" dt="2021-10-25T07:35:42.554" v="130" actId="20577"/>
        <pc:sldMkLst>
          <pc:docMk/>
          <pc:sldMk cId="2305895074" sldId="256"/>
        </pc:sldMkLst>
        <pc:spChg chg="mod">
          <ac:chgData name="Mr. Sherjeel Farooqi" userId="036ca6e9-7933-43ff-af27-6258d7b1d7fb" providerId="ADAL" clId="{E6408BEA-AA31-43F2-BB33-EAC60BEED11F}" dt="2021-10-25T07:35:36.756" v="128" actId="14100"/>
          <ac:spMkLst>
            <pc:docMk/>
            <pc:sldMk cId="2305895074" sldId="256"/>
            <ac:spMk id="2" creationId="{C0C15629-4553-4A72-8DF9-0E1499D869CA}"/>
          </ac:spMkLst>
        </pc:spChg>
        <pc:spChg chg="mod">
          <ac:chgData name="Mr. Sherjeel Farooqi" userId="036ca6e9-7933-43ff-af27-6258d7b1d7fb" providerId="ADAL" clId="{E6408BEA-AA31-43F2-BB33-EAC60BEED11F}" dt="2021-10-25T07:35:42.554" v="130" actId="20577"/>
          <ac:spMkLst>
            <pc:docMk/>
            <pc:sldMk cId="2305895074" sldId="256"/>
            <ac:spMk id="3" creationId="{05770EC8-2BB7-4461-BC30-0A999F8081E3}"/>
          </ac:spMkLst>
        </pc:spChg>
      </pc:sldChg>
      <pc:sldChg chg="modSp new mod">
        <pc:chgData name="Mr. Sherjeel Farooqi" userId="036ca6e9-7933-43ff-af27-6258d7b1d7fb" providerId="ADAL" clId="{E6408BEA-AA31-43F2-BB33-EAC60BEED11F}" dt="2021-10-25T07:43:48.732" v="397"/>
        <pc:sldMkLst>
          <pc:docMk/>
          <pc:sldMk cId="3073645479" sldId="257"/>
        </pc:sldMkLst>
        <pc:spChg chg="mod">
          <ac:chgData name="Mr. Sherjeel Farooqi" userId="036ca6e9-7933-43ff-af27-6258d7b1d7fb" providerId="ADAL" clId="{E6408BEA-AA31-43F2-BB33-EAC60BEED11F}" dt="2021-10-25T07:43:48.732" v="397"/>
          <ac:spMkLst>
            <pc:docMk/>
            <pc:sldMk cId="3073645479" sldId="257"/>
            <ac:spMk id="2" creationId="{761380DC-BD78-4A5F-A854-E2F2FB81812C}"/>
          </ac:spMkLst>
        </pc:spChg>
        <pc:spChg chg="mod">
          <ac:chgData name="Mr. Sherjeel Farooqi" userId="036ca6e9-7933-43ff-af27-6258d7b1d7fb" providerId="ADAL" clId="{E6408BEA-AA31-43F2-BB33-EAC60BEED11F}" dt="2021-10-25T07:43:48.732" v="397"/>
          <ac:spMkLst>
            <pc:docMk/>
            <pc:sldMk cId="3073645479" sldId="257"/>
            <ac:spMk id="3" creationId="{3042A5D2-AA71-4D2C-842C-7D06604B3B45}"/>
          </ac:spMkLst>
        </pc:spChg>
      </pc:sldChg>
      <pc:sldChg chg="modSp new mod">
        <pc:chgData name="Mr. Sherjeel Farooqi" userId="036ca6e9-7933-43ff-af27-6258d7b1d7fb" providerId="ADAL" clId="{E6408BEA-AA31-43F2-BB33-EAC60BEED11F}" dt="2021-10-25T07:43:48.732" v="397"/>
        <pc:sldMkLst>
          <pc:docMk/>
          <pc:sldMk cId="4086312521" sldId="258"/>
        </pc:sldMkLst>
        <pc:spChg chg="mod">
          <ac:chgData name="Mr. Sherjeel Farooqi" userId="036ca6e9-7933-43ff-af27-6258d7b1d7fb" providerId="ADAL" clId="{E6408BEA-AA31-43F2-BB33-EAC60BEED11F}" dt="2021-10-25T07:43:48.732" v="397"/>
          <ac:spMkLst>
            <pc:docMk/>
            <pc:sldMk cId="4086312521" sldId="258"/>
            <ac:spMk id="2" creationId="{485B34E2-4A63-4AFD-A378-126F77A6FC6C}"/>
          </ac:spMkLst>
        </pc:spChg>
        <pc:spChg chg="mod">
          <ac:chgData name="Mr. Sherjeel Farooqi" userId="036ca6e9-7933-43ff-af27-6258d7b1d7fb" providerId="ADAL" clId="{E6408BEA-AA31-43F2-BB33-EAC60BEED11F}" dt="2021-10-25T07:43:48.732" v="397"/>
          <ac:spMkLst>
            <pc:docMk/>
            <pc:sldMk cId="4086312521" sldId="258"/>
            <ac:spMk id="3" creationId="{BB33773F-9847-45B4-B816-C4A1FEFCEF53}"/>
          </ac:spMkLst>
        </pc:spChg>
      </pc:sldChg>
      <pc:sldChg chg="modSp new mod ord">
        <pc:chgData name="Mr. Sherjeel Farooqi" userId="036ca6e9-7933-43ff-af27-6258d7b1d7fb" providerId="ADAL" clId="{E6408BEA-AA31-43F2-BB33-EAC60BEED11F}" dt="2021-10-25T07:43:48.732" v="397"/>
        <pc:sldMkLst>
          <pc:docMk/>
          <pc:sldMk cId="2639781187" sldId="259"/>
        </pc:sldMkLst>
        <pc:spChg chg="mod">
          <ac:chgData name="Mr. Sherjeel Farooqi" userId="036ca6e9-7933-43ff-af27-6258d7b1d7fb" providerId="ADAL" clId="{E6408BEA-AA31-43F2-BB33-EAC60BEED11F}" dt="2021-10-25T07:43:48.732" v="397"/>
          <ac:spMkLst>
            <pc:docMk/>
            <pc:sldMk cId="2639781187" sldId="259"/>
            <ac:spMk id="2" creationId="{B5BFA922-BE71-4608-AE68-04E897354454}"/>
          </ac:spMkLst>
        </pc:spChg>
        <pc:spChg chg="mod">
          <ac:chgData name="Mr. Sherjeel Farooqi" userId="036ca6e9-7933-43ff-af27-6258d7b1d7fb" providerId="ADAL" clId="{E6408BEA-AA31-43F2-BB33-EAC60BEED11F}" dt="2021-10-25T07:43:48.732" v="397"/>
          <ac:spMkLst>
            <pc:docMk/>
            <pc:sldMk cId="2639781187" sldId="259"/>
            <ac:spMk id="3" creationId="{7547C86D-5282-419C-BCD8-7CD63AF917A7}"/>
          </ac:spMkLst>
        </pc:spChg>
      </pc:sldChg>
      <pc:sldChg chg="modSp new mod">
        <pc:chgData name="Mr. Sherjeel Farooqi" userId="036ca6e9-7933-43ff-af27-6258d7b1d7fb" providerId="ADAL" clId="{E6408BEA-AA31-43F2-BB33-EAC60BEED11F}" dt="2021-10-25T07:43:48.732" v="397"/>
        <pc:sldMkLst>
          <pc:docMk/>
          <pc:sldMk cId="3166332778" sldId="260"/>
        </pc:sldMkLst>
        <pc:spChg chg="mod">
          <ac:chgData name="Mr. Sherjeel Farooqi" userId="036ca6e9-7933-43ff-af27-6258d7b1d7fb" providerId="ADAL" clId="{E6408BEA-AA31-43F2-BB33-EAC60BEED11F}" dt="2021-10-25T07:43:48.732" v="397"/>
          <ac:spMkLst>
            <pc:docMk/>
            <pc:sldMk cId="3166332778" sldId="260"/>
            <ac:spMk id="2" creationId="{BE38CE90-1E12-4463-BEF0-1FF960C91753}"/>
          </ac:spMkLst>
        </pc:spChg>
        <pc:spChg chg="mod">
          <ac:chgData name="Mr. Sherjeel Farooqi" userId="036ca6e9-7933-43ff-af27-6258d7b1d7fb" providerId="ADAL" clId="{E6408BEA-AA31-43F2-BB33-EAC60BEED11F}" dt="2021-10-25T07:43:48.732" v="397"/>
          <ac:spMkLst>
            <pc:docMk/>
            <pc:sldMk cId="3166332778" sldId="260"/>
            <ac:spMk id="3" creationId="{71B5AA4D-8234-4389-B3B9-538339D79575}"/>
          </ac:spMkLst>
        </pc:spChg>
      </pc:sldChg>
      <pc:sldChg chg="modSp new mod ord">
        <pc:chgData name="Mr. Sherjeel Farooqi" userId="036ca6e9-7933-43ff-af27-6258d7b1d7fb" providerId="ADAL" clId="{E6408BEA-AA31-43F2-BB33-EAC60BEED11F}" dt="2021-10-25T07:43:48.732" v="397"/>
        <pc:sldMkLst>
          <pc:docMk/>
          <pc:sldMk cId="375000736" sldId="261"/>
        </pc:sldMkLst>
        <pc:spChg chg="mod">
          <ac:chgData name="Mr. Sherjeel Farooqi" userId="036ca6e9-7933-43ff-af27-6258d7b1d7fb" providerId="ADAL" clId="{E6408BEA-AA31-43F2-BB33-EAC60BEED11F}" dt="2021-10-25T07:43:48.732" v="397"/>
          <ac:spMkLst>
            <pc:docMk/>
            <pc:sldMk cId="375000736" sldId="261"/>
            <ac:spMk id="2" creationId="{48C89C61-EED3-45E7-8682-8684AAF2EC8B}"/>
          </ac:spMkLst>
        </pc:spChg>
        <pc:spChg chg="mod">
          <ac:chgData name="Mr. Sherjeel Farooqi" userId="036ca6e9-7933-43ff-af27-6258d7b1d7fb" providerId="ADAL" clId="{E6408BEA-AA31-43F2-BB33-EAC60BEED11F}" dt="2021-10-25T07:43:48.732" v="397"/>
          <ac:spMkLst>
            <pc:docMk/>
            <pc:sldMk cId="375000736" sldId="261"/>
            <ac:spMk id="3" creationId="{4EC06987-5F63-4BFF-B7BB-5B5434F25E3D}"/>
          </ac:spMkLst>
        </pc:spChg>
      </pc:sldChg>
      <pc:sldChg chg="modSp new mod ord">
        <pc:chgData name="Mr. Sherjeel Farooqi" userId="036ca6e9-7933-43ff-af27-6258d7b1d7fb" providerId="ADAL" clId="{E6408BEA-AA31-43F2-BB33-EAC60BEED11F}" dt="2021-10-25T07:43:48.732" v="397"/>
        <pc:sldMkLst>
          <pc:docMk/>
          <pc:sldMk cId="2097310170" sldId="262"/>
        </pc:sldMkLst>
        <pc:spChg chg="mod">
          <ac:chgData name="Mr. Sherjeel Farooqi" userId="036ca6e9-7933-43ff-af27-6258d7b1d7fb" providerId="ADAL" clId="{E6408BEA-AA31-43F2-BB33-EAC60BEED11F}" dt="2021-10-25T07:43:48.732" v="397"/>
          <ac:spMkLst>
            <pc:docMk/>
            <pc:sldMk cId="2097310170" sldId="262"/>
            <ac:spMk id="2" creationId="{902EF9D0-B1BE-43A1-9C01-DBA209799435}"/>
          </ac:spMkLst>
        </pc:spChg>
        <pc:spChg chg="mod">
          <ac:chgData name="Mr. Sherjeel Farooqi" userId="036ca6e9-7933-43ff-af27-6258d7b1d7fb" providerId="ADAL" clId="{E6408BEA-AA31-43F2-BB33-EAC60BEED11F}" dt="2021-10-25T07:43:48.732" v="397"/>
          <ac:spMkLst>
            <pc:docMk/>
            <pc:sldMk cId="2097310170" sldId="262"/>
            <ac:spMk id="3" creationId="{CA19B08C-10FC-45E6-8AC2-15FEAE4A2CA9}"/>
          </ac:spMkLst>
        </pc:spChg>
      </pc:sldChg>
      <pc:sldChg chg="modSp new mod">
        <pc:chgData name="Mr. Sherjeel Farooqi" userId="036ca6e9-7933-43ff-af27-6258d7b1d7fb" providerId="ADAL" clId="{E6408BEA-AA31-43F2-BB33-EAC60BEED11F}" dt="2021-10-25T07:43:48.732" v="397"/>
        <pc:sldMkLst>
          <pc:docMk/>
          <pc:sldMk cId="3373955588" sldId="263"/>
        </pc:sldMkLst>
        <pc:spChg chg="mod">
          <ac:chgData name="Mr. Sherjeel Farooqi" userId="036ca6e9-7933-43ff-af27-6258d7b1d7fb" providerId="ADAL" clId="{E6408BEA-AA31-43F2-BB33-EAC60BEED11F}" dt="2021-10-25T07:43:48.732" v="397"/>
          <ac:spMkLst>
            <pc:docMk/>
            <pc:sldMk cId="3373955588" sldId="263"/>
            <ac:spMk id="2" creationId="{3697F4A2-4273-45F7-97F3-5CABA180C03E}"/>
          </ac:spMkLst>
        </pc:spChg>
        <pc:spChg chg="mod">
          <ac:chgData name="Mr. Sherjeel Farooqi" userId="036ca6e9-7933-43ff-af27-6258d7b1d7fb" providerId="ADAL" clId="{E6408BEA-AA31-43F2-BB33-EAC60BEED11F}" dt="2021-10-25T07:43:48.732" v="397"/>
          <ac:spMkLst>
            <pc:docMk/>
            <pc:sldMk cId="3373955588" sldId="263"/>
            <ac:spMk id="3" creationId="{D9585059-1193-4F87-A25A-31BE53C686FA}"/>
          </ac:spMkLst>
        </pc:spChg>
      </pc:sldChg>
      <pc:sldChg chg="modSp new mod ord">
        <pc:chgData name="Mr. Sherjeel Farooqi" userId="036ca6e9-7933-43ff-af27-6258d7b1d7fb" providerId="ADAL" clId="{E6408BEA-AA31-43F2-BB33-EAC60BEED11F}" dt="2021-10-25T07:43:48.732" v="397"/>
        <pc:sldMkLst>
          <pc:docMk/>
          <pc:sldMk cId="608382766" sldId="264"/>
        </pc:sldMkLst>
        <pc:spChg chg="mod">
          <ac:chgData name="Mr. Sherjeel Farooqi" userId="036ca6e9-7933-43ff-af27-6258d7b1d7fb" providerId="ADAL" clId="{E6408BEA-AA31-43F2-BB33-EAC60BEED11F}" dt="2021-10-25T07:43:48.732" v="397"/>
          <ac:spMkLst>
            <pc:docMk/>
            <pc:sldMk cId="608382766" sldId="264"/>
            <ac:spMk id="2" creationId="{5FAA3564-28C0-48C9-A947-31DF3DC26705}"/>
          </ac:spMkLst>
        </pc:spChg>
        <pc:spChg chg="mod">
          <ac:chgData name="Mr. Sherjeel Farooqi" userId="036ca6e9-7933-43ff-af27-6258d7b1d7fb" providerId="ADAL" clId="{E6408BEA-AA31-43F2-BB33-EAC60BEED11F}" dt="2021-10-25T07:43:48.732" v="397"/>
          <ac:spMkLst>
            <pc:docMk/>
            <pc:sldMk cId="608382766" sldId="264"/>
            <ac:spMk id="3" creationId="{E2618451-CA63-4DC4-B228-FB145DC3BC63}"/>
          </ac:spMkLst>
        </pc:spChg>
      </pc:sldChg>
      <pc:sldChg chg="modSp new mod">
        <pc:chgData name="Mr. Sherjeel Farooqi" userId="036ca6e9-7933-43ff-af27-6258d7b1d7fb" providerId="ADAL" clId="{E6408BEA-AA31-43F2-BB33-EAC60BEED11F}" dt="2021-10-25T07:43:48.732" v="397"/>
        <pc:sldMkLst>
          <pc:docMk/>
          <pc:sldMk cId="924491978" sldId="265"/>
        </pc:sldMkLst>
        <pc:spChg chg="mod">
          <ac:chgData name="Mr. Sherjeel Farooqi" userId="036ca6e9-7933-43ff-af27-6258d7b1d7fb" providerId="ADAL" clId="{E6408BEA-AA31-43F2-BB33-EAC60BEED11F}" dt="2021-10-25T07:43:48.732" v="397"/>
          <ac:spMkLst>
            <pc:docMk/>
            <pc:sldMk cId="924491978" sldId="265"/>
            <ac:spMk id="2" creationId="{D893E91B-3981-4328-9052-CDF63A3A9B13}"/>
          </ac:spMkLst>
        </pc:spChg>
        <pc:spChg chg="mod">
          <ac:chgData name="Mr. Sherjeel Farooqi" userId="036ca6e9-7933-43ff-af27-6258d7b1d7fb" providerId="ADAL" clId="{E6408BEA-AA31-43F2-BB33-EAC60BEED11F}" dt="2021-10-25T07:43:48.732" v="397"/>
          <ac:spMkLst>
            <pc:docMk/>
            <pc:sldMk cId="924491978" sldId="265"/>
            <ac:spMk id="3" creationId="{A20BC7BB-8B7F-46D7-A0EC-36A268075BA1}"/>
          </ac:spMkLst>
        </pc:spChg>
      </pc:sldChg>
      <pc:sldChg chg="modSp new mod">
        <pc:chgData name="Mr. Sherjeel Farooqi" userId="036ca6e9-7933-43ff-af27-6258d7b1d7fb" providerId="ADAL" clId="{E6408BEA-AA31-43F2-BB33-EAC60BEED11F}" dt="2021-10-25T07:43:48.732" v="397"/>
        <pc:sldMkLst>
          <pc:docMk/>
          <pc:sldMk cId="3256847325" sldId="266"/>
        </pc:sldMkLst>
        <pc:spChg chg="mod">
          <ac:chgData name="Mr. Sherjeel Farooqi" userId="036ca6e9-7933-43ff-af27-6258d7b1d7fb" providerId="ADAL" clId="{E6408BEA-AA31-43F2-BB33-EAC60BEED11F}" dt="2021-10-25T07:43:48.732" v="397"/>
          <ac:spMkLst>
            <pc:docMk/>
            <pc:sldMk cId="3256847325" sldId="266"/>
            <ac:spMk id="2" creationId="{689723CA-4CA3-4236-89A3-5B7D9DFB685E}"/>
          </ac:spMkLst>
        </pc:spChg>
        <pc:spChg chg="mod">
          <ac:chgData name="Mr. Sherjeel Farooqi" userId="036ca6e9-7933-43ff-af27-6258d7b1d7fb" providerId="ADAL" clId="{E6408BEA-AA31-43F2-BB33-EAC60BEED11F}" dt="2021-10-25T07:43:48.732" v="397"/>
          <ac:spMkLst>
            <pc:docMk/>
            <pc:sldMk cId="3256847325" sldId="266"/>
            <ac:spMk id="3" creationId="{EE88DC5B-997F-4BEB-8A03-38FEB5EDE29C}"/>
          </ac:spMkLst>
        </pc:spChg>
      </pc:sldChg>
      <pc:sldChg chg="new del">
        <pc:chgData name="Mr. Sherjeel Farooqi" userId="036ca6e9-7933-43ff-af27-6258d7b1d7fb" providerId="ADAL" clId="{E6408BEA-AA31-43F2-BB33-EAC60BEED11F}" dt="2021-10-25T07:42:39.869" v="396" actId="47"/>
        <pc:sldMkLst>
          <pc:docMk/>
          <pc:sldMk cId="1864510019" sldId="267"/>
        </pc:sldMkLst>
      </pc:sldChg>
      <pc:sldChg chg="new del">
        <pc:chgData name="Mr. Sherjeel Farooqi" userId="036ca6e9-7933-43ff-af27-6258d7b1d7fb" providerId="ADAL" clId="{E6408BEA-AA31-43F2-BB33-EAC60BEED11F}" dt="2021-10-25T07:42:39.869" v="396" actId="47"/>
        <pc:sldMkLst>
          <pc:docMk/>
          <pc:sldMk cId="953079896" sldId="268"/>
        </pc:sldMkLst>
      </pc:sldChg>
      <pc:sldChg chg="new del">
        <pc:chgData name="Mr. Sherjeel Farooqi" userId="036ca6e9-7933-43ff-af27-6258d7b1d7fb" providerId="ADAL" clId="{E6408BEA-AA31-43F2-BB33-EAC60BEED11F}" dt="2021-10-25T07:42:39.869" v="396" actId="47"/>
        <pc:sldMkLst>
          <pc:docMk/>
          <pc:sldMk cId="1611034190" sldId="269"/>
        </pc:sldMkLst>
      </pc:sldChg>
      <pc:sldChg chg="new del">
        <pc:chgData name="Mr. Sherjeel Farooqi" userId="036ca6e9-7933-43ff-af27-6258d7b1d7fb" providerId="ADAL" clId="{E6408BEA-AA31-43F2-BB33-EAC60BEED11F}" dt="2021-10-25T07:42:39.869" v="396" actId="47"/>
        <pc:sldMkLst>
          <pc:docMk/>
          <pc:sldMk cId="39433048" sldId="270"/>
        </pc:sldMkLst>
      </pc:sldChg>
      <pc:sldChg chg="new del">
        <pc:chgData name="Mr. Sherjeel Farooqi" userId="036ca6e9-7933-43ff-af27-6258d7b1d7fb" providerId="ADAL" clId="{E6408BEA-AA31-43F2-BB33-EAC60BEED11F}" dt="2021-10-25T07:42:39.869" v="396" actId="47"/>
        <pc:sldMkLst>
          <pc:docMk/>
          <pc:sldMk cId="2861016894" sldId="271"/>
        </pc:sldMkLst>
      </pc:sldChg>
      <pc:sldChg chg="new del">
        <pc:chgData name="Mr. Sherjeel Farooqi" userId="036ca6e9-7933-43ff-af27-6258d7b1d7fb" providerId="ADAL" clId="{E6408BEA-AA31-43F2-BB33-EAC60BEED11F}" dt="2021-10-25T07:42:39.869" v="396" actId="47"/>
        <pc:sldMkLst>
          <pc:docMk/>
          <pc:sldMk cId="3957105794" sldId="272"/>
        </pc:sldMkLst>
      </pc:sldChg>
      <pc:sldChg chg="new del">
        <pc:chgData name="Mr. Sherjeel Farooqi" userId="036ca6e9-7933-43ff-af27-6258d7b1d7fb" providerId="ADAL" clId="{E6408BEA-AA31-43F2-BB33-EAC60BEED11F}" dt="2021-10-25T07:42:39.869" v="396" actId="47"/>
        <pc:sldMkLst>
          <pc:docMk/>
          <pc:sldMk cId="1107446077" sldId="273"/>
        </pc:sldMkLst>
      </pc:sldChg>
      <pc:sldChg chg="new del">
        <pc:chgData name="Mr. Sherjeel Farooqi" userId="036ca6e9-7933-43ff-af27-6258d7b1d7fb" providerId="ADAL" clId="{E6408BEA-AA31-43F2-BB33-EAC60BEED11F}" dt="2021-10-25T07:42:39.869" v="396" actId="47"/>
        <pc:sldMkLst>
          <pc:docMk/>
          <pc:sldMk cId="2744954901" sldId="274"/>
        </pc:sldMkLst>
      </pc:sldChg>
      <pc:sldChg chg="new del">
        <pc:chgData name="Mr. Sherjeel Farooqi" userId="036ca6e9-7933-43ff-af27-6258d7b1d7fb" providerId="ADAL" clId="{E6408BEA-AA31-43F2-BB33-EAC60BEED11F}" dt="2021-10-25T07:42:39.869" v="396" actId="47"/>
        <pc:sldMkLst>
          <pc:docMk/>
          <pc:sldMk cId="2456960817" sldId="275"/>
        </pc:sldMkLst>
      </pc:sldChg>
      <pc:sldChg chg="new del">
        <pc:chgData name="Mr. Sherjeel Farooqi" userId="036ca6e9-7933-43ff-af27-6258d7b1d7fb" providerId="ADAL" clId="{E6408BEA-AA31-43F2-BB33-EAC60BEED11F}" dt="2021-10-25T07:42:39.869" v="396" actId="47"/>
        <pc:sldMkLst>
          <pc:docMk/>
          <pc:sldMk cId="668177800" sldId="276"/>
        </pc:sldMkLst>
      </pc:sldChg>
      <pc:sldChg chg="new del">
        <pc:chgData name="Mr. Sherjeel Farooqi" userId="036ca6e9-7933-43ff-af27-6258d7b1d7fb" providerId="ADAL" clId="{E6408BEA-AA31-43F2-BB33-EAC60BEED11F}" dt="2021-10-25T07:42:39.869" v="396" actId="47"/>
        <pc:sldMkLst>
          <pc:docMk/>
          <pc:sldMk cId="2482858092" sldId="277"/>
        </pc:sldMkLst>
      </pc:sldChg>
      <pc:sldChg chg="new del">
        <pc:chgData name="Mr. Sherjeel Farooqi" userId="036ca6e9-7933-43ff-af27-6258d7b1d7fb" providerId="ADAL" clId="{E6408BEA-AA31-43F2-BB33-EAC60BEED11F}" dt="2021-10-25T07:42:39.869" v="396" actId="47"/>
        <pc:sldMkLst>
          <pc:docMk/>
          <pc:sldMk cId="3716447043" sldId="278"/>
        </pc:sldMkLst>
      </pc:sldChg>
      <pc:sldChg chg="modSp new mod">
        <pc:chgData name="Mr. Sherjeel Farooqi" userId="036ca6e9-7933-43ff-af27-6258d7b1d7fb" providerId="ADAL" clId="{E6408BEA-AA31-43F2-BB33-EAC60BEED11F}" dt="2021-10-25T07:43:48.732" v="397"/>
        <pc:sldMkLst>
          <pc:docMk/>
          <pc:sldMk cId="2751830446" sldId="279"/>
        </pc:sldMkLst>
        <pc:spChg chg="mod">
          <ac:chgData name="Mr. Sherjeel Farooqi" userId="036ca6e9-7933-43ff-af27-6258d7b1d7fb" providerId="ADAL" clId="{E6408BEA-AA31-43F2-BB33-EAC60BEED11F}" dt="2021-10-25T07:43:48.732" v="397"/>
          <ac:spMkLst>
            <pc:docMk/>
            <pc:sldMk cId="2751830446" sldId="279"/>
            <ac:spMk id="2" creationId="{E3F54948-98E8-4A28-B999-8068469D3605}"/>
          </ac:spMkLst>
        </pc:spChg>
        <pc:spChg chg="mod">
          <ac:chgData name="Mr. Sherjeel Farooqi" userId="036ca6e9-7933-43ff-af27-6258d7b1d7fb" providerId="ADAL" clId="{E6408BEA-AA31-43F2-BB33-EAC60BEED11F}" dt="2021-10-25T07:43:48.732" v="397"/>
          <ac:spMkLst>
            <pc:docMk/>
            <pc:sldMk cId="2751830446" sldId="279"/>
            <ac:spMk id="3" creationId="{1FEBE39E-F323-469F-85AA-747B75CB414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P\AppData\Local\Microsoft\Windows\INetCache\IE\UW3UPWQC\Gant_chart%5b1%5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Gantt chart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2451208410534374"/>
          <c:y val="0.19232532221493842"/>
          <c:w val="0.71432980579085747"/>
          <c:h val="0.77230775571537813"/>
        </c:manualLayout>
      </c:layout>
      <c:barChart>
        <c:barDir val="bar"/>
        <c:grouping val="stacked"/>
        <c:varyColors val="0"/>
        <c:ser>
          <c:idx val="0"/>
          <c:order val="0"/>
          <c:tx>
            <c:strRef>
              <c:f>again!$B$1</c:f>
              <c:strCache>
                <c:ptCount val="1"/>
                <c:pt idx="0">
                  <c:v>Start Date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cat>
            <c:strRef>
              <c:f>again!$A$2:$A$25</c:f>
              <c:strCache>
                <c:ptCount val="24"/>
                <c:pt idx="0">
                  <c:v>Feasibility Study</c:v>
                </c:pt>
                <c:pt idx="1">
                  <c:v>Requirement Analysis</c:v>
                </c:pt>
                <c:pt idx="2">
                  <c:v>Data Collection</c:v>
                </c:pt>
                <c:pt idx="3">
                  <c:v>ETL Process</c:v>
                </c:pt>
                <c:pt idx="4">
                  <c:v>Pre-Presentation 1</c:v>
                </c:pt>
                <c:pt idx="5">
                  <c:v>SRS Version 1.0</c:v>
                </c:pt>
                <c:pt idx="6">
                  <c:v>SRS Version 1.1</c:v>
                </c:pt>
                <c:pt idx="7">
                  <c:v>SRS Version 1.2</c:v>
                </c:pt>
                <c:pt idx="8">
                  <c:v>SRS Version 1.3</c:v>
                </c:pt>
                <c:pt idx="9">
                  <c:v>SRS Version 1.4</c:v>
                </c:pt>
                <c:pt idx="10">
                  <c:v>FYP Midterm</c:v>
                </c:pt>
                <c:pt idx="11">
                  <c:v>Development Meeting</c:v>
                </c:pt>
                <c:pt idx="12">
                  <c:v>Development Meeting</c:v>
                </c:pt>
                <c:pt idx="13">
                  <c:v>Mini Project Demo to Supervisor</c:v>
                </c:pt>
                <c:pt idx="14">
                  <c:v>Development Meeting</c:v>
                </c:pt>
                <c:pt idx="15">
                  <c:v>Development Meeting</c:v>
                </c:pt>
                <c:pt idx="16">
                  <c:v>FYP Final</c:v>
                </c:pt>
                <c:pt idx="17">
                  <c:v>Development Meeting</c:v>
                </c:pt>
                <c:pt idx="18">
                  <c:v>Development Meeting</c:v>
                </c:pt>
                <c:pt idx="19">
                  <c:v>Project Demo</c:v>
                </c:pt>
                <c:pt idx="20">
                  <c:v>FYP 2 Report</c:v>
                </c:pt>
                <c:pt idx="21">
                  <c:v>FYP 2 Midterm</c:v>
                </c:pt>
                <c:pt idx="22">
                  <c:v>Testing</c:v>
                </c:pt>
                <c:pt idx="23">
                  <c:v>FYP 2 Final</c:v>
                </c:pt>
              </c:strCache>
            </c:strRef>
          </c:cat>
          <c:val>
            <c:numRef>
              <c:f>again!$B$2:$B$25</c:f>
              <c:numCache>
                <c:formatCode>[$-409]d\-mmm\-yy;@</c:formatCode>
                <c:ptCount val="24"/>
                <c:pt idx="0">
                  <c:v>45498</c:v>
                </c:pt>
                <c:pt idx="1">
                  <c:v>45516</c:v>
                </c:pt>
                <c:pt idx="2">
                  <c:v>45538</c:v>
                </c:pt>
                <c:pt idx="3">
                  <c:v>45547</c:v>
                </c:pt>
                <c:pt idx="4">
                  <c:v>45561</c:v>
                </c:pt>
                <c:pt idx="5">
                  <c:v>45566</c:v>
                </c:pt>
                <c:pt idx="6">
                  <c:v>45577</c:v>
                </c:pt>
                <c:pt idx="7">
                  <c:v>45582</c:v>
                </c:pt>
                <c:pt idx="8">
                  <c:v>45590</c:v>
                </c:pt>
                <c:pt idx="9">
                  <c:v>45594</c:v>
                </c:pt>
                <c:pt idx="10">
                  <c:v>45618</c:v>
                </c:pt>
                <c:pt idx="11">
                  <c:v>45621</c:v>
                </c:pt>
                <c:pt idx="12">
                  <c:v>45627</c:v>
                </c:pt>
                <c:pt idx="13">
                  <c:v>45632</c:v>
                </c:pt>
                <c:pt idx="14">
                  <c:v>45643</c:v>
                </c:pt>
                <c:pt idx="15">
                  <c:v>45657</c:v>
                </c:pt>
                <c:pt idx="16">
                  <c:v>45682</c:v>
                </c:pt>
                <c:pt idx="17">
                  <c:v>45722</c:v>
                </c:pt>
                <c:pt idx="18">
                  <c:v>45734</c:v>
                </c:pt>
                <c:pt idx="19">
                  <c:v>45766</c:v>
                </c:pt>
                <c:pt idx="20">
                  <c:v>45767</c:v>
                </c:pt>
                <c:pt idx="21">
                  <c:v>45786</c:v>
                </c:pt>
                <c:pt idx="22">
                  <c:v>45767</c:v>
                </c:pt>
                <c:pt idx="23">
                  <c:v>45843</c:v>
                </c:pt>
              </c:numCache>
            </c:numRef>
          </c:val>
          <c:extLst>
            <c:ext xmlns:c16="http://schemas.microsoft.com/office/drawing/2014/chart" uri="{C3380CC4-5D6E-409C-BE32-E72D297353CC}">
              <c16:uniqueId val="{00000000-5490-4B8C-BF16-443668D71F41}"/>
            </c:ext>
          </c:extLst>
        </c:ser>
        <c:ser>
          <c:idx val="1"/>
          <c:order val="1"/>
          <c:tx>
            <c:strRef>
              <c:f>again!$D$1</c:f>
              <c:strCache>
                <c:ptCount val="1"/>
                <c:pt idx="0">
                  <c:v>Duration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cat>
            <c:strRef>
              <c:f>again!$A$2:$A$25</c:f>
              <c:strCache>
                <c:ptCount val="24"/>
                <c:pt idx="0">
                  <c:v>Feasibility Study</c:v>
                </c:pt>
                <c:pt idx="1">
                  <c:v>Requirement Analysis</c:v>
                </c:pt>
                <c:pt idx="2">
                  <c:v>Data Collection</c:v>
                </c:pt>
                <c:pt idx="3">
                  <c:v>ETL Process</c:v>
                </c:pt>
                <c:pt idx="4">
                  <c:v>Pre-Presentation 1</c:v>
                </c:pt>
                <c:pt idx="5">
                  <c:v>SRS Version 1.0</c:v>
                </c:pt>
                <c:pt idx="6">
                  <c:v>SRS Version 1.1</c:v>
                </c:pt>
                <c:pt idx="7">
                  <c:v>SRS Version 1.2</c:v>
                </c:pt>
                <c:pt idx="8">
                  <c:v>SRS Version 1.3</c:v>
                </c:pt>
                <c:pt idx="9">
                  <c:v>SRS Version 1.4</c:v>
                </c:pt>
                <c:pt idx="10">
                  <c:v>FYP Midterm</c:v>
                </c:pt>
                <c:pt idx="11">
                  <c:v>Development Meeting</c:v>
                </c:pt>
                <c:pt idx="12">
                  <c:v>Development Meeting</c:v>
                </c:pt>
                <c:pt idx="13">
                  <c:v>Mini Project Demo to Supervisor</c:v>
                </c:pt>
                <c:pt idx="14">
                  <c:v>Development Meeting</c:v>
                </c:pt>
                <c:pt idx="15">
                  <c:v>Development Meeting</c:v>
                </c:pt>
                <c:pt idx="16">
                  <c:v>FYP Final</c:v>
                </c:pt>
                <c:pt idx="17">
                  <c:v>Development Meeting</c:v>
                </c:pt>
                <c:pt idx="18">
                  <c:v>Development Meeting</c:v>
                </c:pt>
                <c:pt idx="19">
                  <c:v>Project Demo</c:v>
                </c:pt>
                <c:pt idx="20">
                  <c:v>FYP 2 Report</c:v>
                </c:pt>
                <c:pt idx="21">
                  <c:v>FYP 2 Midterm</c:v>
                </c:pt>
                <c:pt idx="22">
                  <c:v>Testing</c:v>
                </c:pt>
                <c:pt idx="23">
                  <c:v>FYP 2 Final</c:v>
                </c:pt>
              </c:strCache>
            </c:strRef>
          </c:cat>
          <c:val>
            <c:numRef>
              <c:f>again!$D$2:$D$25</c:f>
              <c:numCache>
                <c:formatCode>General</c:formatCode>
                <c:ptCount val="24"/>
                <c:pt idx="0">
                  <c:v>16</c:v>
                </c:pt>
                <c:pt idx="1">
                  <c:v>13</c:v>
                </c:pt>
                <c:pt idx="2">
                  <c:v>7</c:v>
                </c:pt>
                <c:pt idx="3">
                  <c:v>13</c:v>
                </c:pt>
                <c:pt idx="4">
                  <c:v>0</c:v>
                </c:pt>
                <c:pt idx="5">
                  <c:v>11</c:v>
                </c:pt>
                <c:pt idx="6">
                  <c:v>3</c:v>
                </c:pt>
                <c:pt idx="7">
                  <c:v>5</c:v>
                </c:pt>
                <c:pt idx="8">
                  <c:v>3</c:v>
                </c:pt>
                <c:pt idx="9">
                  <c:v>2</c:v>
                </c:pt>
                <c:pt idx="10">
                  <c:v>1</c:v>
                </c:pt>
                <c:pt idx="11">
                  <c:v>1</c:v>
                </c:pt>
                <c:pt idx="12">
                  <c:v>1</c:v>
                </c:pt>
                <c:pt idx="13">
                  <c:v>1</c:v>
                </c:pt>
                <c:pt idx="14">
                  <c:v>1</c:v>
                </c:pt>
                <c:pt idx="15">
                  <c:v>1</c:v>
                </c:pt>
                <c:pt idx="16">
                  <c:v>1</c:v>
                </c:pt>
                <c:pt idx="17">
                  <c:v>1</c:v>
                </c:pt>
                <c:pt idx="18">
                  <c:v>1</c:v>
                </c:pt>
                <c:pt idx="19">
                  <c:v>1</c:v>
                </c:pt>
                <c:pt idx="20">
                  <c:v>1</c:v>
                </c:pt>
                <c:pt idx="21">
                  <c:v>1</c:v>
                </c:pt>
                <c:pt idx="22">
                  <c:v>15</c:v>
                </c:pt>
                <c:pt idx="23">
                  <c:v>1</c:v>
                </c:pt>
              </c:numCache>
            </c:numRef>
          </c:val>
          <c:extLst>
            <c:ext xmlns:c16="http://schemas.microsoft.com/office/drawing/2014/chart" uri="{C3380CC4-5D6E-409C-BE32-E72D297353CC}">
              <c16:uniqueId val="{00000001-5490-4B8C-BF16-443668D71F41}"/>
            </c:ext>
          </c:extLst>
        </c:ser>
        <c:dLbls>
          <c:showLegendKey val="0"/>
          <c:showVal val="0"/>
          <c:showCatName val="0"/>
          <c:showSerName val="0"/>
          <c:showPercent val="0"/>
          <c:showBubbleSize val="0"/>
        </c:dLbls>
        <c:gapWidth val="150"/>
        <c:overlap val="100"/>
        <c:axId val="975109439"/>
        <c:axId val="975108479"/>
      </c:barChart>
      <c:catAx>
        <c:axId val="975109439"/>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75108479"/>
        <c:crosses val="autoZero"/>
        <c:auto val="1"/>
        <c:lblAlgn val="ctr"/>
        <c:lblOffset val="100"/>
        <c:noMultiLvlLbl val="0"/>
      </c:catAx>
      <c:valAx>
        <c:axId val="975108479"/>
        <c:scaling>
          <c:orientation val="minMax"/>
          <c:max val="45848"/>
          <c:min val="45498"/>
        </c:scaling>
        <c:delete val="0"/>
        <c:axPos val="t"/>
        <c:majorGridlines>
          <c:spPr>
            <a:ln w="9525" cap="flat" cmpd="sng" algn="ctr">
              <a:solidFill>
                <a:schemeClr val="lt1">
                  <a:lumMod val="95000"/>
                  <a:alpha val="10000"/>
                </a:schemeClr>
              </a:solidFill>
              <a:round/>
            </a:ln>
            <a:effectLst/>
          </c:spPr>
        </c:majorGridlines>
        <c:numFmt formatCode="[$-409]d\-mmm\-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75109439"/>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FF10B-59EA-4D72-823B-5DBBF98E95DD}" type="datetimeFigureOut">
              <a:rPr lang="en-US" smtClean="0"/>
              <a:t>11/22/2024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DD941-718B-4613-BBDC-F75C36BF2A4E}" type="slidenum">
              <a:rPr lang="en-US" smtClean="0"/>
              <a:t>‹#›</a:t>
            </a:fld>
            <a:endParaRPr lang="en-US"/>
          </a:p>
        </p:txBody>
      </p:sp>
    </p:spTree>
    <p:extLst>
      <p:ext uri="{BB962C8B-B14F-4D97-AF65-F5344CB8AC3E}">
        <p14:creationId xmlns:p14="http://schemas.microsoft.com/office/powerpoint/2010/main" val="3612046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Loadseer</a:t>
            </a:r>
            <a:r>
              <a:rPr lang="en-US" b="1" dirty="0"/>
              <a:t> Energy Plan</a:t>
            </a:r>
            <a:r>
              <a:rPr lang="en-US" dirty="0"/>
              <a:t>:</a:t>
            </a:r>
            <a:br>
              <a:rPr lang="en-US" dirty="0"/>
            </a:br>
            <a:r>
              <a:rPr lang="en-US" dirty="0" err="1"/>
              <a:t>Loadseer</a:t>
            </a:r>
            <a:r>
              <a:rPr lang="en-US" dirty="0"/>
              <a:t> is an advanced grid analytics platform focused on distributed energy resources (DER) planning and forecasting. It helps utilities optimize their energy grid by providing insights into load growth, solar adoption, and electric vehicle impacts.</a:t>
            </a:r>
          </a:p>
          <a:p>
            <a:r>
              <a:rPr lang="en-US" b="1" dirty="0"/>
              <a:t>Homer Pro</a:t>
            </a:r>
            <a:r>
              <a:rPr lang="en-US" dirty="0"/>
              <a:t>:</a:t>
            </a:r>
            <a:br>
              <a:rPr lang="en-US" dirty="0"/>
            </a:br>
            <a:r>
              <a:rPr lang="en-US" dirty="0"/>
              <a:t>HOMER (Hybrid Optimization of Multiple Energy Resources) Pro is a microgrid modeling tool that assists in designing and optimizing hybrid power systems. It evaluates renewable energy sources, storage, and conventional generators to determine the most cost-effective configurations.</a:t>
            </a:r>
          </a:p>
          <a:p>
            <a:r>
              <a:rPr lang="en-US" b="1" dirty="0"/>
              <a:t>PLEXOS</a:t>
            </a:r>
            <a:r>
              <a:rPr lang="en-US" dirty="0"/>
              <a:t>:</a:t>
            </a:r>
            <a:br>
              <a:rPr lang="en-US" dirty="0"/>
            </a:br>
            <a:r>
              <a:rPr lang="en-US" dirty="0"/>
              <a:t>PLEXOS is an integrated energy modeling tool used for power market simulation, capacity planning, and operational analysis. It enables utilities, regulators, and market participants to analyze energy production, consumption, and trade at a detailed level.</a:t>
            </a:r>
          </a:p>
          <a:p>
            <a:r>
              <a:rPr lang="en-US" b="1" dirty="0"/>
              <a:t>LEAP (Long-range Energy Alternatives Planning System)</a:t>
            </a:r>
            <a:r>
              <a:rPr lang="en-US" dirty="0"/>
              <a:t>:</a:t>
            </a:r>
            <a:br>
              <a:rPr lang="en-US" dirty="0"/>
            </a:br>
            <a:r>
              <a:rPr lang="en-US" dirty="0"/>
              <a:t>LEAP is a scenario-based energy-environment modeling tool that helps policymakers and analysts evaluate energy systems and environmental impacts. It is widely used for national and regional energy planning.</a:t>
            </a:r>
          </a:p>
          <a:p>
            <a:r>
              <a:rPr lang="en-US" b="1" dirty="0"/>
              <a:t>ETAP (Electrical Transient and Analysis Program)</a:t>
            </a:r>
            <a:r>
              <a:rPr lang="en-US" dirty="0"/>
              <a:t>:</a:t>
            </a:r>
            <a:br>
              <a:rPr lang="en-US" dirty="0"/>
            </a:br>
            <a:r>
              <a:rPr lang="en-US" dirty="0"/>
              <a:t>ETAP is a comprehensive power system design and simulation software. It covers areas like load flow analysis, transient stability, and protection coordination, supporting engineers in designing and maintaining efficient and reliable power systems.</a:t>
            </a:r>
          </a:p>
          <a:p>
            <a:r>
              <a:rPr lang="en-US" b="1" dirty="0"/>
              <a:t>Siemens PSS/E (Power System Simulator for Engineering)</a:t>
            </a:r>
            <a:r>
              <a:rPr lang="en-US" dirty="0"/>
              <a:t>:</a:t>
            </a:r>
            <a:br>
              <a:rPr lang="en-US" dirty="0"/>
            </a:br>
            <a:r>
              <a:rPr lang="en-US" dirty="0"/>
              <a:t>Siemens PSS/E is a leading software tool for transmission planning and operational studies. It provides capabilities for load flow analysis, stability simulations, and system optimization, enabling utilities to plan and ensure grid reliability.</a:t>
            </a:r>
          </a:p>
          <a:p>
            <a:endParaRPr lang="en-US" dirty="0"/>
          </a:p>
        </p:txBody>
      </p:sp>
      <p:sp>
        <p:nvSpPr>
          <p:cNvPr id="4" name="Slide Number Placeholder 3"/>
          <p:cNvSpPr>
            <a:spLocks noGrp="1"/>
          </p:cNvSpPr>
          <p:nvPr>
            <p:ph type="sldNum" sz="quarter" idx="5"/>
          </p:nvPr>
        </p:nvSpPr>
        <p:spPr/>
        <p:txBody>
          <a:bodyPr/>
          <a:lstStyle/>
          <a:p>
            <a:fld id="{B88DD941-718B-4613-BBDC-F75C36BF2A4E}" type="slidenum">
              <a:rPr lang="en-US" smtClean="0"/>
              <a:t>13</a:t>
            </a:fld>
            <a:endParaRPr lang="en-US"/>
          </a:p>
        </p:txBody>
      </p:sp>
    </p:spTree>
    <p:extLst>
      <p:ext uri="{BB962C8B-B14F-4D97-AF65-F5344CB8AC3E}">
        <p14:creationId xmlns:p14="http://schemas.microsoft.com/office/powerpoint/2010/main" val="2892681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1B492D-D538-4873-9DC7-A95091242FFA}" type="datetimeFigureOut">
              <a:rPr lang="en-PK" smtClean="0"/>
              <a:t>11/22/2024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C743F53-5278-4DFF-A077-D968464F0393}" type="slidenum">
              <a:rPr lang="en-PK" smtClean="0"/>
              <a:t>‹#›</a:t>
            </a:fld>
            <a:endParaRPr lang="en-PK"/>
          </a:p>
        </p:txBody>
      </p:sp>
    </p:spTree>
    <p:extLst>
      <p:ext uri="{BB962C8B-B14F-4D97-AF65-F5344CB8AC3E}">
        <p14:creationId xmlns:p14="http://schemas.microsoft.com/office/powerpoint/2010/main" val="226024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B492D-D538-4873-9DC7-A95091242FFA}" type="datetimeFigureOut">
              <a:rPr lang="en-PK" smtClean="0"/>
              <a:t>11/22/2024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C743F53-5278-4DFF-A077-D968464F0393}" type="slidenum">
              <a:rPr lang="en-PK" smtClean="0"/>
              <a:t>‹#›</a:t>
            </a:fld>
            <a:endParaRPr lang="en-PK"/>
          </a:p>
        </p:txBody>
      </p:sp>
    </p:spTree>
    <p:extLst>
      <p:ext uri="{BB962C8B-B14F-4D97-AF65-F5344CB8AC3E}">
        <p14:creationId xmlns:p14="http://schemas.microsoft.com/office/powerpoint/2010/main" val="334059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B492D-D538-4873-9DC7-A95091242FFA}" type="datetimeFigureOut">
              <a:rPr lang="en-PK" smtClean="0"/>
              <a:t>11/22/2024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C743F53-5278-4DFF-A077-D968464F0393}" type="slidenum">
              <a:rPr lang="en-PK" smtClean="0"/>
              <a:t>‹#›</a:t>
            </a:fld>
            <a:endParaRPr lang="en-PK"/>
          </a:p>
        </p:txBody>
      </p:sp>
    </p:spTree>
    <p:extLst>
      <p:ext uri="{BB962C8B-B14F-4D97-AF65-F5344CB8AC3E}">
        <p14:creationId xmlns:p14="http://schemas.microsoft.com/office/powerpoint/2010/main" val="2794351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B492D-D538-4873-9DC7-A95091242FFA}" type="datetimeFigureOut">
              <a:rPr lang="en-PK" smtClean="0"/>
              <a:t>11/22/2024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C743F53-5278-4DFF-A077-D968464F0393}" type="slidenum">
              <a:rPr lang="en-PK" smtClean="0"/>
              <a:t>‹#›</a:t>
            </a:fld>
            <a:endParaRPr lang="en-PK"/>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7489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B492D-D538-4873-9DC7-A95091242FFA}" type="datetimeFigureOut">
              <a:rPr lang="en-PK" smtClean="0"/>
              <a:t>11/22/2024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C743F53-5278-4DFF-A077-D968464F0393}" type="slidenum">
              <a:rPr lang="en-PK" smtClean="0"/>
              <a:t>‹#›</a:t>
            </a:fld>
            <a:endParaRPr lang="en-PK"/>
          </a:p>
        </p:txBody>
      </p:sp>
    </p:spTree>
    <p:extLst>
      <p:ext uri="{BB962C8B-B14F-4D97-AF65-F5344CB8AC3E}">
        <p14:creationId xmlns:p14="http://schemas.microsoft.com/office/powerpoint/2010/main" val="741765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1B492D-D538-4873-9DC7-A95091242FFA}" type="datetimeFigureOut">
              <a:rPr lang="en-PK" smtClean="0"/>
              <a:t>11/22/2024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6C743F53-5278-4DFF-A077-D968464F0393}" type="slidenum">
              <a:rPr lang="en-PK" smtClean="0"/>
              <a:t>‹#›</a:t>
            </a:fld>
            <a:endParaRPr lang="en-PK"/>
          </a:p>
        </p:txBody>
      </p:sp>
    </p:spTree>
    <p:extLst>
      <p:ext uri="{BB962C8B-B14F-4D97-AF65-F5344CB8AC3E}">
        <p14:creationId xmlns:p14="http://schemas.microsoft.com/office/powerpoint/2010/main" val="4210781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1B492D-D538-4873-9DC7-A95091242FFA}" type="datetimeFigureOut">
              <a:rPr lang="en-PK" smtClean="0"/>
              <a:t>11/22/2024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6C743F53-5278-4DFF-A077-D968464F0393}" type="slidenum">
              <a:rPr lang="en-PK" smtClean="0"/>
              <a:t>‹#›</a:t>
            </a:fld>
            <a:endParaRPr lang="en-PK"/>
          </a:p>
        </p:txBody>
      </p:sp>
    </p:spTree>
    <p:extLst>
      <p:ext uri="{BB962C8B-B14F-4D97-AF65-F5344CB8AC3E}">
        <p14:creationId xmlns:p14="http://schemas.microsoft.com/office/powerpoint/2010/main" val="1662920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B492D-D538-4873-9DC7-A95091242FFA}" type="datetimeFigureOut">
              <a:rPr lang="en-PK" smtClean="0"/>
              <a:t>11/22/2024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C743F53-5278-4DFF-A077-D968464F0393}" type="slidenum">
              <a:rPr lang="en-PK" smtClean="0"/>
              <a:t>‹#›</a:t>
            </a:fld>
            <a:endParaRPr lang="en-PK"/>
          </a:p>
        </p:txBody>
      </p:sp>
    </p:spTree>
    <p:extLst>
      <p:ext uri="{BB962C8B-B14F-4D97-AF65-F5344CB8AC3E}">
        <p14:creationId xmlns:p14="http://schemas.microsoft.com/office/powerpoint/2010/main" val="1208409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B492D-D538-4873-9DC7-A95091242FFA}" type="datetimeFigureOut">
              <a:rPr lang="en-PK" smtClean="0"/>
              <a:t>11/22/2024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C743F53-5278-4DFF-A077-D968464F0393}" type="slidenum">
              <a:rPr lang="en-PK" smtClean="0"/>
              <a:t>‹#›</a:t>
            </a:fld>
            <a:endParaRPr lang="en-PK"/>
          </a:p>
        </p:txBody>
      </p:sp>
    </p:spTree>
    <p:extLst>
      <p:ext uri="{BB962C8B-B14F-4D97-AF65-F5344CB8AC3E}">
        <p14:creationId xmlns:p14="http://schemas.microsoft.com/office/powerpoint/2010/main" val="406016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B492D-D538-4873-9DC7-A95091242FFA}" type="datetimeFigureOut">
              <a:rPr lang="en-PK" smtClean="0"/>
              <a:t>11/22/2024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C743F53-5278-4DFF-A077-D968464F0393}" type="slidenum">
              <a:rPr lang="en-PK" smtClean="0"/>
              <a:t>‹#›</a:t>
            </a:fld>
            <a:endParaRPr lang="en-PK"/>
          </a:p>
        </p:txBody>
      </p:sp>
    </p:spTree>
    <p:extLst>
      <p:ext uri="{BB962C8B-B14F-4D97-AF65-F5344CB8AC3E}">
        <p14:creationId xmlns:p14="http://schemas.microsoft.com/office/powerpoint/2010/main" val="172859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B492D-D538-4873-9DC7-A95091242FFA}" type="datetimeFigureOut">
              <a:rPr lang="en-PK" smtClean="0"/>
              <a:t>11/22/2024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C743F53-5278-4DFF-A077-D968464F0393}" type="slidenum">
              <a:rPr lang="en-PK" smtClean="0"/>
              <a:t>‹#›</a:t>
            </a:fld>
            <a:endParaRPr lang="en-PK"/>
          </a:p>
        </p:txBody>
      </p:sp>
    </p:spTree>
    <p:extLst>
      <p:ext uri="{BB962C8B-B14F-4D97-AF65-F5344CB8AC3E}">
        <p14:creationId xmlns:p14="http://schemas.microsoft.com/office/powerpoint/2010/main" val="317845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1B492D-D538-4873-9DC7-A95091242FFA}" type="datetimeFigureOut">
              <a:rPr lang="en-PK" smtClean="0"/>
              <a:t>11/22/2024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C743F53-5278-4DFF-A077-D968464F0393}" type="slidenum">
              <a:rPr lang="en-PK" smtClean="0"/>
              <a:t>‹#›</a:t>
            </a:fld>
            <a:endParaRPr lang="en-PK"/>
          </a:p>
        </p:txBody>
      </p:sp>
    </p:spTree>
    <p:extLst>
      <p:ext uri="{BB962C8B-B14F-4D97-AF65-F5344CB8AC3E}">
        <p14:creationId xmlns:p14="http://schemas.microsoft.com/office/powerpoint/2010/main" val="356277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1B492D-D538-4873-9DC7-A95091242FFA}" type="datetimeFigureOut">
              <a:rPr lang="en-PK" smtClean="0"/>
              <a:t>11/22/2024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6C743F53-5278-4DFF-A077-D968464F0393}" type="slidenum">
              <a:rPr lang="en-PK" smtClean="0"/>
              <a:t>‹#›</a:t>
            </a:fld>
            <a:endParaRPr lang="en-PK"/>
          </a:p>
        </p:txBody>
      </p:sp>
    </p:spTree>
    <p:extLst>
      <p:ext uri="{BB962C8B-B14F-4D97-AF65-F5344CB8AC3E}">
        <p14:creationId xmlns:p14="http://schemas.microsoft.com/office/powerpoint/2010/main" val="60462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1B492D-D538-4873-9DC7-A95091242FFA}" type="datetimeFigureOut">
              <a:rPr lang="en-PK" smtClean="0"/>
              <a:t>11/22/2024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6C743F53-5278-4DFF-A077-D968464F0393}" type="slidenum">
              <a:rPr lang="en-PK" smtClean="0"/>
              <a:t>‹#›</a:t>
            </a:fld>
            <a:endParaRPr lang="en-PK"/>
          </a:p>
        </p:txBody>
      </p:sp>
    </p:spTree>
    <p:extLst>
      <p:ext uri="{BB962C8B-B14F-4D97-AF65-F5344CB8AC3E}">
        <p14:creationId xmlns:p14="http://schemas.microsoft.com/office/powerpoint/2010/main" val="300855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B492D-D538-4873-9DC7-A95091242FFA}" type="datetimeFigureOut">
              <a:rPr lang="en-PK" smtClean="0"/>
              <a:t>11/22/2024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6C743F53-5278-4DFF-A077-D968464F0393}" type="slidenum">
              <a:rPr lang="en-PK" smtClean="0"/>
              <a:t>‹#›</a:t>
            </a:fld>
            <a:endParaRPr lang="en-PK"/>
          </a:p>
        </p:txBody>
      </p:sp>
    </p:spTree>
    <p:extLst>
      <p:ext uri="{BB962C8B-B14F-4D97-AF65-F5344CB8AC3E}">
        <p14:creationId xmlns:p14="http://schemas.microsoft.com/office/powerpoint/2010/main" val="180871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B492D-D538-4873-9DC7-A95091242FFA}" type="datetimeFigureOut">
              <a:rPr lang="en-PK" smtClean="0"/>
              <a:t>11/22/2024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C743F53-5278-4DFF-A077-D968464F0393}" type="slidenum">
              <a:rPr lang="en-PK" smtClean="0"/>
              <a:t>‹#›</a:t>
            </a:fld>
            <a:endParaRPr lang="en-PK"/>
          </a:p>
        </p:txBody>
      </p:sp>
    </p:spTree>
    <p:extLst>
      <p:ext uri="{BB962C8B-B14F-4D97-AF65-F5344CB8AC3E}">
        <p14:creationId xmlns:p14="http://schemas.microsoft.com/office/powerpoint/2010/main" val="4185319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B492D-D538-4873-9DC7-A95091242FFA}" type="datetimeFigureOut">
              <a:rPr lang="en-PK" smtClean="0"/>
              <a:t>11/22/2024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C743F53-5278-4DFF-A077-D968464F0393}" type="slidenum">
              <a:rPr lang="en-PK" smtClean="0"/>
              <a:t>‹#›</a:t>
            </a:fld>
            <a:endParaRPr lang="en-PK"/>
          </a:p>
        </p:txBody>
      </p:sp>
    </p:spTree>
    <p:extLst>
      <p:ext uri="{BB962C8B-B14F-4D97-AF65-F5344CB8AC3E}">
        <p14:creationId xmlns:p14="http://schemas.microsoft.com/office/powerpoint/2010/main" val="351921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11B492D-D538-4873-9DC7-A95091242FFA}" type="datetimeFigureOut">
              <a:rPr lang="en-PK" smtClean="0"/>
              <a:t>11/22/2024</a:t>
            </a:fld>
            <a:endParaRPr lang="en-PK"/>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C743F53-5278-4DFF-A077-D968464F0393}" type="slidenum">
              <a:rPr lang="en-PK" smtClean="0"/>
              <a:t>‹#›</a:t>
            </a:fld>
            <a:endParaRPr lang="en-PK"/>
          </a:p>
        </p:txBody>
      </p:sp>
    </p:spTree>
    <p:extLst>
      <p:ext uri="{BB962C8B-B14F-4D97-AF65-F5344CB8AC3E}">
        <p14:creationId xmlns:p14="http://schemas.microsoft.com/office/powerpoint/2010/main" val="7119835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5629-4553-4A72-8DF9-0E1499D869CA}"/>
              </a:ext>
            </a:extLst>
          </p:cNvPr>
          <p:cNvSpPr>
            <a:spLocks noGrp="1"/>
          </p:cNvSpPr>
          <p:nvPr>
            <p:ph type="ctrTitle"/>
          </p:nvPr>
        </p:nvSpPr>
        <p:spPr>
          <a:xfrm>
            <a:off x="1524000" y="1122363"/>
            <a:ext cx="9144000" cy="1243765"/>
          </a:xfrm>
        </p:spPr>
        <p:txBody>
          <a:bodyPr>
            <a:normAutofit fontScale="90000"/>
          </a:bodyPr>
          <a:lstStyle/>
          <a:p>
            <a:r>
              <a:rPr lang="en-US" dirty="0">
                <a:latin typeface="Times New Roman" panose="02020603050405020304" pitchFamily="18" charset="0"/>
                <a:cs typeface="Times New Roman" panose="02020603050405020304" pitchFamily="18" charset="0"/>
              </a:rPr>
              <a:t>Intelligent Energy scenario analysis</a:t>
            </a:r>
            <a:endParaRPr lang="en-PK"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5770EC8-2BB7-4461-BC30-0A999F8081E3}"/>
              </a:ext>
            </a:extLst>
          </p:cNvPr>
          <p:cNvSpPr>
            <a:spLocks noGrp="1"/>
          </p:cNvSpPr>
          <p:nvPr>
            <p:ph type="subTitle" idx="1"/>
          </p:nvPr>
        </p:nvSpPr>
        <p:spPr>
          <a:xfrm>
            <a:off x="1524000" y="2630078"/>
            <a:ext cx="9144000" cy="3537042"/>
          </a:xfrm>
        </p:spPr>
        <p:txBody>
          <a:bodyPr>
            <a:normAutofit fontScale="70000" lnSpcReduction="20000"/>
          </a:bodyPr>
          <a:lstStyle/>
          <a:p>
            <a:r>
              <a:rPr lang="en-US" dirty="0"/>
              <a:t>Group members</a:t>
            </a:r>
          </a:p>
          <a:p>
            <a:pPr algn="l"/>
            <a:r>
              <a:rPr lang="en-US" dirty="0"/>
              <a:t>FA21/BSSE/136 Muhammad Farzam Baig </a:t>
            </a:r>
          </a:p>
          <a:p>
            <a:pPr algn="l"/>
            <a:r>
              <a:rPr lang="en-US" dirty="0"/>
              <a:t>FA21/BSSE/138 Muhammad Suffian Tafoor</a:t>
            </a:r>
          </a:p>
          <a:p>
            <a:pPr algn="l"/>
            <a:r>
              <a:rPr lang="en-US" dirty="0"/>
              <a:t>FA21/BSSE/139 Muhammad Yasir Khan</a:t>
            </a:r>
          </a:p>
          <a:p>
            <a:endParaRPr lang="en-US" dirty="0"/>
          </a:p>
          <a:p>
            <a:r>
              <a:rPr lang="en-US" dirty="0"/>
              <a:t>Supervisor</a:t>
            </a:r>
          </a:p>
          <a:p>
            <a:pPr algn="l"/>
            <a:r>
              <a:rPr lang="en-US" dirty="0"/>
              <a:t>Dr M Shaheen Khan</a:t>
            </a:r>
          </a:p>
          <a:p>
            <a:r>
              <a:rPr lang="en-US" dirty="0"/>
              <a:t>Co-Supervisor</a:t>
            </a:r>
          </a:p>
          <a:p>
            <a:pPr algn="l"/>
            <a:r>
              <a:rPr lang="en-US" dirty="0" err="1"/>
              <a:t>Mr</a:t>
            </a:r>
            <a:r>
              <a:rPr lang="en-US" dirty="0"/>
              <a:t> M Usman Khan</a:t>
            </a:r>
            <a:endParaRPr lang="en-PK" dirty="0"/>
          </a:p>
        </p:txBody>
      </p:sp>
    </p:spTree>
    <p:extLst>
      <p:ext uri="{BB962C8B-B14F-4D97-AF65-F5344CB8AC3E}">
        <p14:creationId xmlns:p14="http://schemas.microsoft.com/office/powerpoint/2010/main" val="3982388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E91B-3981-4328-9052-CDF63A3A9B13}"/>
              </a:ext>
            </a:extLst>
          </p:cNvPr>
          <p:cNvSpPr>
            <a:spLocks noGrp="1"/>
          </p:cNvSpPr>
          <p:nvPr>
            <p:ph type="title"/>
          </p:nvPr>
        </p:nvSpPr>
        <p:spPr>
          <a:xfrm>
            <a:off x="731550" y="879842"/>
            <a:ext cx="5657527" cy="1326321"/>
          </a:xfrm>
        </p:spPr>
        <p:txBody>
          <a:bodyPr>
            <a:normAutofit fontScale="90000"/>
          </a:bodyPr>
          <a:lstStyle/>
          <a:p>
            <a:r>
              <a:rPr lang="en-US" dirty="0"/>
              <a:t>System Sequence Diagram / Flow model</a:t>
            </a:r>
            <a:endParaRPr lang="en-PK" dirty="0"/>
          </a:p>
        </p:txBody>
      </p:sp>
      <p:pic>
        <p:nvPicPr>
          <p:cNvPr id="5" name="Content Placeholder 4" descr="A diagram of a data flow&#10;&#10;Description automatically generated">
            <a:extLst>
              <a:ext uri="{FF2B5EF4-FFF2-40B4-BE49-F238E27FC236}">
                <a16:creationId xmlns:a16="http://schemas.microsoft.com/office/drawing/2014/main" id="{266AF1C1-6BDB-F758-64B7-16D97758A4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3540" y="259503"/>
            <a:ext cx="3118337" cy="6338993"/>
          </a:xfrm>
        </p:spPr>
      </p:pic>
    </p:spTree>
    <p:extLst>
      <p:ext uri="{BB962C8B-B14F-4D97-AF65-F5344CB8AC3E}">
        <p14:creationId xmlns:p14="http://schemas.microsoft.com/office/powerpoint/2010/main" val="2801805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A3564-28C0-48C9-A947-31DF3DC26705}"/>
              </a:ext>
            </a:extLst>
          </p:cNvPr>
          <p:cNvSpPr>
            <a:spLocks noGrp="1"/>
          </p:cNvSpPr>
          <p:nvPr>
            <p:ph type="title"/>
          </p:nvPr>
        </p:nvSpPr>
        <p:spPr>
          <a:xfrm>
            <a:off x="303439" y="553738"/>
            <a:ext cx="5431223" cy="1179441"/>
          </a:xfrm>
        </p:spPr>
        <p:txBody>
          <a:bodyPr>
            <a:normAutofit/>
          </a:bodyPr>
          <a:lstStyle/>
          <a:p>
            <a:r>
              <a:rPr lang="en-US" dirty="0"/>
              <a:t>Sequence Diagram/ DFD LEVEL 1</a:t>
            </a:r>
            <a:endParaRPr lang="en-PK" dirty="0"/>
          </a:p>
        </p:txBody>
      </p:sp>
      <p:sp>
        <p:nvSpPr>
          <p:cNvPr id="4" name="Content Placeholder 3">
            <a:extLst>
              <a:ext uri="{FF2B5EF4-FFF2-40B4-BE49-F238E27FC236}">
                <a16:creationId xmlns:a16="http://schemas.microsoft.com/office/drawing/2014/main" id="{A506EE44-8E1F-F1A2-0812-D24737563C1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B21F4E0-A798-76F1-450B-189C9CE10E4E}"/>
              </a:ext>
            </a:extLst>
          </p:cNvPr>
          <p:cNvPicPr>
            <a:picLocks noChangeAspect="1"/>
          </p:cNvPicPr>
          <p:nvPr/>
        </p:nvPicPr>
        <p:blipFill>
          <a:blip r:embed="rId2"/>
          <a:stretch>
            <a:fillRect/>
          </a:stretch>
        </p:blipFill>
        <p:spPr>
          <a:xfrm>
            <a:off x="5836333" y="190853"/>
            <a:ext cx="5431223" cy="6353878"/>
          </a:xfrm>
          <a:prstGeom prst="rect">
            <a:avLst/>
          </a:prstGeom>
        </p:spPr>
      </p:pic>
    </p:spTree>
    <p:extLst>
      <p:ext uri="{BB962C8B-B14F-4D97-AF65-F5344CB8AC3E}">
        <p14:creationId xmlns:p14="http://schemas.microsoft.com/office/powerpoint/2010/main" val="110675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581A-3010-4ABF-BDC8-4FA1507E8A9F}"/>
              </a:ext>
            </a:extLst>
          </p:cNvPr>
          <p:cNvSpPr>
            <a:spLocks noGrp="1"/>
          </p:cNvSpPr>
          <p:nvPr>
            <p:ph type="title"/>
          </p:nvPr>
        </p:nvSpPr>
        <p:spPr/>
        <p:txBody>
          <a:bodyPr/>
          <a:lstStyle/>
          <a:p>
            <a:r>
              <a:rPr lang="en-US" dirty="0"/>
              <a:t>Tools and tech</a:t>
            </a:r>
            <a:endParaRPr lang="en-PK" dirty="0"/>
          </a:p>
        </p:txBody>
      </p:sp>
      <p:sp>
        <p:nvSpPr>
          <p:cNvPr id="3" name="Content Placeholder 2">
            <a:extLst>
              <a:ext uri="{FF2B5EF4-FFF2-40B4-BE49-F238E27FC236}">
                <a16:creationId xmlns:a16="http://schemas.microsoft.com/office/drawing/2014/main" id="{792E6A4B-721E-441B-A8F9-347F0570385C}"/>
              </a:ext>
            </a:extLst>
          </p:cNvPr>
          <p:cNvSpPr>
            <a:spLocks noGrp="1"/>
          </p:cNvSpPr>
          <p:nvPr>
            <p:ph idx="1"/>
          </p:nvPr>
        </p:nvSpPr>
        <p:spPr/>
        <p:txBody>
          <a:bodyPr/>
          <a:lstStyle/>
          <a:p>
            <a:r>
              <a:rPr lang="en-US" dirty="0"/>
              <a:t>Database: MS SQL Server</a:t>
            </a:r>
          </a:p>
          <a:p>
            <a:r>
              <a:rPr lang="en-US" dirty="0"/>
              <a:t>Tools: </a:t>
            </a:r>
            <a:r>
              <a:rPr lang="en-US" dirty="0" err="1"/>
              <a:t>PowerBI</a:t>
            </a:r>
            <a:r>
              <a:rPr lang="en-US" dirty="0"/>
              <a:t>, PyCharm/VS Code, MS-SSMS</a:t>
            </a:r>
          </a:p>
          <a:p>
            <a:r>
              <a:rPr lang="en-US" dirty="0"/>
              <a:t>Programming Language: Python</a:t>
            </a:r>
          </a:p>
          <a:p>
            <a:endParaRPr lang="en-PK" dirty="0"/>
          </a:p>
        </p:txBody>
      </p:sp>
    </p:spTree>
    <p:extLst>
      <p:ext uri="{BB962C8B-B14F-4D97-AF65-F5344CB8AC3E}">
        <p14:creationId xmlns:p14="http://schemas.microsoft.com/office/powerpoint/2010/main" val="3582352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B34E2-4A63-4AFD-A378-126F77A6FC6C}"/>
              </a:ext>
            </a:extLst>
          </p:cNvPr>
          <p:cNvSpPr>
            <a:spLocks noGrp="1"/>
          </p:cNvSpPr>
          <p:nvPr>
            <p:ph type="title"/>
          </p:nvPr>
        </p:nvSpPr>
        <p:spPr/>
        <p:txBody>
          <a:bodyPr/>
          <a:lstStyle/>
          <a:p>
            <a:r>
              <a:rPr lang="en-US" dirty="0"/>
              <a:t>Benchmarking</a:t>
            </a:r>
            <a:endParaRPr lang="en-PK" dirty="0"/>
          </a:p>
        </p:txBody>
      </p:sp>
      <p:sp>
        <p:nvSpPr>
          <p:cNvPr id="3" name="Content Placeholder 2">
            <a:extLst>
              <a:ext uri="{FF2B5EF4-FFF2-40B4-BE49-F238E27FC236}">
                <a16:creationId xmlns:a16="http://schemas.microsoft.com/office/drawing/2014/main" id="{BB33773F-9847-45B4-B816-C4A1FEFCEF53}"/>
              </a:ext>
            </a:extLst>
          </p:cNvPr>
          <p:cNvSpPr>
            <a:spLocks noGrp="1"/>
          </p:cNvSpPr>
          <p:nvPr>
            <p:ph idx="1"/>
          </p:nvPr>
        </p:nvSpPr>
        <p:spPr/>
        <p:txBody>
          <a:bodyPr/>
          <a:lstStyle/>
          <a:p>
            <a:pPr marL="0" indent="0">
              <a:buNone/>
            </a:pPr>
            <a:r>
              <a:rPr lang="en-US" dirty="0"/>
              <a:t> </a:t>
            </a:r>
            <a:endParaRPr lang="en-PK" dirty="0"/>
          </a:p>
        </p:txBody>
      </p:sp>
      <p:graphicFrame>
        <p:nvGraphicFramePr>
          <p:cNvPr id="4" name="Table 3">
            <a:extLst>
              <a:ext uri="{FF2B5EF4-FFF2-40B4-BE49-F238E27FC236}">
                <a16:creationId xmlns:a16="http://schemas.microsoft.com/office/drawing/2014/main" id="{212B4243-48DE-5283-DF39-33CADD06F44C}"/>
              </a:ext>
            </a:extLst>
          </p:cNvPr>
          <p:cNvGraphicFramePr>
            <a:graphicFrameLocks noGrp="1"/>
          </p:cNvGraphicFramePr>
          <p:nvPr>
            <p:extLst>
              <p:ext uri="{D42A27DB-BD31-4B8C-83A1-F6EECF244321}">
                <p14:modId xmlns:p14="http://schemas.microsoft.com/office/powerpoint/2010/main" val="3523965131"/>
              </p:ext>
            </p:extLst>
          </p:nvPr>
        </p:nvGraphicFramePr>
        <p:xfrm>
          <a:off x="736052" y="1595120"/>
          <a:ext cx="10709246" cy="4363720"/>
        </p:xfrm>
        <a:graphic>
          <a:graphicData uri="http://schemas.openxmlformats.org/drawingml/2006/table">
            <a:tbl>
              <a:tblPr/>
              <a:tblGrid>
                <a:gridCol w="1788766">
                  <a:extLst>
                    <a:ext uri="{9D8B030D-6E8A-4147-A177-3AD203B41FA5}">
                      <a16:colId xmlns:a16="http://schemas.microsoft.com/office/drawing/2014/main" val="3660372234"/>
                    </a:ext>
                  </a:extLst>
                </a:gridCol>
                <a:gridCol w="995680">
                  <a:extLst>
                    <a:ext uri="{9D8B030D-6E8A-4147-A177-3AD203B41FA5}">
                      <a16:colId xmlns:a16="http://schemas.microsoft.com/office/drawing/2014/main" val="1705856268"/>
                    </a:ext>
                  </a:extLst>
                </a:gridCol>
                <a:gridCol w="1219200">
                  <a:extLst>
                    <a:ext uri="{9D8B030D-6E8A-4147-A177-3AD203B41FA5}">
                      <a16:colId xmlns:a16="http://schemas.microsoft.com/office/drawing/2014/main" val="339992243"/>
                    </a:ext>
                  </a:extLst>
                </a:gridCol>
                <a:gridCol w="812800">
                  <a:extLst>
                    <a:ext uri="{9D8B030D-6E8A-4147-A177-3AD203B41FA5}">
                      <a16:colId xmlns:a16="http://schemas.microsoft.com/office/drawing/2014/main" val="1915031860"/>
                    </a:ext>
                  </a:extLst>
                </a:gridCol>
                <a:gridCol w="833120">
                  <a:extLst>
                    <a:ext uri="{9D8B030D-6E8A-4147-A177-3AD203B41FA5}">
                      <a16:colId xmlns:a16="http://schemas.microsoft.com/office/drawing/2014/main" val="4166110715"/>
                    </a:ext>
                  </a:extLst>
                </a:gridCol>
                <a:gridCol w="1056640">
                  <a:extLst>
                    <a:ext uri="{9D8B030D-6E8A-4147-A177-3AD203B41FA5}">
                      <a16:colId xmlns:a16="http://schemas.microsoft.com/office/drawing/2014/main" val="4145787159"/>
                    </a:ext>
                  </a:extLst>
                </a:gridCol>
                <a:gridCol w="782320">
                  <a:extLst>
                    <a:ext uri="{9D8B030D-6E8A-4147-A177-3AD203B41FA5}">
                      <a16:colId xmlns:a16="http://schemas.microsoft.com/office/drawing/2014/main" val="3415377999"/>
                    </a:ext>
                  </a:extLst>
                </a:gridCol>
                <a:gridCol w="1046480">
                  <a:extLst>
                    <a:ext uri="{9D8B030D-6E8A-4147-A177-3AD203B41FA5}">
                      <a16:colId xmlns:a16="http://schemas.microsoft.com/office/drawing/2014/main" val="646841537"/>
                    </a:ext>
                  </a:extLst>
                </a:gridCol>
                <a:gridCol w="1188720">
                  <a:extLst>
                    <a:ext uri="{9D8B030D-6E8A-4147-A177-3AD203B41FA5}">
                      <a16:colId xmlns:a16="http://schemas.microsoft.com/office/drawing/2014/main" val="183149601"/>
                    </a:ext>
                  </a:extLst>
                </a:gridCol>
                <a:gridCol w="985520">
                  <a:extLst>
                    <a:ext uri="{9D8B030D-6E8A-4147-A177-3AD203B41FA5}">
                      <a16:colId xmlns:a16="http://schemas.microsoft.com/office/drawing/2014/main" val="3490017667"/>
                    </a:ext>
                  </a:extLst>
                </a:gridCol>
              </a:tblGrid>
              <a:tr h="218199">
                <a:tc>
                  <a:txBody>
                    <a:bodyPr/>
                    <a:lstStyle/>
                    <a:p>
                      <a:pPr algn="ctr"/>
                      <a:r>
                        <a:rPr lang="en-US" sz="1400" b="1"/>
                        <a:t>Features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LoadSEER</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EnergyPLAN</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HOMER Pro</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PLEXOS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OSET</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LEAP</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ETAP</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Siemens PSS/E</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Our System</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5384596"/>
                  </a:ext>
                </a:extLst>
              </a:tr>
              <a:tr h="498738">
                <a:tc>
                  <a:txBody>
                    <a:bodyPr/>
                    <a:lstStyle/>
                    <a:p>
                      <a:pPr algn="ctr"/>
                      <a:r>
                        <a:rPr lang="en-US" sz="1400" b="1" dirty="0"/>
                        <a:t>Historical Data Visualization</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572924"/>
                  </a:ext>
                </a:extLst>
              </a:tr>
              <a:tr h="779277">
                <a:tc>
                  <a:txBody>
                    <a:bodyPr/>
                    <a:lstStyle/>
                    <a:p>
                      <a:pPr algn="ctr"/>
                      <a:r>
                        <a:rPr lang="en-US" sz="1400" b="1" dirty="0"/>
                        <a:t>Prediction Modeling</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78118"/>
                  </a:ext>
                </a:extLst>
              </a:tr>
              <a:tr h="592253">
                <a:tc>
                  <a:txBody>
                    <a:bodyPr/>
                    <a:lstStyle/>
                    <a:p>
                      <a:pPr algn="ctr"/>
                      <a:r>
                        <a:rPr lang="en-US" sz="1400" b="1" dirty="0"/>
                        <a:t>Scenario Analysis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745265"/>
                  </a:ext>
                </a:extLst>
              </a:tr>
              <a:tr h="592253">
                <a:tc>
                  <a:txBody>
                    <a:bodyPr/>
                    <a:lstStyle/>
                    <a:p>
                      <a:pPr algn="ctr"/>
                      <a:r>
                        <a:rPr lang="en-US" sz="1400" b="1"/>
                        <a:t>Recommendations and Insights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6543408"/>
                  </a:ext>
                </a:extLst>
              </a:tr>
              <a:tr h="592253">
                <a:tc>
                  <a:txBody>
                    <a:bodyPr/>
                    <a:lstStyle/>
                    <a:p>
                      <a:pPr algn="ctr"/>
                      <a:r>
                        <a:rPr lang="en-US" sz="1400" b="1" dirty="0"/>
                        <a:t>Data Visualization in Dashboards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2014714"/>
                  </a:ext>
                </a:extLst>
              </a:tr>
              <a:tr h="405226">
                <a:tc>
                  <a:txBody>
                    <a:bodyPr/>
                    <a:lstStyle/>
                    <a:p>
                      <a:pPr algn="ctr"/>
                      <a:r>
                        <a:rPr lang="en-US" sz="1400" b="1"/>
                        <a:t>Exportable Reports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0351286"/>
                  </a:ext>
                </a:extLst>
              </a:tr>
              <a:tr h="405226">
                <a:tc>
                  <a:txBody>
                    <a:bodyPr/>
                    <a:lstStyle/>
                    <a:p>
                      <a:pPr algn="ctr"/>
                      <a:r>
                        <a:rPr lang="en-US" sz="1400" b="1" dirty="0"/>
                        <a:t>Comparison among Scenarios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1749980"/>
                  </a:ext>
                </a:extLst>
              </a:tr>
            </a:tbl>
          </a:graphicData>
        </a:graphic>
      </p:graphicFrame>
    </p:spTree>
    <p:extLst>
      <p:ext uri="{BB962C8B-B14F-4D97-AF65-F5344CB8AC3E}">
        <p14:creationId xmlns:p14="http://schemas.microsoft.com/office/powerpoint/2010/main" val="323939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EF9D0-B1BE-43A1-9C01-DBA209799435}"/>
              </a:ext>
            </a:extLst>
          </p:cNvPr>
          <p:cNvSpPr>
            <a:spLocks noGrp="1"/>
          </p:cNvSpPr>
          <p:nvPr>
            <p:ph type="title"/>
          </p:nvPr>
        </p:nvSpPr>
        <p:spPr/>
        <p:txBody>
          <a:bodyPr/>
          <a:lstStyle/>
          <a:p>
            <a:r>
              <a:rPr lang="en-US" dirty="0"/>
              <a:t>Functional Requirements</a:t>
            </a:r>
            <a:endParaRPr lang="en-PK" dirty="0"/>
          </a:p>
        </p:txBody>
      </p:sp>
      <p:graphicFrame>
        <p:nvGraphicFramePr>
          <p:cNvPr id="6" name="Content Placeholder 5">
            <a:extLst>
              <a:ext uri="{FF2B5EF4-FFF2-40B4-BE49-F238E27FC236}">
                <a16:creationId xmlns:a16="http://schemas.microsoft.com/office/drawing/2014/main" id="{2DD905FC-02D9-D00F-9663-3C1025E1A1BD}"/>
              </a:ext>
            </a:extLst>
          </p:cNvPr>
          <p:cNvGraphicFramePr>
            <a:graphicFrameLocks noGrp="1"/>
          </p:cNvGraphicFramePr>
          <p:nvPr>
            <p:ph idx="1"/>
            <p:extLst>
              <p:ext uri="{D42A27DB-BD31-4B8C-83A1-F6EECF244321}">
                <p14:modId xmlns:p14="http://schemas.microsoft.com/office/powerpoint/2010/main" val="949280430"/>
              </p:ext>
            </p:extLst>
          </p:nvPr>
        </p:nvGraphicFramePr>
        <p:xfrm>
          <a:off x="1987061" y="1771800"/>
          <a:ext cx="8217877" cy="4476600"/>
        </p:xfrm>
        <a:graphic>
          <a:graphicData uri="http://schemas.openxmlformats.org/drawingml/2006/table">
            <a:tbl>
              <a:tblPr firstRow="1" firstCol="1" bandRow="1">
                <a:tableStyleId>{5C22544A-7EE6-4342-B048-85BDC9FD1C3A}</a:tableStyleId>
              </a:tblPr>
              <a:tblGrid>
                <a:gridCol w="763125">
                  <a:extLst>
                    <a:ext uri="{9D8B030D-6E8A-4147-A177-3AD203B41FA5}">
                      <a16:colId xmlns:a16="http://schemas.microsoft.com/office/drawing/2014/main" val="2415374349"/>
                    </a:ext>
                  </a:extLst>
                </a:gridCol>
                <a:gridCol w="6215846">
                  <a:extLst>
                    <a:ext uri="{9D8B030D-6E8A-4147-A177-3AD203B41FA5}">
                      <a16:colId xmlns:a16="http://schemas.microsoft.com/office/drawing/2014/main" val="3322678833"/>
                    </a:ext>
                  </a:extLst>
                </a:gridCol>
                <a:gridCol w="1238906">
                  <a:extLst>
                    <a:ext uri="{9D8B030D-6E8A-4147-A177-3AD203B41FA5}">
                      <a16:colId xmlns:a16="http://schemas.microsoft.com/office/drawing/2014/main" val="2507750840"/>
                    </a:ext>
                  </a:extLst>
                </a:gridCol>
              </a:tblGrid>
              <a:tr h="430960">
                <a:tc>
                  <a:txBody>
                    <a:bodyPr/>
                    <a:lstStyle/>
                    <a:p>
                      <a:pPr marL="0" marR="0" algn="ctr">
                        <a:lnSpc>
                          <a:spcPts val="1200"/>
                        </a:lnSpc>
                      </a:pPr>
                      <a:endParaRPr lang="en-CA" sz="1100" dirty="0">
                        <a:effectLst/>
                      </a:endParaRPr>
                    </a:p>
                    <a:p>
                      <a:pPr marL="0" marR="0" algn="ctr">
                        <a:lnSpc>
                          <a:spcPts val="1200"/>
                        </a:lnSpc>
                      </a:pPr>
                      <a:r>
                        <a:rPr lang="en-CA" sz="1100" dirty="0">
                          <a:effectLst/>
                        </a:rPr>
                        <a:t>ID</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r>
                        <a:rPr lang="en-CA" sz="1100" dirty="0">
                          <a:effectLst/>
                        </a:rPr>
                        <a:t>Description</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r>
                        <a:rPr lang="en-CA" sz="1100" dirty="0">
                          <a:effectLst/>
                        </a:rPr>
                        <a:t>Feature</a:t>
                      </a:r>
                      <a:endParaRPr lang="en-US" sz="1200" dirty="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59191219"/>
                  </a:ext>
                </a:extLst>
              </a:tr>
              <a:tr h="379535">
                <a:tc>
                  <a:txBody>
                    <a:bodyPr/>
                    <a:lstStyle/>
                    <a:p>
                      <a:pPr marL="0" marR="0" algn="ctr">
                        <a:lnSpc>
                          <a:spcPts val="1200"/>
                        </a:lnSpc>
                      </a:pPr>
                      <a:endParaRPr lang="en-CA" sz="1100" dirty="0">
                        <a:effectLst/>
                      </a:endParaRPr>
                    </a:p>
                    <a:p>
                      <a:pPr marL="0" marR="0" algn="ctr">
                        <a:lnSpc>
                          <a:spcPts val="1200"/>
                        </a:lnSpc>
                      </a:pPr>
                      <a:r>
                        <a:rPr lang="en-CA" sz="1100" dirty="0">
                          <a:effectLst/>
                        </a:rPr>
                        <a:t>FR01</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CA" sz="1100" dirty="0">
                          <a:effectLst/>
                        </a:rPr>
                        <a:t>The system shall allow user to input historical data in form of </a:t>
                      </a:r>
                      <a:r>
                        <a:rPr lang="en-US" sz="1100" dirty="0">
                          <a:effectLst/>
                        </a:rPr>
                        <a:t>csv/xml.</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FT01</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7811036"/>
                  </a:ext>
                </a:extLst>
              </a:tr>
              <a:tr h="282009">
                <a:tc>
                  <a:txBody>
                    <a:bodyPr/>
                    <a:lstStyle/>
                    <a:p>
                      <a:pPr marL="0" marR="0" algn="ctr">
                        <a:lnSpc>
                          <a:spcPts val="1200"/>
                        </a:lnSpc>
                      </a:pPr>
                      <a:r>
                        <a:rPr lang="en-CA" sz="1100" dirty="0">
                          <a:effectLst/>
                        </a:rPr>
                        <a:t>FR02</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US" sz="1100">
                          <a:effectLst/>
                        </a:rPr>
                        <a:t>The System shall store input data in database</a:t>
                      </a:r>
                      <a:r>
                        <a:rPr lang="en-CA" sz="1100">
                          <a:effectLst/>
                        </a:rPr>
                        <a:t>.</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FT02</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5452064"/>
                  </a:ext>
                </a:extLst>
              </a:tr>
              <a:tr h="564016">
                <a:tc>
                  <a:txBody>
                    <a:bodyPr/>
                    <a:lstStyle/>
                    <a:p>
                      <a:pPr marL="0" marR="0" algn="ctr">
                        <a:lnSpc>
                          <a:spcPts val="1200"/>
                        </a:lnSpc>
                      </a:pPr>
                      <a:endParaRPr lang="en-CA" sz="1100" dirty="0">
                        <a:effectLst/>
                      </a:endParaRPr>
                    </a:p>
                    <a:p>
                      <a:pPr marL="0" marR="0" algn="ctr">
                        <a:lnSpc>
                          <a:spcPts val="1200"/>
                        </a:lnSpc>
                      </a:pPr>
                      <a:r>
                        <a:rPr lang="en-CA" sz="1100" dirty="0">
                          <a:effectLst/>
                        </a:rPr>
                        <a:t>FR03</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US" sz="1100">
                          <a:effectLst/>
                        </a:rPr>
                        <a:t>The System shall extract data from database clean it and prepare it and load it into system </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FT03</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11819912"/>
                  </a:ext>
                </a:extLst>
              </a:tr>
              <a:tr h="564016">
                <a:tc>
                  <a:txBody>
                    <a:bodyPr/>
                    <a:lstStyle/>
                    <a:p>
                      <a:pPr marL="0" marR="0" algn="ctr">
                        <a:lnSpc>
                          <a:spcPts val="1200"/>
                        </a:lnSpc>
                      </a:pPr>
                      <a:endParaRPr lang="en-CA" sz="1100" dirty="0">
                        <a:effectLst/>
                      </a:endParaRPr>
                    </a:p>
                    <a:p>
                      <a:pPr marL="0" marR="0" algn="ctr">
                        <a:lnSpc>
                          <a:spcPts val="1200"/>
                        </a:lnSpc>
                      </a:pPr>
                      <a:r>
                        <a:rPr lang="en-CA" sz="1100" dirty="0">
                          <a:effectLst/>
                        </a:rPr>
                        <a:t>FR04</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US" sz="1100">
                          <a:effectLst/>
                        </a:rPr>
                        <a:t>The system shall analyze historical data and generate patterns for different energy scenarios.</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FT04</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68899670"/>
                  </a:ext>
                </a:extLst>
              </a:tr>
              <a:tr h="564016">
                <a:tc>
                  <a:txBody>
                    <a:bodyPr/>
                    <a:lstStyle/>
                    <a:p>
                      <a:pPr marL="0" marR="0" algn="ctr">
                        <a:lnSpc>
                          <a:spcPts val="1200"/>
                        </a:lnSpc>
                      </a:pPr>
                      <a:endParaRPr lang="en-CA" sz="1100" dirty="0">
                        <a:effectLst/>
                      </a:endParaRPr>
                    </a:p>
                    <a:p>
                      <a:pPr marL="0" marR="0" algn="ctr">
                        <a:lnSpc>
                          <a:spcPts val="1200"/>
                        </a:lnSpc>
                      </a:pPr>
                      <a:r>
                        <a:rPr lang="en-CA" sz="1100" dirty="0">
                          <a:effectLst/>
                        </a:rPr>
                        <a:t>FR05</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CA" sz="1100" dirty="0">
                          <a:effectLst/>
                        </a:rPr>
                        <a:t>The system shall use </a:t>
                      </a:r>
                      <a:r>
                        <a:rPr lang="en-CA" sz="1100" dirty="0" err="1">
                          <a:effectLst/>
                        </a:rPr>
                        <a:t>WisRule</a:t>
                      </a:r>
                      <a:r>
                        <a:rPr lang="en-CA" sz="1100" dirty="0">
                          <a:effectLst/>
                        </a:rPr>
                        <a:t>, K mean cluster, Linear Regression and other algorithms to predict future energy related scenarios.</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FT05</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0159"/>
                  </a:ext>
                </a:extLst>
              </a:tr>
              <a:tr h="564016">
                <a:tc>
                  <a:txBody>
                    <a:bodyPr/>
                    <a:lstStyle/>
                    <a:p>
                      <a:pPr marL="0" marR="0" algn="ctr">
                        <a:lnSpc>
                          <a:spcPts val="1200"/>
                        </a:lnSpc>
                      </a:pPr>
                      <a:endParaRPr lang="en-CA" sz="1100" dirty="0">
                        <a:effectLst/>
                      </a:endParaRPr>
                    </a:p>
                    <a:p>
                      <a:pPr marL="0" marR="0" algn="ctr">
                        <a:lnSpc>
                          <a:spcPts val="1200"/>
                        </a:lnSpc>
                      </a:pPr>
                      <a:r>
                        <a:rPr lang="en-CA" sz="1100" dirty="0">
                          <a:effectLst/>
                        </a:rPr>
                        <a:t>FR06</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The system shall visualize both historical data, different scenarios and predicted data on dashboard using graphs and charts.</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FT06</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1424532"/>
                  </a:ext>
                </a:extLst>
              </a:tr>
              <a:tr h="564016">
                <a:tc>
                  <a:txBody>
                    <a:bodyPr/>
                    <a:lstStyle/>
                    <a:p>
                      <a:pPr marL="0" marR="0" algn="ctr">
                        <a:lnSpc>
                          <a:spcPts val="1200"/>
                        </a:lnSpc>
                      </a:pPr>
                      <a:endParaRPr lang="en-CA" sz="1100" dirty="0">
                        <a:effectLst/>
                      </a:endParaRPr>
                    </a:p>
                    <a:p>
                      <a:pPr marL="0" marR="0" algn="ctr">
                        <a:lnSpc>
                          <a:spcPts val="1200"/>
                        </a:lnSpc>
                      </a:pPr>
                      <a:r>
                        <a:rPr lang="en-CA" sz="1100" dirty="0">
                          <a:effectLst/>
                        </a:rPr>
                        <a:t>FR07</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The system shall allow to share and print reports both in hard and soft form.</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FT07</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73383885"/>
                  </a:ext>
                </a:extLst>
              </a:tr>
              <a:tr h="564016">
                <a:tc>
                  <a:txBody>
                    <a:bodyPr/>
                    <a:lstStyle/>
                    <a:p>
                      <a:pPr marL="0" marR="0" algn="ctr">
                        <a:lnSpc>
                          <a:spcPts val="1200"/>
                        </a:lnSpc>
                      </a:pPr>
                      <a:endParaRPr lang="en-CA" sz="1100" dirty="0">
                        <a:effectLst/>
                      </a:endParaRPr>
                    </a:p>
                    <a:p>
                      <a:pPr marL="0" marR="0" algn="ctr">
                        <a:lnSpc>
                          <a:spcPts val="1200"/>
                        </a:lnSpc>
                      </a:pPr>
                      <a:r>
                        <a:rPr lang="en-CA" sz="1100" dirty="0">
                          <a:effectLst/>
                        </a:rPr>
                        <a:t>FR08</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The system shall provide user with recommendations for future decision based on historical and predicted data.</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dirty="0">
                          <a:effectLst/>
                        </a:rPr>
                        <a:t>FT08</a:t>
                      </a:r>
                      <a:endParaRPr lang="en-US" sz="1200" dirty="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09425541"/>
                  </a:ext>
                </a:extLst>
              </a:tr>
            </a:tbl>
          </a:graphicData>
        </a:graphic>
      </p:graphicFrame>
    </p:spTree>
    <p:extLst>
      <p:ext uri="{BB962C8B-B14F-4D97-AF65-F5344CB8AC3E}">
        <p14:creationId xmlns:p14="http://schemas.microsoft.com/office/powerpoint/2010/main" val="2097310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F4A2-4273-45F7-97F3-5CABA180C03E}"/>
              </a:ext>
            </a:extLst>
          </p:cNvPr>
          <p:cNvSpPr>
            <a:spLocks noGrp="1"/>
          </p:cNvSpPr>
          <p:nvPr>
            <p:ph type="title"/>
          </p:nvPr>
        </p:nvSpPr>
        <p:spPr/>
        <p:txBody>
          <a:bodyPr/>
          <a:lstStyle/>
          <a:p>
            <a:r>
              <a:rPr lang="en-US" dirty="0"/>
              <a:t>Non-Functional Requirements</a:t>
            </a:r>
            <a:endParaRPr lang="en-PK" dirty="0"/>
          </a:p>
        </p:txBody>
      </p:sp>
      <p:sp>
        <p:nvSpPr>
          <p:cNvPr id="3" name="Content Placeholder 2">
            <a:extLst>
              <a:ext uri="{FF2B5EF4-FFF2-40B4-BE49-F238E27FC236}">
                <a16:creationId xmlns:a16="http://schemas.microsoft.com/office/drawing/2014/main" id="{D9585059-1193-4F87-A25A-31BE53C686FA}"/>
              </a:ext>
            </a:extLst>
          </p:cNvPr>
          <p:cNvSpPr>
            <a:spLocks noGrp="1"/>
          </p:cNvSpPr>
          <p:nvPr>
            <p:ph idx="1"/>
          </p:nvPr>
        </p:nvSpPr>
        <p:spPr>
          <a:xfrm>
            <a:off x="913795" y="2096064"/>
            <a:ext cx="10038685" cy="4030416"/>
          </a:xfrm>
        </p:spPr>
        <p:txBody>
          <a:bodyPr>
            <a:normAutofit/>
          </a:bodyPr>
          <a:lstStyle/>
          <a:p>
            <a:pPr marL="0" indent="0">
              <a:buNone/>
            </a:pPr>
            <a:r>
              <a:rPr lang="en-US" dirty="0"/>
              <a:t> </a:t>
            </a:r>
          </a:p>
        </p:txBody>
      </p:sp>
      <p:graphicFrame>
        <p:nvGraphicFramePr>
          <p:cNvPr id="6" name="Table 5">
            <a:extLst>
              <a:ext uri="{FF2B5EF4-FFF2-40B4-BE49-F238E27FC236}">
                <a16:creationId xmlns:a16="http://schemas.microsoft.com/office/drawing/2014/main" id="{536611A6-DA00-2333-3E9E-6C2BC824AABC}"/>
              </a:ext>
            </a:extLst>
          </p:cNvPr>
          <p:cNvGraphicFramePr>
            <a:graphicFrameLocks noGrp="1"/>
          </p:cNvGraphicFramePr>
          <p:nvPr>
            <p:extLst>
              <p:ext uri="{D42A27DB-BD31-4B8C-83A1-F6EECF244321}">
                <p14:modId xmlns:p14="http://schemas.microsoft.com/office/powerpoint/2010/main" val="3801600850"/>
              </p:ext>
            </p:extLst>
          </p:nvPr>
        </p:nvGraphicFramePr>
        <p:xfrm>
          <a:off x="1850481" y="1792167"/>
          <a:ext cx="8480387" cy="3390569"/>
        </p:xfrm>
        <a:graphic>
          <a:graphicData uri="http://schemas.openxmlformats.org/drawingml/2006/table">
            <a:tbl>
              <a:tblPr firstRow="1" firstCol="1" bandRow="1">
                <a:tableStyleId>{5C22544A-7EE6-4342-B048-85BDC9FD1C3A}</a:tableStyleId>
              </a:tblPr>
              <a:tblGrid>
                <a:gridCol w="1025072">
                  <a:extLst>
                    <a:ext uri="{9D8B030D-6E8A-4147-A177-3AD203B41FA5}">
                      <a16:colId xmlns:a16="http://schemas.microsoft.com/office/drawing/2014/main" val="822466183"/>
                    </a:ext>
                  </a:extLst>
                </a:gridCol>
                <a:gridCol w="1742184">
                  <a:extLst>
                    <a:ext uri="{9D8B030D-6E8A-4147-A177-3AD203B41FA5}">
                      <a16:colId xmlns:a16="http://schemas.microsoft.com/office/drawing/2014/main" val="75076108"/>
                    </a:ext>
                  </a:extLst>
                </a:gridCol>
                <a:gridCol w="5713131">
                  <a:extLst>
                    <a:ext uri="{9D8B030D-6E8A-4147-A177-3AD203B41FA5}">
                      <a16:colId xmlns:a16="http://schemas.microsoft.com/office/drawing/2014/main" val="1149766746"/>
                    </a:ext>
                  </a:extLst>
                </a:gridCol>
              </a:tblGrid>
              <a:tr h="410875">
                <a:tc>
                  <a:txBody>
                    <a:bodyPr/>
                    <a:lstStyle/>
                    <a:p>
                      <a:pPr marL="0" marR="0" algn="ctr">
                        <a:lnSpc>
                          <a:spcPts val="1200"/>
                        </a:lnSpc>
                      </a:pPr>
                      <a:endParaRPr lang="en-CA" sz="1100" dirty="0">
                        <a:effectLst/>
                      </a:endParaRPr>
                    </a:p>
                    <a:p>
                      <a:pPr marL="0" marR="0" algn="ctr">
                        <a:lnSpc>
                          <a:spcPts val="1200"/>
                        </a:lnSpc>
                      </a:pPr>
                      <a:r>
                        <a:rPr lang="en-CA" sz="1100" dirty="0">
                          <a:effectLst/>
                        </a:rPr>
                        <a:t>ID</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r>
                        <a:rPr lang="en-CA" sz="1100" dirty="0">
                          <a:effectLst/>
                        </a:rPr>
                        <a:t>NFR</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r>
                        <a:rPr lang="en-CA" sz="1100" dirty="0">
                          <a:effectLst/>
                        </a:rPr>
                        <a:t>Statement</a:t>
                      </a:r>
                      <a:endParaRPr lang="en-US" sz="11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4058999518"/>
                  </a:ext>
                </a:extLst>
              </a:tr>
              <a:tr h="575327">
                <a:tc>
                  <a:txBody>
                    <a:bodyPr/>
                    <a:lstStyle/>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r>
                        <a:rPr lang="en-CA" sz="1100" dirty="0">
                          <a:effectLst/>
                        </a:rPr>
                        <a:t>NFR01</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US" sz="1100" dirty="0">
                        <a:effectLst/>
                      </a:endParaRPr>
                    </a:p>
                    <a:p>
                      <a:pPr marL="0" marR="0" algn="ctr">
                        <a:lnSpc>
                          <a:spcPts val="1200"/>
                        </a:lnSpc>
                      </a:pPr>
                      <a:r>
                        <a:rPr lang="en-US" sz="1100" dirty="0">
                          <a:effectLst/>
                        </a:rPr>
                        <a:t>Response Time</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The system should generate energy scenario report with in 15 seconds after user input’s data.</a:t>
                      </a:r>
                      <a:endParaRPr lang="en-US" sz="1100" i="1">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193756343"/>
                  </a:ext>
                </a:extLst>
              </a:tr>
              <a:tr h="527539">
                <a:tc>
                  <a:txBody>
                    <a:bodyPr/>
                    <a:lstStyle/>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r>
                        <a:rPr lang="en-CA" sz="1100" dirty="0">
                          <a:effectLst/>
                        </a:rPr>
                        <a:t>NFR02</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r>
                        <a:rPr lang="en-CA" sz="1100" dirty="0">
                          <a:effectLst/>
                        </a:rPr>
                        <a:t>Performance</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The system should be able to handle up to 10 parallel user without and performance degradation.</a:t>
                      </a:r>
                      <a:endParaRPr lang="en-US" sz="1100" i="1">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516378921"/>
                  </a:ext>
                </a:extLst>
              </a:tr>
              <a:tr h="480646">
                <a:tc>
                  <a:txBody>
                    <a:bodyPr/>
                    <a:lstStyle/>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r>
                        <a:rPr lang="en-CA" sz="1100" dirty="0">
                          <a:effectLst/>
                        </a:rPr>
                        <a:t>NFR03</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r>
                        <a:rPr lang="en-CA" sz="1100" dirty="0">
                          <a:effectLst/>
                        </a:rPr>
                        <a:t>Availability</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just">
                        <a:lnSpc>
                          <a:spcPts val="1200"/>
                        </a:lnSpc>
                      </a:pPr>
                      <a:r>
                        <a:rPr lang="en-CA" sz="1100">
                          <a:effectLst/>
                        </a:rPr>
                        <a:t>The system should be available for user’s 24/7</a:t>
                      </a:r>
                      <a:endParaRPr lang="en-US" sz="1100" i="1">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746330439"/>
                  </a:ext>
                </a:extLst>
              </a:tr>
              <a:tr h="574431">
                <a:tc>
                  <a:txBody>
                    <a:bodyPr/>
                    <a:lstStyle/>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r>
                        <a:rPr lang="en-CA" sz="1100" dirty="0">
                          <a:effectLst/>
                        </a:rPr>
                        <a:t>NFR04</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r>
                        <a:rPr lang="en-CA" sz="1100" dirty="0">
                          <a:effectLst/>
                        </a:rPr>
                        <a:t>Ease of use</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Thes system should allow user to perform most of the functionality within 5 minutes of first use</a:t>
                      </a:r>
                      <a:endParaRPr lang="en-US" sz="1100" i="1">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9223584"/>
                  </a:ext>
                </a:extLst>
              </a:tr>
              <a:tr h="821751">
                <a:tc>
                  <a:txBody>
                    <a:bodyPr/>
                    <a:lstStyle/>
                    <a:p>
                      <a:pPr marL="0" marR="0" algn="ctr">
                        <a:lnSpc>
                          <a:spcPts val="1200"/>
                        </a:lnSpc>
                      </a:pPr>
                      <a:endParaRPr lang="en-CA" sz="1100" dirty="0">
                        <a:effectLst/>
                      </a:endParaRPr>
                    </a:p>
                    <a:p>
                      <a:pPr marL="0" marR="0" algn="ctr">
                        <a:lnSpc>
                          <a:spcPts val="1200"/>
                        </a:lnSpc>
                      </a:pPr>
                      <a:r>
                        <a:rPr lang="en-CA" sz="1100" dirty="0">
                          <a:effectLst/>
                        </a:rPr>
                        <a:t>NFR05</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r>
                        <a:rPr lang="en-CA" sz="1100" dirty="0">
                          <a:effectLst/>
                        </a:rPr>
                        <a:t>Maintainability</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ts val="1200"/>
                        </a:lnSpc>
                      </a:pPr>
                      <a:r>
                        <a:rPr lang="en-CA" sz="1100" dirty="0">
                          <a:effectLst/>
                        </a:rPr>
                        <a:t>The system should be modular and well documented with easily updateable and maintainable components</a:t>
                      </a:r>
                      <a:endParaRPr lang="en-US" sz="11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726012076"/>
                  </a:ext>
                </a:extLst>
              </a:tr>
            </a:tbl>
          </a:graphicData>
        </a:graphic>
      </p:graphicFrame>
    </p:spTree>
    <p:extLst>
      <p:ext uri="{BB962C8B-B14F-4D97-AF65-F5344CB8AC3E}">
        <p14:creationId xmlns:p14="http://schemas.microsoft.com/office/powerpoint/2010/main" val="2467996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9C61-EED3-45E7-8682-8684AAF2EC8B}"/>
              </a:ext>
            </a:extLst>
          </p:cNvPr>
          <p:cNvSpPr>
            <a:spLocks noGrp="1"/>
          </p:cNvSpPr>
          <p:nvPr>
            <p:ph type="title"/>
          </p:nvPr>
        </p:nvSpPr>
        <p:spPr/>
        <p:txBody>
          <a:bodyPr/>
          <a:lstStyle/>
          <a:p>
            <a:r>
              <a:rPr lang="en-US" dirty="0"/>
              <a:t>Constraints</a:t>
            </a:r>
            <a:endParaRPr lang="en-PK" dirty="0"/>
          </a:p>
        </p:txBody>
      </p:sp>
      <p:sp>
        <p:nvSpPr>
          <p:cNvPr id="3" name="Content Placeholder 2">
            <a:extLst>
              <a:ext uri="{FF2B5EF4-FFF2-40B4-BE49-F238E27FC236}">
                <a16:creationId xmlns:a16="http://schemas.microsoft.com/office/drawing/2014/main" id="{4EC06987-5F63-4BFF-B7BB-5B5434F25E3D}"/>
              </a:ext>
            </a:extLst>
          </p:cNvPr>
          <p:cNvSpPr>
            <a:spLocks noGrp="1"/>
          </p:cNvSpPr>
          <p:nvPr>
            <p:ph idx="1"/>
          </p:nvPr>
        </p:nvSpPr>
        <p:spPr/>
        <p:txBody>
          <a:bodyPr/>
          <a:lstStyle/>
          <a:p>
            <a:pPr marL="0" indent="0">
              <a:buNone/>
            </a:pPr>
            <a:r>
              <a:rPr lang="en-US" dirty="0"/>
              <a:t> </a:t>
            </a:r>
            <a:endParaRPr lang="en-PK" dirty="0"/>
          </a:p>
        </p:txBody>
      </p:sp>
      <p:graphicFrame>
        <p:nvGraphicFramePr>
          <p:cNvPr id="5" name="Table 4">
            <a:extLst>
              <a:ext uri="{FF2B5EF4-FFF2-40B4-BE49-F238E27FC236}">
                <a16:creationId xmlns:a16="http://schemas.microsoft.com/office/drawing/2014/main" id="{F18ED184-221E-CAFE-7654-E78B6F54CE86}"/>
              </a:ext>
            </a:extLst>
          </p:cNvPr>
          <p:cNvGraphicFramePr>
            <a:graphicFrameLocks noGrp="1"/>
          </p:cNvGraphicFramePr>
          <p:nvPr>
            <p:extLst>
              <p:ext uri="{D42A27DB-BD31-4B8C-83A1-F6EECF244321}">
                <p14:modId xmlns:p14="http://schemas.microsoft.com/office/powerpoint/2010/main" val="1082327321"/>
              </p:ext>
            </p:extLst>
          </p:nvPr>
        </p:nvGraphicFramePr>
        <p:xfrm>
          <a:off x="2139998" y="2377420"/>
          <a:ext cx="7901353" cy="2663977"/>
        </p:xfrm>
        <a:graphic>
          <a:graphicData uri="http://schemas.openxmlformats.org/drawingml/2006/table">
            <a:tbl>
              <a:tblPr firstRow="1" firstCol="1" bandRow="1">
                <a:tableStyleId>{5C22544A-7EE6-4342-B048-85BDC9FD1C3A}</a:tableStyleId>
              </a:tblPr>
              <a:tblGrid>
                <a:gridCol w="733731">
                  <a:extLst>
                    <a:ext uri="{9D8B030D-6E8A-4147-A177-3AD203B41FA5}">
                      <a16:colId xmlns:a16="http://schemas.microsoft.com/office/drawing/2014/main" val="2395195197"/>
                    </a:ext>
                  </a:extLst>
                </a:gridCol>
                <a:gridCol w="1992145">
                  <a:extLst>
                    <a:ext uri="{9D8B030D-6E8A-4147-A177-3AD203B41FA5}">
                      <a16:colId xmlns:a16="http://schemas.microsoft.com/office/drawing/2014/main" val="1968342601"/>
                    </a:ext>
                  </a:extLst>
                </a:gridCol>
                <a:gridCol w="5175477">
                  <a:extLst>
                    <a:ext uri="{9D8B030D-6E8A-4147-A177-3AD203B41FA5}">
                      <a16:colId xmlns:a16="http://schemas.microsoft.com/office/drawing/2014/main" val="785416007"/>
                    </a:ext>
                  </a:extLst>
                </a:gridCol>
              </a:tblGrid>
              <a:tr h="369514">
                <a:tc>
                  <a:txBody>
                    <a:bodyPr/>
                    <a:lstStyle/>
                    <a:p>
                      <a:pPr marL="0" marR="0" algn="ctr">
                        <a:lnSpc>
                          <a:spcPts val="1200"/>
                        </a:lnSpc>
                      </a:pPr>
                      <a:endParaRPr lang="en-US" sz="1100" dirty="0">
                        <a:effectLst/>
                      </a:endParaRPr>
                    </a:p>
                    <a:p>
                      <a:pPr marL="0" marR="0" algn="ctr">
                        <a:lnSpc>
                          <a:spcPts val="1200"/>
                        </a:lnSpc>
                      </a:pPr>
                      <a:r>
                        <a:rPr lang="en-US" sz="1100" dirty="0">
                          <a:effectLst/>
                        </a:rPr>
                        <a:t>ID</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r>
                        <a:rPr lang="en-CA" sz="1100" dirty="0">
                          <a:effectLst/>
                        </a:rPr>
                        <a:t>Constraint</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endParaRPr lang="en-US" sz="1100" dirty="0">
                        <a:effectLst/>
                      </a:endParaRPr>
                    </a:p>
                    <a:p>
                      <a:pPr marL="0" marR="0" algn="ctr">
                        <a:lnSpc>
                          <a:spcPts val="1200"/>
                        </a:lnSpc>
                      </a:pPr>
                      <a:r>
                        <a:rPr lang="en-US" sz="1100" dirty="0">
                          <a:effectLst/>
                        </a:rPr>
                        <a:t>Description</a:t>
                      </a:r>
                      <a:endParaRPr lang="en-US" sz="1200" dirty="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86854959"/>
                  </a:ext>
                </a:extLst>
              </a:tr>
              <a:tr h="617590">
                <a:tc>
                  <a:txBody>
                    <a:bodyPr/>
                    <a:lstStyle/>
                    <a:p>
                      <a:pPr marL="0" marR="0">
                        <a:lnSpc>
                          <a:spcPts val="1200"/>
                        </a:lnSpc>
                      </a:pPr>
                      <a:r>
                        <a:rPr lang="en-US" sz="1100">
                          <a:effectLst/>
                        </a:rPr>
                        <a:t>S01</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US" sz="1100">
                          <a:effectLst/>
                        </a:rPr>
                        <a:t>Scope</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US" sz="1100" dirty="0">
                          <a:effectLst/>
                        </a:rPr>
                        <a:t>The scope is limited to associative mining and predicting production and consumption related </a:t>
                      </a:r>
                      <a:r>
                        <a:rPr lang="en-US" sz="1100" dirty="0" err="1">
                          <a:effectLst/>
                        </a:rPr>
                        <a:t>scenrios</a:t>
                      </a:r>
                      <a:r>
                        <a:rPr lang="en-US" sz="1100" dirty="0">
                          <a:effectLst/>
                        </a:rPr>
                        <a:t> of gas and electricity only.</a:t>
                      </a:r>
                      <a:endParaRPr lang="en-US" sz="1200" dirty="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18935780"/>
                  </a:ext>
                </a:extLst>
              </a:tr>
              <a:tr h="386862">
                <a:tc>
                  <a:txBody>
                    <a:bodyPr/>
                    <a:lstStyle/>
                    <a:p>
                      <a:pPr marL="0" marR="0">
                        <a:lnSpc>
                          <a:spcPts val="1200"/>
                        </a:lnSpc>
                      </a:pPr>
                      <a:r>
                        <a:rPr lang="en-US" sz="1100">
                          <a:effectLst/>
                        </a:rPr>
                        <a:t>S02</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US" sz="1100">
                          <a:effectLst/>
                        </a:rPr>
                        <a:t>Tools </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US" sz="1100">
                          <a:effectLst/>
                        </a:rPr>
                        <a:t>The system must have tools like Python for data processing and MS SQL for database.</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57431300"/>
                  </a:ext>
                </a:extLst>
              </a:tr>
              <a:tr h="550984">
                <a:tc>
                  <a:txBody>
                    <a:bodyPr/>
                    <a:lstStyle/>
                    <a:p>
                      <a:pPr marL="0" marR="0">
                        <a:lnSpc>
                          <a:spcPts val="1200"/>
                        </a:lnSpc>
                      </a:pPr>
                      <a:r>
                        <a:rPr lang="en-US" sz="1100">
                          <a:effectLst/>
                        </a:rPr>
                        <a:t>S03</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US" sz="1100">
                          <a:effectLst/>
                        </a:rPr>
                        <a:t>Processing capabilities</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US" sz="1100">
                          <a:effectLst/>
                        </a:rPr>
                        <a:t>The system should support concurrent processing for multiple scenario analyses running simultaneously.</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66388829"/>
                  </a:ext>
                </a:extLst>
              </a:tr>
              <a:tr h="739027">
                <a:tc>
                  <a:txBody>
                    <a:bodyPr/>
                    <a:lstStyle/>
                    <a:p>
                      <a:pPr marL="0" marR="0">
                        <a:lnSpc>
                          <a:spcPts val="1200"/>
                        </a:lnSpc>
                      </a:pPr>
                      <a:r>
                        <a:rPr lang="en-US" sz="1100">
                          <a:effectLst/>
                        </a:rPr>
                        <a:t>S04</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US" sz="1100">
                          <a:effectLst/>
                        </a:rPr>
                        <a:t>Cost </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US" sz="1100" dirty="0">
                          <a:effectLst/>
                        </a:rPr>
                        <a:t>The Cost should cater both cost of Research and development, Deployment and maintenance </a:t>
                      </a:r>
                      <a:endParaRPr lang="en-US" sz="1200" dirty="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24275656"/>
                  </a:ext>
                </a:extLst>
              </a:tr>
            </a:tbl>
          </a:graphicData>
        </a:graphic>
      </p:graphicFrame>
    </p:spTree>
    <p:extLst>
      <p:ext uri="{BB962C8B-B14F-4D97-AF65-F5344CB8AC3E}">
        <p14:creationId xmlns:p14="http://schemas.microsoft.com/office/powerpoint/2010/main" val="3015804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CE90-1E12-4463-BEF0-1FF960C91753}"/>
              </a:ext>
            </a:extLst>
          </p:cNvPr>
          <p:cNvSpPr>
            <a:spLocks noGrp="1"/>
          </p:cNvSpPr>
          <p:nvPr>
            <p:ph type="title"/>
          </p:nvPr>
        </p:nvSpPr>
        <p:spPr/>
        <p:txBody>
          <a:bodyPr/>
          <a:lstStyle/>
          <a:p>
            <a:r>
              <a:rPr lang="en-US" dirty="0"/>
              <a:t>Functionality Classification</a:t>
            </a:r>
            <a:endParaRPr lang="en-PK" dirty="0"/>
          </a:p>
        </p:txBody>
      </p:sp>
      <p:graphicFrame>
        <p:nvGraphicFramePr>
          <p:cNvPr id="11" name="Content Placeholder 10">
            <a:extLst>
              <a:ext uri="{FF2B5EF4-FFF2-40B4-BE49-F238E27FC236}">
                <a16:creationId xmlns:a16="http://schemas.microsoft.com/office/drawing/2014/main" id="{AAF6B409-AFB8-2A81-5B5B-2954FE119F18}"/>
              </a:ext>
            </a:extLst>
          </p:cNvPr>
          <p:cNvGraphicFramePr>
            <a:graphicFrameLocks noGrp="1"/>
          </p:cNvGraphicFramePr>
          <p:nvPr>
            <p:ph idx="1"/>
            <p:extLst>
              <p:ext uri="{D42A27DB-BD31-4B8C-83A1-F6EECF244321}">
                <p14:modId xmlns:p14="http://schemas.microsoft.com/office/powerpoint/2010/main" val="1518645250"/>
              </p:ext>
            </p:extLst>
          </p:nvPr>
        </p:nvGraphicFramePr>
        <p:xfrm>
          <a:off x="2567354" y="1935921"/>
          <a:ext cx="6963508" cy="4089742"/>
        </p:xfrm>
        <a:graphic>
          <a:graphicData uri="http://schemas.openxmlformats.org/drawingml/2006/table">
            <a:tbl>
              <a:tblPr firstRow="1" firstCol="1" bandRow="1">
                <a:tableStyleId>{5C22544A-7EE6-4342-B048-85BDC9FD1C3A}</a:tableStyleId>
              </a:tblPr>
              <a:tblGrid>
                <a:gridCol w="681249">
                  <a:extLst>
                    <a:ext uri="{9D8B030D-6E8A-4147-A177-3AD203B41FA5}">
                      <a16:colId xmlns:a16="http://schemas.microsoft.com/office/drawing/2014/main" val="1156662540"/>
                    </a:ext>
                  </a:extLst>
                </a:gridCol>
                <a:gridCol w="4945828">
                  <a:extLst>
                    <a:ext uri="{9D8B030D-6E8A-4147-A177-3AD203B41FA5}">
                      <a16:colId xmlns:a16="http://schemas.microsoft.com/office/drawing/2014/main" val="707015569"/>
                    </a:ext>
                  </a:extLst>
                </a:gridCol>
                <a:gridCol w="1336431">
                  <a:extLst>
                    <a:ext uri="{9D8B030D-6E8A-4147-A177-3AD203B41FA5}">
                      <a16:colId xmlns:a16="http://schemas.microsoft.com/office/drawing/2014/main" val="3057478923"/>
                    </a:ext>
                  </a:extLst>
                </a:gridCol>
              </a:tblGrid>
              <a:tr h="430499">
                <a:tc>
                  <a:txBody>
                    <a:bodyPr/>
                    <a:lstStyle/>
                    <a:p>
                      <a:pPr marL="0" marR="0" algn="ctr">
                        <a:lnSpc>
                          <a:spcPts val="1200"/>
                        </a:lnSpc>
                      </a:pPr>
                      <a:r>
                        <a:rPr lang="en-CA" sz="1100">
                          <a:effectLst/>
                        </a:rPr>
                        <a:t>ID</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Description</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kern="1200">
                          <a:effectLst/>
                        </a:rPr>
                        <a:t>Classification </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85276189"/>
                  </a:ext>
                </a:extLst>
              </a:tr>
              <a:tr h="430499">
                <a:tc>
                  <a:txBody>
                    <a:bodyPr/>
                    <a:lstStyle/>
                    <a:p>
                      <a:pPr marL="0" marR="0" algn="ctr">
                        <a:lnSpc>
                          <a:spcPts val="1200"/>
                        </a:lnSpc>
                      </a:pPr>
                      <a:r>
                        <a:rPr lang="en-CA" sz="1100">
                          <a:effectLst/>
                        </a:rPr>
                        <a:t>FR01</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The system shall allow user to input historical data in form of </a:t>
                      </a:r>
                      <a:r>
                        <a:rPr lang="en-US" sz="1100">
                          <a:effectLst/>
                        </a:rPr>
                        <a:t>csv/xml.</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kern="1200">
                          <a:effectLst/>
                        </a:rPr>
                        <a:t>User</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3733611"/>
                  </a:ext>
                </a:extLst>
              </a:tr>
              <a:tr h="215250">
                <a:tc>
                  <a:txBody>
                    <a:bodyPr/>
                    <a:lstStyle/>
                    <a:p>
                      <a:pPr marL="0" marR="0" algn="ctr">
                        <a:lnSpc>
                          <a:spcPts val="1200"/>
                        </a:lnSpc>
                      </a:pPr>
                      <a:r>
                        <a:rPr lang="en-CA" sz="1100">
                          <a:effectLst/>
                        </a:rPr>
                        <a:t>FR02</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US" sz="1100">
                          <a:effectLst/>
                        </a:rPr>
                        <a:t>The System shall store input data in database</a:t>
                      </a:r>
                      <a:r>
                        <a:rPr lang="en-CA" sz="1100">
                          <a:effectLst/>
                        </a:rPr>
                        <a:t>.</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kern="1200">
                          <a:effectLst/>
                        </a:rPr>
                        <a:t>System</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25642043"/>
                  </a:ext>
                </a:extLst>
              </a:tr>
              <a:tr h="430499">
                <a:tc>
                  <a:txBody>
                    <a:bodyPr/>
                    <a:lstStyle/>
                    <a:p>
                      <a:pPr marL="0" marR="0" algn="ctr">
                        <a:lnSpc>
                          <a:spcPts val="1200"/>
                        </a:lnSpc>
                      </a:pPr>
                      <a:r>
                        <a:rPr lang="en-CA" sz="1100">
                          <a:effectLst/>
                        </a:rPr>
                        <a:t>FR03</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US" sz="1100">
                          <a:effectLst/>
                        </a:rPr>
                        <a:t>The System shall extract data from database clean it and prepare it and load it into system </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kern="1200">
                          <a:effectLst/>
                        </a:rPr>
                        <a:t>System</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78089012"/>
                  </a:ext>
                </a:extLst>
              </a:tr>
              <a:tr h="430499">
                <a:tc>
                  <a:txBody>
                    <a:bodyPr/>
                    <a:lstStyle/>
                    <a:p>
                      <a:pPr marL="0" marR="0" algn="ctr">
                        <a:lnSpc>
                          <a:spcPts val="1200"/>
                        </a:lnSpc>
                      </a:pPr>
                      <a:r>
                        <a:rPr lang="en-CA" sz="1100">
                          <a:effectLst/>
                        </a:rPr>
                        <a:t>FR04</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US" sz="1100">
                          <a:effectLst/>
                        </a:rPr>
                        <a:t>The system shall analyze historical data and generate patterns for different energy scenarios.</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kern="1200">
                          <a:effectLst/>
                        </a:rPr>
                        <a:t> </a:t>
                      </a:r>
                      <a:endParaRPr lang="en-US" sz="1000">
                        <a:effectLst/>
                      </a:endParaRPr>
                    </a:p>
                    <a:p>
                      <a:pPr marL="0" marR="0" algn="ctr">
                        <a:lnSpc>
                          <a:spcPts val="1200"/>
                        </a:lnSpc>
                      </a:pPr>
                      <a:r>
                        <a:rPr lang="en-CA" sz="1100" kern="1200">
                          <a:effectLst/>
                        </a:rPr>
                        <a:t>System</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9874628"/>
                  </a:ext>
                </a:extLst>
              </a:tr>
              <a:tr h="645749">
                <a:tc>
                  <a:txBody>
                    <a:bodyPr/>
                    <a:lstStyle/>
                    <a:p>
                      <a:pPr marL="0" marR="0" algn="ctr">
                        <a:lnSpc>
                          <a:spcPts val="1200"/>
                        </a:lnSpc>
                      </a:pPr>
                      <a:r>
                        <a:rPr lang="en-CA" sz="1100">
                          <a:effectLst/>
                        </a:rPr>
                        <a:t>FR05</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The system shall use WisRule, K mean cluster, Linear Regression and other algorithms to predict future energy related scenarios.</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kern="1200">
                          <a:effectLst/>
                        </a:rPr>
                        <a:t>System</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08562432"/>
                  </a:ext>
                </a:extLst>
              </a:tr>
              <a:tr h="645749">
                <a:tc>
                  <a:txBody>
                    <a:bodyPr/>
                    <a:lstStyle/>
                    <a:p>
                      <a:pPr marL="0" marR="0" algn="ctr">
                        <a:lnSpc>
                          <a:spcPts val="1200"/>
                        </a:lnSpc>
                      </a:pPr>
                      <a:r>
                        <a:rPr lang="en-CA" sz="1100">
                          <a:effectLst/>
                        </a:rPr>
                        <a:t>FR06</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The system shall visualize both historical data, different scenarios and predicted data on dashboard using graphs and charts.</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kern="1200">
                          <a:effectLst/>
                        </a:rPr>
                        <a:t>System</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1002420"/>
                  </a:ext>
                </a:extLst>
              </a:tr>
              <a:tr h="430499">
                <a:tc>
                  <a:txBody>
                    <a:bodyPr/>
                    <a:lstStyle/>
                    <a:p>
                      <a:pPr marL="0" marR="0" algn="ctr">
                        <a:lnSpc>
                          <a:spcPts val="1200"/>
                        </a:lnSpc>
                      </a:pPr>
                      <a:r>
                        <a:rPr lang="en-CA" sz="1100">
                          <a:effectLst/>
                        </a:rPr>
                        <a:t>FR07</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The system shall allow to share and print reports both in hard and soft form.</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kern="1200">
                          <a:effectLst/>
                        </a:rPr>
                        <a:t>User</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6442099"/>
                  </a:ext>
                </a:extLst>
              </a:tr>
              <a:tr h="430499">
                <a:tc>
                  <a:txBody>
                    <a:bodyPr/>
                    <a:lstStyle/>
                    <a:p>
                      <a:pPr marL="0" marR="0" algn="ctr">
                        <a:lnSpc>
                          <a:spcPts val="1200"/>
                        </a:lnSpc>
                      </a:pPr>
                      <a:r>
                        <a:rPr lang="en-CA" sz="1100">
                          <a:effectLst/>
                        </a:rPr>
                        <a:t>FR08</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The system shall provide user with recommendations for future decision based on historical and predicted data.</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kern="1200" dirty="0">
                          <a:effectLst/>
                        </a:rPr>
                        <a:t>User</a:t>
                      </a:r>
                      <a:endParaRPr lang="en-US" sz="1200" dirty="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04203713"/>
                  </a:ext>
                </a:extLst>
              </a:tr>
            </a:tbl>
          </a:graphicData>
        </a:graphic>
      </p:graphicFrame>
    </p:spTree>
    <p:extLst>
      <p:ext uri="{BB962C8B-B14F-4D97-AF65-F5344CB8AC3E}">
        <p14:creationId xmlns:p14="http://schemas.microsoft.com/office/powerpoint/2010/main" val="3166332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F4A2-4273-45F7-97F3-5CABA180C03E}"/>
              </a:ext>
            </a:extLst>
          </p:cNvPr>
          <p:cNvSpPr>
            <a:spLocks noGrp="1"/>
          </p:cNvSpPr>
          <p:nvPr>
            <p:ph type="title"/>
          </p:nvPr>
        </p:nvSpPr>
        <p:spPr>
          <a:xfrm>
            <a:off x="708415" y="222738"/>
            <a:ext cx="10353761" cy="1326321"/>
          </a:xfrm>
        </p:spPr>
        <p:txBody>
          <a:bodyPr/>
          <a:lstStyle/>
          <a:p>
            <a:r>
              <a:rPr lang="en-US" dirty="0"/>
              <a:t>Traceability</a:t>
            </a:r>
            <a:endParaRPr lang="en-PK" dirty="0"/>
          </a:p>
        </p:txBody>
      </p:sp>
      <p:sp>
        <p:nvSpPr>
          <p:cNvPr id="3" name="Content Placeholder 2">
            <a:extLst>
              <a:ext uri="{FF2B5EF4-FFF2-40B4-BE49-F238E27FC236}">
                <a16:creationId xmlns:a16="http://schemas.microsoft.com/office/drawing/2014/main" id="{D9585059-1193-4F87-A25A-31BE53C686FA}"/>
              </a:ext>
            </a:extLst>
          </p:cNvPr>
          <p:cNvSpPr>
            <a:spLocks noGrp="1"/>
          </p:cNvSpPr>
          <p:nvPr>
            <p:ph idx="1"/>
          </p:nvPr>
        </p:nvSpPr>
        <p:spPr/>
        <p:txBody>
          <a:bodyPr/>
          <a:lstStyle/>
          <a:p>
            <a:pPr marL="0" indent="0">
              <a:buNone/>
            </a:pPr>
            <a:r>
              <a:rPr lang="en-US" dirty="0"/>
              <a:t> </a:t>
            </a:r>
            <a:endParaRPr lang="en-PK" dirty="0"/>
          </a:p>
        </p:txBody>
      </p:sp>
      <p:graphicFrame>
        <p:nvGraphicFramePr>
          <p:cNvPr id="4" name="Table 3">
            <a:extLst>
              <a:ext uri="{FF2B5EF4-FFF2-40B4-BE49-F238E27FC236}">
                <a16:creationId xmlns:a16="http://schemas.microsoft.com/office/drawing/2014/main" id="{A2F40E64-499D-A525-0463-FB57F1FF818E}"/>
              </a:ext>
            </a:extLst>
          </p:cNvPr>
          <p:cNvGraphicFramePr>
            <a:graphicFrameLocks noGrp="1"/>
          </p:cNvGraphicFramePr>
          <p:nvPr>
            <p:extLst>
              <p:ext uri="{D42A27DB-BD31-4B8C-83A1-F6EECF244321}">
                <p14:modId xmlns:p14="http://schemas.microsoft.com/office/powerpoint/2010/main" val="550999415"/>
              </p:ext>
            </p:extLst>
          </p:nvPr>
        </p:nvGraphicFramePr>
        <p:xfrm>
          <a:off x="609600" y="1265398"/>
          <a:ext cx="10863335" cy="5055408"/>
        </p:xfrm>
        <a:graphic>
          <a:graphicData uri="http://schemas.openxmlformats.org/drawingml/2006/table">
            <a:tbl>
              <a:tblPr>
                <a:tableStyleId>{BC89EF96-8CEA-46FF-86C4-4CE0E7609802}</a:tableStyleId>
              </a:tblPr>
              <a:tblGrid>
                <a:gridCol w="1312985">
                  <a:extLst>
                    <a:ext uri="{9D8B030D-6E8A-4147-A177-3AD203B41FA5}">
                      <a16:colId xmlns:a16="http://schemas.microsoft.com/office/drawing/2014/main" val="2482381220"/>
                    </a:ext>
                  </a:extLst>
                </a:gridCol>
                <a:gridCol w="3692769">
                  <a:extLst>
                    <a:ext uri="{9D8B030D-6E8A-4147-A177-3AD203B41FA5}">
                      <a16:colId xmlns:a16="http://schemas.microsoft.com/office/drawing/2014/main" val="708933541"/>
                    </a:ext>
                  </a:extLst>
                </a:gridCol>
                <a:gridCol w="1022822">
                  <a:extLst>
                    <a:ext uri="{9D8B030D-6E8A-4147-A177-3AD203B41FA5}">
                      <a16:colId xmlns:a16="http://schemas.microsoft.com/office/drawing/2014/main" val="294832630"/>
                    </a:ext>
                  </a:extLst>
                </a:gridCol>
                <a:gridCol w="2472614">
                  <a:extLst>
                    <a:ext uri="{9D8B030D-6E8A-4147-A177-3AD203B41FA5}">
                      <a16:colId xmlns:a16="http://schemas.microsoft.com/office/drawing/2014/main" val="1462830647"/>
                    </a:ext>
                  </a:extLst>
                </a:gridCol>
                <a:gridCol w="2362145">
                  <a:extLst>
                    <a:ext uri="{9D8B030D-6E8A-4147-A177-3AD203B41FA5}">
                      <a16:colId xmlns:a16="http://schemas.microsoft.com/office/drawing/2014/main" val="2062047903"/>
                    </a:ext>
                  </a:extLst>
                </a:gridCol>
              </a:tblGrid>
              <a:tr h="305045">
                <a:tc>
                  <a:txBody>
                    <a:bodyPr/>
                    <a:lstStyle/>
                    <a:p>
                      <a:r>
                        <a:rPr lang="en-US" sz="1200" b="1" dirty="0"/>
                        <a:t>Requirement ID</a:t>
                      </a:r>
                      <a:endParaRPr lang="en-US" sz="1200" dirty="0">
                        <a:latin typeface="Bahnschrift" panose="020B0502040204020203" pitchFamily="34" charset="0"/>
                      </a:endParaRPr>
                    </a:p>
                  </a:txBody>
                  <a:tcPr marL="29331" marR="29331" marT="14665" marB="14665" anchor="ctr">
                    <a:solidFill>
                      <a:srgbClr val="9EC544"/>
                    </a:solidFill>
                  </a:tcPr>
                </a:tc>
                <a:tc>
                  <a:txBody>
                    <a:bodyPr/>
                    <a:lstStyle/>
                    <a:p>
                      <a:r>
                        <a:rPr lang="en-US" sz="1200" b="1" dirty="0"/>
                        <a:t>Requirement Description</a:t>
                      </a:r>
                      <a:endParaRPr lang="en-US" sz="1200" dirty="0">
                        <a:latin typeface="Bahnschrift" panose="020B0502040204020203" pitchFamily="34" charset="0"/>
                      </a:endParaRPr>
                    </a:p>
                  </a:txBody>
                  <a:tcPr marL="29331" marR="29331" marT="14665" marB="14665" anchor="ctr">
                    <a:solidFill>
                      <a:srgbClr val="9EC544"/>
                    </a:solidFill>
                  </a:tcPr>
                </a:tc>
                <a:tc>
                  <a:txBody>
                    <a:bodyPr/>
                    <a:lstStyle/>
                    <a:p>
                      <a:r>
                        <a:rPr lang="en-US" sz="1200" b="1"/>
                        <a:t>Feature ID</a:t>
                      </a:r>
                      <a:endParaRPr lang="en-US" sz="1200">
                        <a:latin typeface="Bahnschrift" panose="020B0502040204020203" pitchFamily="34" charset="0"/>
                      </a:endParaRPr>
                    </a:p>
                  </a:txBody>
                  <a:tcPr marL="29331" marR="29331" marT="14665" marB="14665" anchor="ctr">
                    <a:solidFill>
                      <a:srgbClr val="9EC544"/>
                    </a:solidFill>
                  </a:tcPr>
                </a:tc>
                <a:tc>
                  <a:txBody>
                    <a:bodyPr/>
                    <a:lstStyle/>
                    <a:p>
                      <a:r>
                        <a:rPr lang="en-US" sz="1200" b="1" dirty="0"/>
                        <a:t>Feature Description</a:t>
                      </a:r>
                      <a:endParaRPr lang="en-US" sz="1200" dirty="0">
                        <a:latin typeface="Bahnschrift" panose="020B0502040204020203" pitchFamily="34" charset="0"/>
                      </a:endParaRPr>
                    </a:p>
                  </a:txBody>
                  <a:tcPr marL="29331" marR="29331" marT="14665" marB="14665" anchor="ctr">
                    <a:solidFill>
                      <a:srgbClr val="9EC544"/>
                    </a:solidFill>
                  </a:tcPr>
                </a:tc>
                <a:tc>
                  <a:txBody>
                    <a:bodyPr/>
                    <a:lstStyle/>
                    <a:p>
                      <a:r>
                        <a:rPr lang="en-US" sz="1200" b="1" dirty="0"/>
                        <a:t>Verification Method</a:t>
                      </a:r>
                      <a:endParaRPr lang="en-US" sz="1200" dirty="0">
                        <a:latin typeface="Bahnschrift" panose="020B0502040204020203" pitchFamily="34" charset="0"/>
                      </a:endParaRPr>
                    </a:p>
                  </a:txBody>
                  <a:tcPr marL="29331" marR="29331" marT="14665" marB="14665" anchor="ctr">
                    <a:solidFill>
                      <a:srgbClr val="9EC544"/>
                    </a:solidFill>
                  </a:tcPr>
                </a:tc>
                <a:extLst>
                  <a:ext uri="{0D108BD9-81ED-4DB2-BD59-A6C34878D82A}">
                    <a16:rowId xmlns:a16="http://schemas.microsoft.com/office/drawing/2014/main" val="1824662536"/>
                  </a:ext>
                </a:extLst>
              </a:tr>
              <a:tr h="587444">
                <a:tc>
                  <a:txBody>
                    <a:bodyPr/>
                    <a:lstStyle/>
                    <a:p>
                      <a:pPr algn="ctr"/>
                      <a:r>
                        <a:rPr lang="en-US" sz="1200"/>
                        <a:t>FR01</a:t>
                      </a:r>
                      <a:endParaRPr lang="en-US" sz="1200">
                        <a:latin typeface="Bahnschrift" panose="020B0502040204020203" pitchFamily="34" charset="0"/>
                      </a:endParaRPr>
                    </a:p>
                  </a:txBody>
                  <a:tcPr marL="29331" marR="29331" marT="14665" marB="14665" anchor="ctr">
                    <a:solidFill>
                      <a:srgbClr val="9EC544"/>
                    </a:solidFill>
                  </a:tcPr>
                </a:tc>
                <a:tc>
                  <a:txBody>
                    <a:bodyPr/>
                    <a:lstStyle/>
                    <a:p>
                      <a:r>
                        <a:rPr lang="en-US" sz="1200">
                          <a:solidFill>
                            <a:schemeClr val="bg1"/>
                          </a:solidFill>
                        </a:rPr>
                        <a:t>The system shall allow user to input historical data in CSV/XML format.</a:t>
                      </a:r>
                      <a:endParaRPr lang="en-US" sz="120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pPr algn="ctr"/>
                      <a:r>
                        <a:rPr lang="en-US" sz="1200" dirty="0">
                          <a:solidFill>
                            <a:schemeClr val="bg1"/>
                          </a:solidFill>
                        </a:rPr>
                        <a:t>FT01</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r>
                        <a:rPr lang="en-US" sz="1200" dirty="0">
                          <a:solidFill>
                            <a:schemeClr val="bg1"/>
                          </a:solidFill>
                        </a:rPr>
                        <a:t>Data Input Interface for uploading historical data files.</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r>
                        <a:rPr lang="en-US" sz="1200" dirty="0">
                          <a:solidFill>
                            <a:schemeClr val="bg1"/>
                          </a:solidFill>
                        </a:rPr>
                        <a:t>System Test: Data upload</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extLst>
                  <a:ext uri="{0D108BD9-81ED-4DB2-BD59-A6C34878D82A}">
                    <a16:rowId xmlns:a16="http://schemas.microsoft.com/office/drawing/2014/main" val="1733310523"/>
                  </a:ext>
                </a:extLst>
              </a:tr>
              <a:tr h="446244">
                <a:tc>
                  <a:txBody>
                    <a:bodyPr/>
                    <a:lstStyle/>
                    <a:p>
                      <a:pPr algn="ctr"/>
                      <a:r>
                        <a:rPr lang="en-US" sz="1200"/>
                        <a:t>FR02</a:t>
                      </a:r>
                      <a:endParaRPr lang="en-US" sz="1200">
                        <a:latin typeface="Bahnschrift" panose="020B0502040204020203" pitchFamily="34" charset="0"/>
                      </a:endParaRPr>
                    </a:p>
                  </a:txBody>
                  <a:tcPr marL="29331" marR="29331" marT="14665" marB="14665" anchor="ctr">
                    <a:solidFill>
                      <a:srgbClr val="9EC544"/>
                    </a:solidFill>
                  </a:tcPr>
                </a:tc>
                <a:tc>
                  <a:txBody>
                    <a:bodyPr/>
                    <a:lstStyle/>
                    <a:p>
                      <a:r>
                        <a:rPr lang="en-US" sz="1200" dirty="0">
                          <a:solidFill>
                            <a:schemeClr val="bg1"/>
                          </a:solidFill>
                        </a:rPr>
                        <a:t>The System shall store input data in database.</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pPr algn="ctr"/>
                      <a:r>
                        <a:rPr lang="en-US" sz="1200">
                          <a:solidFill>
                            <a:schemeClr val="bg1"/>
                          </a:solidFill>
                        </a:rPr>
                        <a:t>FT02</a:t>
                      </a:r>
                      <a:endParaRPr lang="en-US" sz="120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r>
                        <a:rPr lang="en-US" sz="1200">
                          <a:solidFill>
                            <a:schemeClr val="bg1"/>
                          </a:solidFill>
                        </a:rPr>
                        <a:t>Data Storage functionality in MS SQL database.</a:t>
                      </a:r>
                      <a:endParaRPr lang="en-US" sz="120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r>
                        <a:rPr lang="en-US" sz="1200">
                          <a:solidFill>
                            <a:schemeClr val="bg1"/>
                          </a:solidFill>
                        </a:rPr>
                        <a:t>Database Test: Data storage</a:t>
                      </a:r>
                      <a:endParaRPr lang="en-US" sz="1200">
                        <a:solidFill>
                          <a:schemeClr val="bg1"/>
                        </a:solidFill>
                        <a:latin typeface="Bahnschrift" panose="020B0502040204020203" pitchFamily="34" charset="0"/>
                      </a:endParaRPr>
                    </a:p>
                  </a:txBody>
                  <a:tcPr marL="29331" marR="29331" marT="14665" marB="14665" anchor="ctr">
                    <a:solidFill>
                      <a:srgbClr val="DFEACF"/>
                    </a:solidFill>
                  </a:tcPr>
                </a:tc>
                <a:extLst>
                  <a:ext uri="{0D108BD9-81ED-4DB2-BD59-A6C34878D82A}">
                    <a16:rowId xmlns:a16="http://schemas.microsoft.com/office/drawing/2014/main" val="1564601553"/>
                  </a:ext>
                </a:extLst>
              </a:tr>
              <a:tr h="587444">
                <a:tc>
                  <a:txBody>
                    <a:bodyPr/>
                    <a:lstStyle/>
                    <a:p>
                      <a:pPr algn="ctr"/>
                      <a:r>
                        <a:rPr lang="en-US" sz="1200" dirty="0"/>
                        <a:t>FR03</a:t>
                      </a:r>
                      <a:endParaRPr lang="en-US" sz="1200" dirty="0">
                        <a:latin typeface="Bahnschrift" panose="020B0502040204020203" pitchFamily="34" charset="0"/>
                      </a:endParaRPr>
                    </a:p>
                  </a:txBody>
                  <a:tcPr marL="29331" marR="29331" marT="14665" marB="14665" anchor="ctr">
                    <a:solidFill>
                      <a:srgbClr val="9EC544"/>
                    </a:solidFill>
                  </a:tcPr>
                </a:tc>
                <a:tc>
                  <a:txBody>
                    <a:bodyPr/>
                    <a:lstStyle/>
                    <a:p>
                      <a:r>
                        <a:rPr lang="en-US" sz="1200" dirty="0">
                          <a:solidFill>
                            <a:schemeClr val="bg1"/>
                          </a:solidFill>
                        </a:rPr>
                        <a:t>The System shall extract data from database clean it and prepare it and load it into system </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pPr algn="ctr"/>
                      <a:r>
                        <a:rPr lang="en-US" sz="1200">
                          <a:solidFill>
                            <a:schemeClr val="bg1"/>
                          </a:solidFill>
                        </a:rPr>
                        <a:t>FT03</a:t>
                      </a:r>
                      <a:endParaRPr lang="en-US" sz="120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r>
                        <a:rPr lang="en-US" sz="1200">
                          <a:solidFill>
                            <a:schemeClr val="bg1"/>
                          </a:solidFill>
                        </a:rPr>
                        <a:t>ETL Process: Data cleaning and loading.</a:t>
                      </a:r>
                      <a:endParaRPr lang="en-US" sz="120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r>
                        <a:rPr lang="en-US" sz="1200">
                          <a:solidFill>
                            <a:schemeClr val="bg1"/>
                          </a:solidFill>
                        </a:rPr>
                        <a:t>System Test: ETL process</a:t>
                      </a:r>
                      <a:endParaRPr lang="en-US" sz="1200">
                        <a:solidFill>
                          <a:schemeClr val="bg1"/>
                        </a:solidFill>
                        <a:latin typeface="Bahnschrift" panose="020B0502040204020203" pitchFamily="34" charset="0"/>
                      </a:endParaRPr>
                    </a:p>
                  </a:txBody>
                  <a:tcPr marL="29331" marR="29331" marT="14665" marB="14665" anchor="ctr">
                    <a:solidFill>
                      <a:srgbClr val="DFEACF"/>
                    </a:solidFill>
                  </a:tcPr>
                </a:tc>
                <a:extLst>
                  <a:ext uri="{0D108BD9-81ED-4DB2-BD59-A6C34878D82A}">
                    <a16:rowId xmlns:a16="http://schemas.microsoft.com/office/drawing/2014/main" val="3613235999"/>
                  </a:ext>
                </a:extLst>
              </a:tr>
              <a:tr h="728644">
                <a:tc>
                  <a:txBody>
                    <a:bodyPr/>
                    <a:lstStyle/>
                    <a:p>
                      <a:pPr algn="ctr"/>
                      <a:r>
                        <a:rPr lang="en-US" sz="1200"/>
                        <a:t>FR04</a:t>
                      </a:r>
                      <a:endParaRPr lang="en-US" sz="1200">
                        <a:latin typeface="Bahnschrift" panose="020B0502040204020203" pitchFamily="34" charset="0"/>
                      </a:endParaRPr>
                    </a:p>
                  </a:txBody>
                  <a:tcPr marL="29331" marR="29331" marT="14665" marB="14665" anchor="ctr">
                    <a:solidFill>
                      <a:srgbClr val="9EC544"/>
                    </a:solidFill>
                  </a:tcPr>
                </a:tc>
                <a:tc>
                  <a:txBody>
                    <a:bodyPr/>
                    <a:lstStyle/>
                    <a:p>
                      <a:r>
                        <a:rPr lang="en-US" sz="1200" dirty="0">
                          <a:solidFill>
                            <a:schemeClr val="bg1"/>
                          </a:solidFill>
                        </a:rPr>
                        <a:t>The system shall analyze historical data and generate patterns for different energy scenarios.</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pPr algn="ctr"/>
                      <a:r>
                        <a:rPr lang="en-US" sz="1200">
                          <a:solidFill>
                            <a:schemeClr val="bg1"/>
                          </a:solidFill>
                        </a:rPr>
                        <a:t>FT04</a:t>
                      </a:r>
                      <a:endParaRPr lang="en-US" sz="120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r>
                        <a:rPr lang="en-US" sz="1200" dirty="0">
                          <a:solidFill>
                            <a:schemeClr val="bg1"/>
                          </a:solidFill>
                        </a:rPr>
                        <a:t>Analytical Module for historical pattern generation.</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r>
                        <a:rPr lang="en-US" sz="1200" dirty="0">
                          <a:solidFill>
                            <a:schemeClr val="bg1"/>
                          </a:solidFill>
                        </a:rPr>
                        <a:t>System Test: Scenarios Analysis</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extLst>
                  <a:ext uri="{0D108BD9-81ED-4DB2-BD59-A6C34878D82A}">
                    <a16:rowId xmlns:a16="http://schemas.microsoft.com/office/drawing/2014/main" val="3197137888"/>
                  </a:ext>
                </a:extLst>
              </a:tr>
              <a:tr h="587444">
                <a:tc>
                  <a:txBody>
                    <a:bodyPr/>
                    <a:lstStyle/>
                    <a:p>
                      <a:pPr algn="ctr"/>
                      <a:r>
                        <a:rPr lang="en-US" sz="1200"/>
                        <a:t>FR05</a:t>
                      </a:r>
                      <a:endParaRPr lang="en-US" sz="1200">
                        <a:latin typeface="Bahnschrift" panose="020B0502040204020203" pitchFamily="34" charset="0"/>
                      </a:endParaRPr>
                    </a:p>
                  </a:txBody>
                  <a:tcPr marL="29331" marR="29331" marT="14665" marB="14665" anchor="ctr">
                    <a:solidFill>
                      <a:srgbClr val="9EC544"/>
                    </a:solidFill>
                  </a:tcPr>
                </a:tc>
                <a:tc>
                  <a:txBody>
                    <a:bodyPr/>
                    <a:lstStyle/>
                    <a:p>
                      <a:r>
                        <a:rPr lang="en-US" sz="1200" dirty="0">
                          <a:solidFill>
                            <a:schemeClr val="bg1"/>
                          </a:solidFill>
                        </a:rPr>
                        <a:t>The system shall use </a:t>
                      </a:r>
                      <a:r>
                        <a:rPr lang="en-US" sz="1200" dirty="0" err="1">
                          <a:solidFill>
                            <a:schemeClr val="bg1"/>
                          </a:solidFill>
                        </a:rPr>
                        <a:t>WisRule</a:t>
                      </a:r>
                      <a:r>
                        <a:rPr lang="en-US" sz="1200" dirty="0">
                          <a:solidFill>
                            <a:schemeClr val="bg1"/>
                          </a:solidFill>
                        </a:rPr>
                        <a:t>, K mean cluster, Linear Regression and other algorithms to predict future energy related scenarios.</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pPr algn="ctr"/>
                      <a:r>
                        <a:rPr lang="en-US" sz="1200">
                          <a:solidFill>
                            <a:schemeClr val="bg1"/>
                          </a:solidFill>
                        </a:rPr>
                        <a:t>FT05</a:t>
                      </a:r>
                      <a:endParaRPr lang="en-US" sz="120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r>
                        <a:rPr lang="en-US" sz="1200" dirty="0">
                          <a:solidFill>
                            <a:schemeClr val="bg1"/>
                          </a:solidFill>
                        </a:rPr>
                        <a:t>Forecasting using </a:t>
                      </a:r>
                      <a:r>
                        <a:rPr lang="en-US" sz="1200" dirty="0" err="1">
                          <a:solidFill>
                            <a:schemeClr val="bg1"/>
                          </a:solidFill>
                        </a:rPr>
                        <a:t>WisRule</a:t>
                      </a:r>
                      <a:r>
                        <a:rPr lang="en-US" sz="1200" dirty="0">
                          <a:solidFill>
                            <a:schemeClr val="bg1"/>
                          </a:solidFill>
                        </a:rPr>
                        <a:t> and other algorithms for future energy trends.</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r>
                        <a:rPr lang="en-US" sz="1200" dirty="0">
                          <a:solidFill>
                            <a:schemeClr val="bg1"/>
                          </a:solidFill>
                        </a:rPr>
                        <a:t>Algorithm Test: Compare prediction accuracy</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extLst>
                  <a:ext uri="{0D108BD9-81ED-4DB2-BD59-A6C34878D82A}">
                    <a16:rowId xmlns:a16="http://schemas.microsoft.com/office/drawing/2014/main" val="2128182889"/>
                  </a:ext>
                </a:extLst>
              </a:tr>
              <a:tr h="587444">
                <a:tc>
                  <a:txBody>
                    <a:bodyPr/>
                    <a:lstStyle/>
                    <a:p>
                      <a:pPr algn="ctr"/>
                      <a:r>
                        <a:rPr lang="en-US" sz="1200"/>
                        <a:t>FR06</a:t>
                      </a:r>
                      <a:endParaRPr lang="en-US" sz="1200">
                        <a:latin typeface="Bahnschrift" panose="020B0502040204020203" pitchFamily="34" charset="0"/>
                      </a:endParaRPr>
                    </a:p>
                  </a:txBody>
                  <a:tcPr marL="29331" marR="29331" marT="14665" marB="14665" anchor="ctr">
                    <a:solidFill>
                      <a:srgbClr val="9EC544"/>
                    </a:solidFill>
                  </a:tcPr>
                </a:tc>
                <a:tc>
                  <a:txBody>
                    <a:bodyPr/>
                    <a:lstStyle/>
                    <a:p>
                      <a:r>
                        <a:rPr lang="en-US" sz="1200" dirty="0">
                          <a:solidFill>
                            <a:schemeClr val="bg1"/>
                          </a:solidFill>
                        </a:rPr>
                        <a:t>The system shall visualize both historical data, different scenarios and predicted data on dashboard using graphs and charts.</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pPr algn="ctr"/>
                      <a:r>
                        <a:rPr lang="en-US" sz="1200">
                          <a:solidFill>
                            <a:schemeClr val="bg1"/>
                          </a:solidFill>
                        </a:rPr>
                        <a:t>FT06</a:t>
                      </a:r>
                      <a:endParaRPr lang="en-US" sz="120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r>
                        <a:rPr lang="en-US" sz="1200">
                          <a:solidFill>
                            <a:schemeClr val="bg1"/>
                          </a:solidFill>
                        </a:rPr>
                        <a:t>Dashboard for data visualization using graphs and charts.</a:t>
                      </a:r>
                      <a:endParaRPr lang="en-US" sz="120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r>
                        <a:rPr lang="en-US" sz="1200" dirty="0">
                          <a:solidFill>
                            <a:schemeClr val="bg1"/>
                          </a:solidFill>
                        </a:rPr>
                        <a:t>UI Test: Dashboard visuals</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extLst>
                  <a:ext uri="{0D108BD9-81ED-4DB2-BD59-A6C34878D82A}">
                    <a16:rowId xmlns:a16="http://schemas.microsoft.com/office/drawing/2014/main" val="241311860"/>
                  </a:ext>
                </a:extLst>
              </a:tr>
              <a:tr h="497055">
                <a:tc>
                  <a:txBody>
                    <a:bodyPr/>
                    <a:lstStyle/>
                    <a:p>
                      <a:pPr algn="ctr"/>
                      <a:r>
                        <a:rPr lang="en-US" sz="1200"/>
                        <a:t>FR07</a:t>
                      </a:r>
                      <a:endParaRPr lang="en-US" sz="1200">
                        <a:latin typeface="Bahnschrift" panose="020B0502040204020203" pitchFamily="34" charset="0"/>
                      </a:endParaRPr>
                    </a:p>
                  </a:txBody>
                  <a:tcPr marL="29331" marR="29331" marT="14665" marB="14665" anchor="ctr">
                    <a:solidFill>
                      <a:srgbClr val="9EC544"/>
                    </a:solidFill>
                  </a:tcPr>
                </a:tc>
                <a:tc>
                  <a:txBody>
                    <a:bodyPr/>
                    <a:lstStyle/>
                    <a:p>
                      <a:r>
                        <a:rPr lang="en-US" sz="1200" dirty="0">
                          <a:solidFill>
                            <a:schemeClr val="bg1"/>
                          </a:solidFill>
                        </a:rPr>
                        <a:t>The system shall allow to share and print reports both in hard and soft form.</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pPr algn="ctr"/>
                      <a:r>
                        <a:rPr lang="en-US" sz="1200">
                          <a:solidFill>
                            <a:schemeClr val="bg1"/>
                          </a:solidFill>
                        </a:rPr>
                        <a:t>FT07</a:t>
                      </a:r>
                      <a:endParaRPr lang="en-US" sz="120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r>
                        <a:rPr lang="en-US" sz="1200">
                          <a:solidFill>
                            <a:schemeClr val="bg1"/>
                          </a:solidFill>
                        </a:rPr>
                        <a:t>Reporting Module for hard and soft copy outputs.</a:t>
                      </a:r>
                      <a:endParaRPr lang="en-US" sz="120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r>
                        <a:rPr lang="en-US" sz="1200" dirty="0">
                          <a:solidFill>
                            <a:schemeClr val="bg1"/>
                          </a:solidFill>
                        </a:rPr>
                        <a:t>System Test: Report generation</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extLst>
                  <a:ext uri="{0D108BD9-81ED-4DB2-BD59-A6C34878D82A}">
                    <a16:rowId xmlns:a16="http://schemas.microsoft.com/office/drawing/2014/main" val="1499171521"/>
                  </a:ext>
                </a:extLst>
              </a:tr>
              <a:tr h="728644">
                <a:tc>
                  <a:txBody>
                    <a:bodyPr/>
                    <a:lstStyle/>
                    <a:p>
                      <a:pPr algn="ctr"/>
                      <a:r>
                        <a:rPr lang="en-US" sz="1200" dirty="0"/>
                        <a:t>FR08</a:t>
                      </a:r>
                      <a:endParaRPr lang="en-US" sz="1200" dirty="0">
                        <a:latin typeface="Bahnschrift" panose="020B0502040204020203" pitchFamily="34" charset="0"/>
                      </a:endParaRPr>
                    </a:p>
                  </a:txBody>
                  <a:tcPr marL="29331" marR="29331" marT="14665" marB="14665" anchor="ctr">
                    <a:solidFill>
                      <a:srgbClr val="9EC544"/>
                    </a:solidFill>
                  </a:tcPr>
                </a:tc>
                <a:tc>
                  <a:txBody>
                    <a:bodyPr/>
                    <a:lstStyle/>
                    <a:p>
                      <a:r>
                        <a:rPr lang="en-US" sz="1200" dirty="0">
                          <a:solidFill>
                            <a:schemeClr val="bg1"/>
                          </a:solidFill>
                        </a:rPr>
                        <a:t>The system shall provide user with recommendations for future decision based on historical and predicted data.</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pPr algn="ctr"/>
                      <a:r>
                        <a:rPr lang="en-US" sz="1200" dirty="0">
                          <a:solidFill>
                            <a:schemeClr val="bg1"/>
                          </a:solidFill>
                        </a:rPr>
                        <a:t>FT08</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r>
                        <a:rPr lang="en-US" sz="1200">
                          <a:solidFill>
                            <a:schemeClr val="bg1"/>
                          </a:solidFill>
                        </a:rPr>
                        <a:t>Recommendation Engine for decision support.</a:t>
                      </a:r>
                      <a:endParaRPr lang="en-US" sz="1200">
                        <a:solidFill>
                          <a:schemeClr val="bg1"/>
                        </a:solidFill>
                        <a:latin typeface="Bahnschrift" panose="020B0502040204020203" pitchFamily="34" charset="0"/>
                      </a:endParaRPr>
                    </a:p>
                  </a:txBody>
                  <a:tcPr marL="29331" marR="29331" marT="14665" marB="14665" anchor="ctr">
                    <a:solidFill>
                      <a:srgbClr val="DFEACF"/>
                    </a:solidFill>
                  </a:tcPr>
                </a:tc>
                <a:tc>
                  <a:txBody>
                    <a:bodyPr/>
                    <a:lstStyle/>
                    <a:p>
                      <a:r>
                        <a:rPr lang="en-US" sz="1200" dirty="0">
                          <a:solidFill>
                            <a:schemeClr val="bg1"/>
                          </a:solidFill>
                        </a:rPr>
                        <a:t>System Test: Recommendations</a:t>
                      </a:r>
                      <a:endParaRPr lang="en-US" sz="1200" dirty="0">
                        <a:solidFill>
                          <a:schemeClr val="bg1"/>
                        </a:solidFill>
                        <a:latin typeface="Bahnschrift" panose="020B0502040204020203" pitchFamily="34" charset="0"/>
                      </a:endParaRPr>
                    </a:p>
                  </a:txBody>
                  <a:tcPr marL="29331" marR="29331" marT="14665" marB="14665" anchor="ctr">
                    <a:solidFill>
                      <a:srgbClr val="DFEACF"/>
                    </a:solidFill>
                  </a:tcPr>
                </a:tc>
                <a:extLst>
                  <a:ext uri="{0D108BD9-81ED-4DB2-BD59-A6C34878D82A}">
                    <a16:rowId xmlns:a16="http://schemas.microsoft.com/office/drawing/2014/main" val="391003212"/>
                  </a:ext>
                </a:extLst>
              </a:tr>
            </a:tbl>
          </a:graphicData>
        </a:graphic>
      </p:graphicFrame>
    </p:spTree>
    <p:extLst>
      <p:ext uri="{BB962C8B-B14F-4D97-AF65-F5344CB8AC3E}">
        <p14:creationId xmlns:p14="http://schemas.microsoft.com/office/powerpoint/2010/main" val="370737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1C44-2FF2-4327-AD2D-6F8AACC0439A}"/>
              </a:ext>
            </a:extLst>
          </p:cNvPr>
          <p:cNvSpPr>
            <a:spLocks noGrp="1"/>
          </p:cNvSpPr>
          <p:nvPr>
            <p:ph type="title"/>
          </p:nvPr>
        </p:nvSpPr>
        <p:spPr>
          <a:xfrm>
            <a:off x="913795" y="235155"/>
            <a:ext cx="10353761" cy="1326321"/>
          </a:xfrm>
        </p:spPr>
        <p:txBody>
          <a:bodyPr/>
          <a:lstStyle/>
          <a:p>
            <a:r>
              <a:rPr lang="en-US" dirty="0"/>
              <a:t>Gantt Chart</a:t>
            </a:r>
            <a:endParaRPr lang="en-PK" dirty="0"/>
          </a:p>
        </p:txBody>
      </p:sp>
      <p:sp>
        <p:nvSpPr>
          <p:cNvPr id="5" name="Content Placeholder 4">
            <a:extLst>
              <a:ext uri="{FF2B5EF4-FFF2-40B4-BE49-F238E27FC236}">
                <a16:creationId xmlns:a16="http://schemas.microsoft.com/office/drawing/2014/main" id="{28B165CA-D268-35E6-2F1C-CA4232F1B7B7}"/>
              </a:ext>
            </a:extLst>
          </p:cNvPr>
          <p:cNvSpPr>
            <a:spLocks noGrp="1"/>
          </p:cNvSpPr>
          <p:nvPr>
            <p:ph idx="1"/>
          </p:nvPr>
        </p:nvSpPr>
        <p:spPr/>
        <p:txBody>
          <a:bodyPr/>
          <a:lstStyle/>
          <a:p>
            <a:endParaRPr lang="en-US"/>
          </a:p>
        </p:txBody>
      </p:sp>
      <p:graphicFrame>
        <p:nvGraphicFramePr>
          <p:cNvPr id="6" name="Chart 5">
            <a:extLst>
              <a:ext uri="{FF2B5EF4-FFF2-40B4-BE49-F238E27FC236}">
                <a16:creationId xmlns:a16="http://schemas.microsoft.com/office/drawing/2014/main" id="{107B49B2-89BD-5A42-697A-707D5B4DFF7E}"/>
              </a:ext>
            </a:extLst>
          </p:cNvPr>
          <p:cNvGraphicFramePr>
            <a:graphicFrameLocks/>
          </p:cNvGraphicFramePr>
          <p:nvPr>
            <p:extLst>
              <p:ext uri="{D42A27DB-BD31-4B8C-83A1-F6EECF244321}">
                <p14:modId xmlns:p14="http://schemas.microsoft.com/office/powerpoint/2010/main" val="2088138528"/>
              </p:ext>
            </p:extLst>
          </p:nvPr>
        </p:nvGraphicFramePr>
        <p:xfrm>
          <a:off x="924442" y="1417566"/>
          <a:ext cx="10035657" cy="50086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351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80DC-BD78-4A5F-A854-E2F2FB81812C}"/>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3042A5D2-AA71-4D2C-842C-7D06604B3B45}"/>
              </a:ext>
            </a:extLst>
          </p:cNvPr>
          <p:cNvSpPr>
            <a:spLocks noGrp="1"/>
          </p:cNvSpPr>
          <p:nvPr>
            <p:ph idx="1"/>
          </p:nvPr>
        </p:nvSpPr>
        <p:spPr>
          <a:xfrm>
            <a:off x="913795" y="1681316"/>
            <a:ext cx="10353762" cy="4409768"/>
          </a:xfrm>
        </p:spPr>
        <p:txBody>
          <a:bodyPr>
            <a:normAutofit/>
          </a:bodyPr>
          <a:lstStyle/>
          <a:p>
            <a:pPr algn="just"/>
            <a:r>
              <a:rPr lang="en-US" dirty="0"/>
              <a:t>Intelligent Energy Scenario Analysis (IESA) is an AI-based business intelligence project that will revolutionize energy scenario analysis by utilizing </a:t>
            </a:r>
            <a:r>
              <a:rPr lang="en-US" dirty="0" err="1"/>
              <a:t>WisRule</a:t>
            </a:r>
            <a:r>
              <a:rPr lang="en-US" dirty="0"/>
              <a:t>, Linear regression, K Means Clustering, etc.</a:t>
            </a:r>
          </a:p>
          <a:p>
            <a:pPr algn="just"/>
            <a:r>
              <a:rPr lang="en-US" dirty="0"/>
              <a:t>IESA aims to predict future scenarios related to energy, such as gas and electricity production and consumption, as well as associations between energy import, generation, and production, etc..</a:t>
            </a:r>
          </a:p>
          <a:p>
            <a:pPr algn="just"/>
            <a:r>
              <a:rPr lang="en-US" dirty="0"/>
              <a:t>  IESA is a DSS (Decision Support System) which enables optimal decision-making for sustainability and cost efficiency.</a:t>
            </a:r>
          </a:p>
          <a:p>
            <a:pPr algn="just"/>
            <a:r>
              <a:rPr lang="en-US" dirty="0"/>
              <a:t>The project will analyze historical energy data to predict future needs and offer personalized recommendations, helping users to take better future decisions.</a:t>
            </a:r>
            <a:endParaRPr lang="en-PK" dirty="0"/>
          </a:p>
        </p:txBody>
      </p:sp>
    </p:spTree>
    <p:extLst>
      <p:ext uri="{BB962C8B-B14F-4D97-AF65-F5344CB8AC3E}">
        <p14:creationId xmlns:p14="http://schemas.microsoft.com/office/powerpoint/2010/main" val="3934069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F4FE-C2E0-BBD7-89B5-232564FAFD10}"/>
              </a:ext>
            </a:extLst>
          </p:cNvPr>
          <p:cNvSpPr>
            <a:spLocks noGrp="1"/>
          </p:cNvSpPr>
          <p:nvPr>
            <p:ph type="title"/>
          </p:nvPr>
        </p:nvSpPr>
        <p:spPr/>
        <p:txBody>
          <a:bodyPr/>
          <a:lstStyle/>
          <a:p>
            <a:r>
              <a:rPr lang="en-US" dirty="0"/>
              <a:t>Group LOG</a:t>
            </a:r>
          </a:p>
        </p:txBody>
      </p:sp>
      <p:graphicFrame>
        <p:nvGraphicFramePr>
          <p:cNvPr id="4" name="Content Placeholder 3">
            <a:extLst>
              <a:ext uri="{FF2B5EF4-FFF2-40B4-BE49-F238E27FC236}">
                <a16:creationId xmlns:a16="http://schemas.microsoft.com/office/drawing/2014/main" id="{82446E5C-73C6-0BD1-704D-91B4B7CF0D44}"/>
              </a:ext>
            </a:extLst>
          </p:cNvPr>
          <p:cNvGraphicFramePr>
            <a:graphicFrameLocks noGrp="1"/>
          </p:cNvGraphicFramePr>
          <p:nvPr>
            <p:ph idx="1"/>
            <p:extLst>
              <p:ext uri="{D42A27DB-BD31-4B8C-83A1-F6EECF244321}">
                <p14:modId xmlns:p14="http://schemas.microsoft.com/office/powerpoint/2010/main" val="650115227"/>
              </p:ext>
            </p:extLst>
          </p:nvPr>
        </p:nvGraphicFramePr>
        <p:xfrm>
          <a:off x="1968501" y="1821620"/>
          <a:ext cx="7912099" cy="4595471"/>
        </p:xfrm>
        <a:graphic>
          <a:graphicData uri="http://schemas.openxmlformats.org/drawingml/2006/table">
            <a:tbl>
              <a:tblPr firstRow="1" firstCol="1" bandRow="1">
                <a:tableStyleId>{5C22544A-7EE6-4342-B048-85BDC9FD1C3A}</a:tableStyleId>
              </a:tblPr>
              <a:tblGrid>
                <a:gridCol w="893816">
                  <a:extLst>
                    <a:ext uri="{9D8B030D-6E8A-4147-A177-3AD203B41FA5}">
                      <a16:colId xmlns:a16="http://schemas.microsoft.com/office/drawing/2014/main" val="3321292514"/>
                    </a:ext>
                  </a:extLst>
                </a:gridCol>
                <a:gridCol w="1036173">
                  <a:extLst>
                    <a:ext uri="{9D8B030D-6E8A-4147-A177-3AD203B41FA5}">
                      <a16:colId xmlns:a16="http://schemas.microsoft.com/office/drawing/2014/main" val="3706960301"/>
                    </a:ext>
                  </a:extLst>
                </a:gridCol>
                <a:gridCol w="1905096">
                  <a:extLst>
                    <a:ext uri="{9D8B030D-6E8A-4147-A177-3AD203B41FA5}">
                      <a16:colId xmlns:a16="http://schemas.microsoft.com/office/drawing/2014/main" val="3364023027"/>
                    </a:ext>
                  </a:extLst>
                </a:gridCol>
                <a:gridCol w="928821">
                  <a:extLst>
                    <a:ext uri="{9D8B030D-6E8A-4147-A177-3AD203B41FA5}">
                      <a16:colId xmlns:a16="http://schemas.microsoft.com/office/drawing/2014/main" val="1653782576"/>
                    </a:ext>
                  </a:extLst>
                </a:gridCol>
                <a:gridCol w="3148193">
                  <a:extLst>
                    <a:ext uri="{9D8B030D-6E8A-4147-A177-3AD203B41FA5}">
                      <a16:colId xmlns:a16="http://schemas.microsoft.com/office/drawing/2014/main" val="316293464"/>
                    </a:ext>
                  </a:extLst>
                </a:gridCol>
              </a:tblGrid>
              <a:tr h="368898">
                <a:tc>
                  <a:txBody>
                    <a:bodyPr/>
                    <a:lstStyle/>
                    <a:p>
                      <a:pPr marL="0" marR="0" algn="ctr">
                        <a:lnSpc>
                          <a:spcPts val="1200"/>
                        </a:lnSpc>
                      </a:pPr>
                      <a:r>
                        <a:rPr lang="en-CA" sz="1100">
                          <a:effectLst/>
                        </a:rPr>
                        <a:t>Serial Number</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Meeting Date</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ts val="1200"/>
                        </a:lnSpc>
                      </a:pPr>
                      <a:endParaRPr lang="en-CA" sz="1100" dirty="0">
                        <a:effectLst/>
                      </a:endParaRPr>
                    </a:p>
                    <a:p>
                      <a:pPr marL="0" marR="0">
                        <a:lnSpc>
                          <a:spcPts val="1200"/>
                        </a:lnSpc>
                      </a:pPr>
                      <a:r>
                        <a:rPr lang="en-CA" sz="1100" dirty="0">
                          <a:effectLst/>
                        </a:rPr>
                        <a:t>Meeting Attendees</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r>
                        <a:rPr lang="en-CA" sz="1100" dirty="0">
                          <a:effectLst/>
                        </a:rPr>
                        <a:t>Location</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r>
                        <a:rPr lang="en-CA" sz="1100" dirty="0">
                          <a:effectLst/>
                        </a:rPr>
                        <a:t>Minutes</a:t>
                      </a:r>
                      <a:endParaRPr lang="en-US" sz="11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846845732"/>
                  </a:ext>
                </a:extLst>
              </a:tr>
              <a:tr h="737797">
                <a:tc>
                  <a:txBody>
                    <a:bodyPr/>
                    <a:lstStyle/>
                    <a:p>
                      <a:pPr marL="0" marR="0" algn="ctr">
                        <a:lnSpc>
                          <a:spcPts val="1200"/>
                        </a:lnSpc>
                      </a:pPr>
                      <a:r>
                        <a:rPr lang="en-CA" sz="1100">
                          <a:effectLst/>
                        </a:rPr>
                        <a:t>1</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just">
                        <a:lnSpc>
                          <a:spcPts val="1200"/>
                        </a:lnSpc>
                      </a:pPr>
                      <a:r>
                        <a:rPr lang="en-CA" sz="1100">
                          <a:effectLst/>
                        </a:rPr>
                        <a:t>7/10/2024</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Muhammad Suffian </a:t>
                      </a:r>
                      <a:br>
                        <a:rPr lang="en-CA" sz="1100">
                          <a:effectLst/>
                        </a:rPr>
                      </a:br>
                      <a:r>
                        <a:rPr lang="en-CA" sz="1100">
                          <a:effectLst/>
                        </a:rPr>
                        <a:t>Muhammad Yasir</a:t>
                      </a:r>
                      <a:br>
                        <a:rPr lang="en-CA" sz="1100">
                          <a:effectLst/>
                        </a:rPr>
                      </a:br>
                      <a:r>
                        <a:rPr lang="en-CA" sz="1100">
                          <a:effectLst/>
                        </a:rPr>
                        <a:t>Muhammad Farzam</a:t>
                      </a:r>
                      <a:br>
                        <a:rPr lang="en-CA" sz="1100">
                          <a:effectLst/>
                        </a:rPr>
                      </a:br>
                      <a:r>
                        <a:rPr lang="en-CA" sz="1100">
                          <a:effectLst/>
                        </a:rPr>
                        <a:t>Muhammad Shaheen</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r>
                        <a:rPr lang="en-CA" sz="1100" dirty="0">
                          <a:effectLst/>
                        </a:rPr>
                        <a:t>University</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just">
                        <a:lnSpc>
                          <a:spcPts val="1200"/>
                        </a:lnSpc>
                      </a:pPr>
                      <a:r>
                        <a:rPr lang="en-CA" sz="1100" dirty="0">
                          <a:effectLst/>
                        </a:rPr>
                        <a:t>Discussed The idea and project scope of IESA also given shown some samples dashboard to Sir Shaheen</a:t>
                      </a:r>
                      <a:endParaRPr lang="en-US" sz="11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203378585"/>
                  </a:ext>
                </a:extLst>
              </a:tr>
              <a:tr h="577483">
                <a:tc>
                  <a:txBody>
                    <a:bodyPr/>
                    <a:lstStyle/>
                    <a:p>
                      <a:pPr marL="0" marR="0" algn="ctr">
                        <a:lnSpc>
                          <a:spcPts val="1200"/>
                        </a:lnSpc>
                      </a:pPr>
                      <a:r>
                        <a:rPr lang="en-CA" sz="1100">
                          <a:effectLst/>
                        </a:rPr>
                        <a:t>2</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just">
                        <a:lnSpc>
                          <a:spcPts val="1200"/>
                        </a:lnSpc>
                      </a:pPr>
                      <a:r>
                        <a:rPr lang="en-CA" sz="1100">
                          <a:effectLst/>
                        </a:rPr>
                        <a:t>16/10/2024</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Muhammad Suffian </a:t>
                      </a:r>
                      <a:br>
                        <a:rPr lang="en-CA" sz="1100">
                          <a:effectLst/>
                        </a:rPr>
                      </a:br>
                      <a:r>
                        <a:rPr lang="en-CA" sz="1100">
                          <a:effectLst/>
                        </a:rPr>
                        <a:t>Muhammad Yasir</a:t>
                      </a:r>
                      <a:br>
                        <a:rPr lang="en-CA" sz="1100">
                          <a:effectLst/>
                        </a:rPr>
                      </a:br>
                      <a:r>
                        <a:rPr lang="en-CA" sz="1100">
                          <a:effectLst/>
                        </a:rPr>
                        <a:t>Muhammad Farzam</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r>
                        <a:rPr lang="en-CA" sz="1100" dirty="0">
                          <a:effectLst/>
                        </a:rPr>
                        <a:t>Online</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just">
                        <a:lnSpc>
                          <a:spcPts val="1200"/>
                        </a:lnSpc>
                      </a:pPr>
                      <a:endParaRPr lang="en-CA" sz="1100" dirty="0">
                        <a:effectLst/>
                      </a:endParaRPr>
                    </a:p>
                    <a:p>
                      <a:pPr marL="0" marR="0" algn="just">
                        <a:lnSpc>
                          <a:spcPts val="1200"/>
                        </a:lnSpc>
                      </a:pPr>
                      <a:r>
                        <a:rPr lang="en-CA" sz="1100" dirty="0">
                          <a:effectLst/>
                        </a:rPr>
                        <a:t>Discussed </a:t>
                      </a:r>
                      <a:r>
                        <a:rPr lang="en-CA" sz="1100" dirty="0" err="1">
                          <a:effectLst/>
                        </a:rPr>
                        <a:t>WisRule</a:t>
                      </a:r>
                      <a:r>
                        <a:rPr lang="en-CA" sz="1100" dirty="0">
                          <a:effectLst/>
                        </a:rPr>
                        <a:t> algorithm and other Features od IESA </a:t>
                      </a:r>
                      <a:endParaRPr lang="en-US" sz="11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666975124"/>
                  </a:ext>
                </a:extLst>
              </a:tr>
              <a:tr h="737797">
                <a:tc>
                  <a:txBody>
                    <a:bodyPr/>
                    <a:lstStyle/>
                    <a:p>
                      <a:pPr marL="0" marR="0" algn="ctr">
                        <a:lnSpc>
                          <a:spcPts val="1200"/>
                        </a:lnSpc>
                      </a:pPr>
                      <a:r>
                        <a:rPr lang="en-CA" sz="1100">
                          <a:effectLst/>
                        </a:rPr>
                        <a:t>3</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just">
                        <a:lnSpc>
                          <a:spcPts val="1200"/>
                        </a:lnSpc>
                      </a:pPr>
                      <a:r>
                        <a:rPr lang="en-CA" sz="1100">
                          <a:effectLst/>
                        </a:rPr>
                        <a:t>22/10/2024</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Muhammad Suffian </a:t>
                      </a:r>
                      <a:br>
                        <a:rPr lang="en-CA" sz="1100">
                          <a:effectLst/>
                        </a:rPr>
                      </a:br>
                      <a:r>
                        <a:rPr lang="en-CA" sz="1100">
                          <a:effectLst/>
                        </a:rPr>
                        <a:t>Muhammad Yasir</a:t>
                      </a:r>
                      <a:br>
                        <a:rPr lang="en-CA" sz="1100">
                          <a:effectLst/>
                        </a:rPr>
                      </a:br>
                      <a:r>
                        <a:rPr lang="en-CA" sz="1100">
                          <a:effectLst/>
                        </a:rPr>
                        <a:t>Muhammad Farzam</a:t>
                      </a:r>
                      <a:br>
                        <a:rPr lang="en-CA" sz="1100">
                          <a:effectLst/>
                        </a:rPr>
                      </a:br>
                      <a:r>
                        <a:rPr lang="en-CA" sz="1100">
                          <a:effectLst/>
                        </a:rPr>
                        <a:t>Muhammad Shaheen</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r>
                        <a:rPr lang="en-CA" sz="1100" dirty="0">
                          <a:effectLst/>
                        </a:rPr>
                        <a:t>University</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just">
                        <a:lnSpc>
                          <a:spcPts val="1200"/>
                        </a:lnSpc>
                      </a:pPr>
                      <a:endParaRPr lang="en-CA" sz="1100" dirty="0">
                        <a:effectLst/>
                      </a:endParaRPr>
                    </a:p>
                    <a:p>
                      <a:pPr marL="0" marR="0" algn="just">
                        <a:lnSpc>
                          <a:spcPts val="1200"/>
                        </a:lnSpc>
                      </a:pPr>
                      <a:r>
                        <a:rPr lang="en-CA" sz="1100" dirty="0">
                          <a:effectLst/>
                        </a:rPr>
                        <a:t>Show version 1.2 and asked for improved</a:t>
                      </a:r>
                      <a:endParaRPr lang="en-US" sz="11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973538347"/>
                  </a:ext>
                </a:extLst>
              </a:tr>
              <a:tr h="737797">
                <a:tc>
                  <a:txBody>
                    <a:bodyPr/>
                    <a:lstStyle/>
                    <a:p>
                      <a:pPr marL="0" marR="0" algn="ctr">
                        <a:lnSpc>
                          <a:spcPts val="1200"/>
                        </a:lnSpc>
                      </a:pPr>
                      <a:r>
                        <a:rPr lang="en-CA" sz="1100">
                          <a:effectLst/>
                        </a:rPr>
                        <a:t>4</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just">
                        <a:lnSpc>
                          <a:spcPts val="1200"/>
                        </a:lnSpc>
                      </a:pPr>
                      <a:r>
                        <a:rPr lang="en-CA" sz="1100">
                          <a:effectLst/>
                        </a:rPr>
                        <a:t>28/10/2024</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Muhammad Suffian </a:t>
                      </a:r>
                      <a:br>
                        <a:rPr lang="en-CA" sz="1100">
                          <a:effectLst/>
                        </a:rPr>
                      </a:br>
                      <a:r>
                        <a:rPr lang="en-CA" sz="1100">
                          <a:effectLst/>
                        </a:rPr>
                        <a:t>Muhammad Yasir</a:t>
                      </a:r>
                      <a:br>
                        <a:rPr lang="en-CA" sz="1100">
                          <a:effectLst/>
                        </a:rPr>
                      </a:br>
                      <a:r>
                        <a:rPr lang="en-CA" sz="1100">
                          <a:effectLst/>
                        </a:rPr>
                        <a:t>Muhammad Farzam</a:t>
                      </a:r>
                      <a:br>
                        <a:rPr lang="en-CA" sz="1100">
                          <a:effectLst/>
                        </a:rPr>
                      </a:br>
                      <a:r>
                        <a:rPr lang="en-CA" sz="1100">
                          <a:effectLst/>
                        </a:rPr>
                        <a:t>Muhammad Shaheen</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r>
                        <a:rPr lang="en-CA" sz="1100" dirty="0">
                          <a:effectLst/>
                        </a:rPr>
                        <a:t>University</a:t>
                      </a:r>
                      <a:endParaRPr lang="en-US" sz="1100" i="1" dirty="0">
                        <a:effectLst/>
                        <a:latin typeface="Arial" panose="020B0604020202020204" pitchFamily="34" charset="0"/>
                        <a:ea typeface="Times New Roman" panose="02020603050405020304" pitchFamily="18" charset="0"/>
                      </a:endParaRPr>
                    </a:p>
                    <a:p>
                      <a:pPr marL="0" marR="0" algn="ctr">
                        <a:lnSpc>
                          <a:spcPts val="1200"/>
                        </a:lnSpc>
                      </a:pP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just">
                        <a:lnSpc>
                          <a:spcPts val="1200"/>
                        </a:lnSpc>
                      </a:pPr>
                      <a:endParaRPr lang="en-CA" sz="1100" dirty="0">
                        <a:effectLst/>
                      </a:endParaRPr>
                    </a:p>
                    <a:p>
                      <a:pPr marL="0" marR="0" algn="just">
                        <a:lnSpc>
                          <a:spcPts val="1200"/>
                        </a:lnSpc>
                      </a:pPr>
                      <a:r>
                        <a:rPr lang="en-CA" sz="1100" dirty="0">
                          <a:effectLst/>
                        </a:rPr>
                        <a:t>Shown version 1.3 and asked for improved </a:t>
                      </a:r>
                      <a:endParaRPr lang="en-US" sz="11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498105993"/>
                  </a:ext>
                </a:extLst>
              </a:tr>
              <a:tr h="553347">
                <a:tc>
                  <a:txBody>
                    <a:bodyPr/>
                    <a:lstStyle/>
                    <a:p>
                      <a:pPr marL="0" marR="0" algn="ctr">
                        <a:lnSpc>
                          <a:spcPts val="1200"/>
                        </a:lnSpc>
                      </a:pPr>
                      <a:r>
                        <a:rPr lang="en-CA" sz="1100">
                          <a:effectLst/>
                        </a:rPr>
                        <a:t>5</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just">
                        <a:lnSpc>
                          <a:spcPts val="1200"/>
                        </a:lnSpc>
                      </a:pPr>
                      <a:r>
                        <a:rPr lang="en-CA" sz="1100">
                          <a:effectLst/>
                        </a:rPr>
                        <a:t>31/10/2024</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Muhammad Suffian </a:t>
                      </a:r>
                      <a:br>
                        <a:rPr lang="en-CA" sz="1100">
                          <a:effectLst/>
                        </a:rPr>
                      </a:br>
                      <a:r>
                        <a:rPr lang="en-CA" sz="1100">
                          <a:effectLst/>
                        </a:rPr>
                        <a:t>Muhammad Yasir</a:t>
                      </a:r>
                      <a:br>
                        <a:rPr lang="en-CA" sz="1100">
                          <a:effectLst/>
                        </a:rPr>
                      </a:br>
                      <a:r>
                        <a:rPr lang="en-CA" sz="1100">
                          <a:effectLst/>
                        </a:rPr>
                        <a:t>Muhammad Farzam</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r>
                        <a:rPr lang="en-CA" sz="1100" dirty="0">
                          <a:effectLst/>
                        </a:rPr>
                        <a:t>Online</a:t>
                      </a:r>
                      <a:endParaRPr lang="en-US" sz="1100" i="1" dirty="0">
                        <a:effectLst/>
                        <a:latin typeface="Arial" panose="020B0604020202020204" pitchFamily="34" charset="0"/>
                        <a:ea typeface="Times New Roman" panose="02020603050405020304" pitchFamily="18" charset="0"/>
                      </a:endParaRPr>
                    </a:p>
                    <a:p>
                      <a:pPr marL="0" marR="0" algn="ctr">
                        <a:lnSpc>
                          <a:spcPts val="1200"/>
                        </a:lnSpc>
                      </a:pP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just">
                        <a:lnSpc>
                          <a:spcPts val="1200"/>
                        </a:lnSpc>
                      </a:pPr>
                      <a:endParaRPr lang="en-CA" sz="1100" dirty="0">
                        <a:effectLst/>
                      </a:endParaRPr>
                    </a:p>
                    <a:p>
                      <a:pPr marL="0" marR="0" algn="just">
                        <a:lnSpc>
                          <a:spcPts val="1200"/>
                        </a:lnSpc>
                      </a:pPr>
                      <a:r>
                        <a:rPr lang="en-CA" sz="1100" dirty="0">
                          <a:effectLst/>
                        </a:rPr>
                        <a:t>Discussed SRS v1.4 and gave finishing touch </a:t>
                      </a:r>
                      <a:endParaRPr lang="en-US" sz="11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149917813"/>
                  </a:ext>
                </a:extLst>
              </a:tr>
              <a:tr h="737797">
                <a:tc>
                  <a:txBody>
                    <a:bodyPr/>
                    <a:lstStyle/>
                    <a:p>
                      <a:pPr marL="0" marR="0" algn="ctr">
                        <a:lnSpc>
                          <a:spcPts val="1200"/>
                        </a:lnSpc>
                      </a:pPr>
                      <a:r>
                        <a:rPr lang="en-CA" sz="1100">
                          <a:effectLst/>
                        </a:rPr>
                        <a:t>6</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just">
                        <a:lnSpc>
                          <a:spcPts val="1200"/>
                        </a:lnSpc>
                      </a:pPr>
                      <a:r>
                        <a:rPr lang="en-CA" sz="1100">
                          <a:effectLst/>
                        </a:rPr>
                        <a:t>21/11/2024</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ts val="1200"/>
                        </a:lnSpc>
                      </a:pPr>
                      <a:r>
                        <a:rPr lang="en-CA" sz="1100" dirty="0">
                          <a:effectLst/>
                        </a:rPr>
                        <a:t>Muhammad Suffian </a:t>
                      </a:r>
                      <a:br>
                        <a:rPr lang="en-CA" sz="1100" dirty="0">
                          <a:effectLst/>
                        </a:rPr>
                      </a:br>
                      <a:r>
                        <a:rPr lang="en-CA" sz="1100" dirty="0">
                          <a:effectLst/>
                        </a:rPr>
                        <a:t>Muhammad Yasir</a:t>
                      </a:r>
                      <a:br>
                        <a:rPr lang="en-CA" sz="1100" dirty="0">
                          <a:effectLst/>
                        </a:rPr>
                      </a:br>
                      <a:r>
                        <a:rPr lang="en-CA" sz="1100" dirty="0">
                          <a:effectLst/>
                        </a:rPr>
                        <a:t>Muhammad Farzam</a:t>
                      </a:r>
                      <a:br>
                        <a:rPr lang="en-CA" sz="1100" dirty="0">
                          <a:effectLst/>
                        </a:rPr>
                      </a:br>
                      <a:r>
                        <a:rPr lang="en-CA" sz="1100" dirty="0">
                          <a:effectLst/>
                        </a:rPr>
                        <a:t>Muhammad Shaheen</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r>
                        <a:rPr lang="en-CA" sz="1100" dirty="0">
                          <a:effectLst/>
                        </a:rPr>
                        <a:t>University</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just">
                        <a:lnSpc>
                          <a:spcPts val="1200"/>
                        </a:lnSpc>
                      </a:pPr>
                      <a:endParaRPr lang="en-CA" sz="1100" dirty="0">
                        <a:effectLst/>
                      </a:endParaRPr>
                    </a:p>
                    <a:p>
                      <a:pPr marL="0" marR="0" algn="just">
                        <a:lnSpc>
                          <a:spcPts val="1200"/>
                        </a:lnSpc>
                      </a:pPr>
                      <a:r>
                        <a:rPr lang="en-CA" sz="1100" dirty="0">
                          <a:effectLst/>
                        </a:rPr>
                        <a:t>Discussed final SRS and got approval from Dr Shaheen</a:t>
                      </a:r>
                      <a:endParaRPr lang="en-US" sz="11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30211486"/>
                  </a:ext>
                </a:extLst>
              </a:tr>
            </a:tbl>
          </a:graphicData>
        </a:graphic>
      </p:graphicFrame>
    </p:spTree>
    <p:extLst>
      <p:ext uri="{BB962C8B-B14F-4D97-AF65-F5344CB8AC3E}">
        <p14:creationId xmlns:p14="http://schemas.microsoft.com/office/powerpoint/2010/main" val="3497777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1A9F6-E1A3-A85C-70F1-9A1A3FDA1C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DB643D-88FA-7B1A-A220-B577286B290E}"/>
              </a:ext>
            </a:extLst>
          </p:cNvPr>
          <p:cNvSpPr>
            <a:spLocks noGrp="1"/>
          </p:cNvSpPr>
          <p:nvPr>
            <p:ph type="title"/>
          </p:nvPr>
        </p:nvSpPr>
        <p:spPr/>
        <p:txBody>
          <a:bodyPr/>
          <a:lstStyle/>
          <a:p>
            <a:r>
              <a:rPr lang="en-US" dirty="0"/>
              <a:t>Group LOG(Work Division)</a:t>
            </a:r>
          </a:p>
        </p:txBody>
      </p:sp>
      <p:graphicFrame>
        <p:nvGraphicFramePr>
          <p:cNvPr id="6" name="Content Placeholder 5">
            <a:extLst>
              <a:ext uri="{FF2B5EF4-FFF2-40B4-BE49-F238E27FC236}">
                <a16:creationId xmlns:a16="http://schemas.microsoft.com/office/drawing/2014/main" id="{1FD1B2C4-3CF9-3663-8CC5-810B412FF197}"/>
              </a:ext>
            </a:extLst>
          </p:cNvPr>
          <p:cNvGraphicFramePr>
            <a:graphicFrameLocks noGrp="1"/>
          </p:cNvGraphicFramePr>
          <p:nvPr>
            <p:ph idx="1"/>
            <p:extLst>
              <p:ext uri="{D42A27DB-BD31-4B8C-83A1-F6EECF244321}">
                <p14:modId xmlns:p14="http://schemas.microsoft.com/office/powerpoint/2010/main" val="4280278081"/>
              </p:ext>
            </p:extLst>
          </p:nvPr>
        </p:nvGraphicFramePr>
        <p:xfrm>
          <a:off x="1957754" y="2321168"/>
          <a:ext cx="8077199" cy="2180494"/>
        </p:xfrm>
        <a:graphic>
          <a:graphicData uri="http://schemas.openxmlformats.org/drawingml/2006/table">
            <a:tbl>
              <a:tblPr firstRow="1" firstCol="1" bandRow="1">
                <a:tableStyleId>{5C22544A-7EE6-4342-B048-85BDC9FD1C3A}</a:tableStyleId>
              </a:tblPr>
              <a:tblGrid>
                <a:gridCol w="1999773">
                  <a:extLst>
                    <a:ext uri="{9D8B030D-6E8A-4147-A177-3AD203B41FA5}">
                      <a16:colId xmlns:a16="http://schemas.microsoft.com/office/drawing/2014/main" val="2051853685"/>
                    </a:ext>
                  </a:extLst>
                </a:gridCol>
                <a:gridCol w="3038713">
                  <a:extLst>
                    <a:ext uri="{9D8B030D-6E8A-4147-A177-3AD203B41FA5}">
                      <a16:colId xmlns:a16="http://schemas.microsoft.com/office/drawing/2014/main" val="4079302046"/>
                    </a:ext>
                  </a:extLst>
                </a:gridCol>
                <a:gridCol w="3038713">
                  <a:extLst>
                    <a:ext uri="{9D8B030D-6E8A-4147-A177-3AD203B41FA5}">
                      <a16:colId xmlns:a16="http://schemas.microsoft.com/office/drawing/2014/main" val="2565793196"/>
                    </a:ext>
                  </a:extLst>
                </a:gridCol>
              </a:tblGrid>
              <a:tr h="785447">
                <a:tc rowSpan="4">
                  <a:txBody>
                    <a:bodyPr/>
                    <a:lstStyle/>
                    <a:p>
                      <a:pPr marL="0" marR="0">
                        <a:lnSpc>
                          <a:spcPts val="1200"/>
                        </a:lnSpc>
                      </a:pPr>
                      <a:r>
                        <a:rPr lang="en-CA" sz="1100" dirty="0">
                          <a:effectLst/>
                        </a:rPr>
                        <a:t> </a:t>
                      </a:r>
                      <a:endParaRPr lang="en-US" sz="1100" dirty="0">
                        <a:effectLst/>
                      </a:endParaRPr>
                    </a:p>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r>
                        <a:rPr lang="en-CA" sz="1100" dirty="0">
                          <a:effectLst/>
                        </a:rPr>
                        <a:t>SRS Documentation Contribution</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r>
                        <a:rPr lang="en-CA" sz="1100" dirty="0">
                          <a:effectLst/>
                        </a:rPr>
                        <a:t>Member</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r>
                        <a:rPr lang="en-CA" sz="1100" dirty="0">
                          <a:effectLst/>
                        </a:rPr>
                        <a:t>Work Done</a:t>
                      </a:r>
                      <a:endParaRPr lang="en-US" sz="11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494264904"/>
                  </a:ext>
                </a:extLst>
              </a:tr>
              <a:tr h="527539">
                <a:tc vMerge="1">
                  <a:txBody>
                    <a:bodyPr/>
                    <a:lstStyle/>
                    <a:p>
                      <a:endParaRPr lang="en-US"/>
                    </a:p>
                  </a:txBody>
                  <a:tcPr/>
                </a:tc>
                <a:tc>
                  <a:txBody>
                    <a:bodyPr/>
                    <a:lstStyle/>
                    <a:p>
                      <a:pPr marL="0" marR="0" algn="just">
                        <a:lnSpc>
                          <a:spcPts val="1200"/>
                        </a:lnSpc>
                      </a:pPr>
                      <a:r>
                        <a:rPr lang="en-CA" sz="1100" dirty="0">
                          <a:effectLst/>
                        </a:rPr>
                        <a:t>Muhammad Suffian Tafoor</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just">
                        <a:lnSpc>
                          <a:spcPts val="1200"/>
                        </a:lnSpc>
                      </a:pPr>
                      <a:r>
                        <a:rPr lang="en-CA" sz="1100" dirty="0">
                          <a:effectLst/>
                        </a:rPr>
                        <a:t>Chapter 3 &amp; 2 (Product Functionality &amp; operating environment )</a:t>
                      </a:r>
                      <a:endParaRPr lang="en-US" sz="11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775227328"/>
                  </a:ext>
                </a:extLst>
              </a:tr>
              <a:tr h="433754">
                <a:tc vMerge="1">
                  <a:txBody>
                    <a:bodyPr/>
                    <a:lstStyle/>
                    <a:p>
                      <a:endParaRPr lang="en-US"/>
                    </a:p>
                  </a:txBody>
                  <a:tcPr/>
                </a:tc>
                <a:tc>
                  <a:txBody>
                    <a:bodyPr/>
                    <a:lstStyle/>
                    <a:p>
                      <a:pPr marL="0" marR="0" algn="just">
                        <a:lnSpc>
                          <a:spcPts val="1200"/>
                        </a:lnSpc>
                      </a:pPr>
                      <a:r>
                        <a:rPr lang="en-CA" sz="1100" dirty="0">
                          <a:effectLst/>
                        </a:rPr>
                        <a:t>Muhammad Farzam Baig</a:t>
                      </a:r>
                      <a:endParaRPr lang="en-US" sz="1100" i="1" dirty="0">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just">
                        <a:lnSpc>
                          <a:spcPts val="1200"/>
                        </a:lnSpc>
                      </a:pPr>
                      <a:r>
                        <a:rPr lang="en-CA" sz="1100" dirty="0">
                          <a:effectLst/>
                        </a:rPr>
                        <a:t>Chapter 1 and 4</a:t>
                      </a:r>
                      <a:endParaRPr lang="en-US" sz="11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791899818"/>
                  </a:ext>
                </a:extLst>
              </a:tr>
              <a:tr h="433754">
                <a:tc vMerge="1">
                  <a:txBody>
                    <a:bodyPr/>
                    <a:lstStyle/>
                    <a:p>
                      <a:endParaRPr lang="en-US"/>
                    </a:p>
                  </a:txBody>
                  <a:tcPr/>
                </a:tc>
                <a:tc>
                  <a:txBody>
                    <a:bodyPr/>
                    <a:lstStyle/>
                    <a:p>
                      <a:pPr marL="0" marR="0" algn="just">
                        <a:lnSpc>
                          <a:spcPts val="1200"/>
                        </a:lnSpc>
                      </a:pPr>
                      <a:r>
                        <a:rPr lang="en-CA" sz="1100">
                          <a:effectLst/>
                        </a:rPr>
                        <a:t>Muhammad Yasir Khan</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gn="just">
                        <a:lnSpc>
                          <a:spcPts val="1200"/>
                        </a:lnSpc>
                      </a:pPr>
                      <a:r>
                        <a:rPr lang="en-CA" sz="1100" dirty="0">
                          <a:effectLst/>
                        </a:rPr>
                        <a:t>Chapter 2 &amp; 3 (User Interfaces)</a:t>
                      </a:r>
                      <a:endParaRPr lang="en-US" sz="1100" i="1"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675213310"/>
                  </a:ext>
                </a:extLst>
              </a:tr>
            </a:tbl>
          </a:graphicData>
        </a:graphic>
      </p:graphicFrame>
    </p:spTree>
    <p:extLst>
      <p:ext uri="{BB962C8B-B14F-4D97-AF65-F5344CB8AC3E}">
        <p14:creationId xmlns:p14="http://schemas.microsoft.com/office/powerpoint/2010/main" val="56357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A3564-28C0-48C9-A947-31DF3DC26705}"/>
              </a:ext>
            </a:extLst>
          </p:cNvPr>
          <p:cNvSpPr>
            <a:spLocks noGrp="1"/>
          </p:cNvSpPr>
          <p:nvPr>
            <p:ph type="title"/>
          </p:nvPr>
        </p:nvSpPr>
        <p:spPr/>
        <p:txBody>
          <a:bodyPr/>
          <a:lstStyle/>
          <a:p>
            <a:r>
              <a:rPr lang="en-US" dirty="0"/>
              <a:t>References </a:t>
            </a:r>
            <a:endParaRPr lang="en-PK" dirty="0"/>
          </a:p>
        </p:txBody>
      </p:sp>
      <p:sp>
        <p:nvSpPr>
          <p:cNvPr id="3" name="Content Placeholder 2">
            <a:extLst>
              <a:ext uri="{FF2B5EF4-FFF2-40B4-BE49-F238E27FC236}">
                <a16:creationId xmlns:a16="http://schemas.microsoft.com/office/drawing/2014/main" id="{E2618451-CA63-4DC4-B228-FB145DC3BC63}"/>
              </a:ext>
            </a:extLst>
          </p:cNvPr>
          <p:cNvSpPr>
            <a:spLocks noGrp="1"/>
          </p:cNvSpPr>
          <p:nvPr>
            <p:ph idx="1"/>
          </p:nvPr>
        </p:nvSpPr>
        <p:spPr>
          <a:xfrm>
            <a:off x="924444" y="1756850"/>
            <a:ext cx="10353762" cy="4334234"/>
          </a:xfrm>
        </p:spPr>
        <p:txBody>
          <a:bodyPr>
            <a:noAutofit/>
          </a:bodyPr>
          <a:lstStyle/>
          <a:p>
            <a:r>
              <a:rPr lang="en-PK" sz="1600" dirty="0"/>
              <a:t>LEAP: Long-range Energy Alternatives Planning System. Retrieved from https://www.energycommunity.org/default.asp?action=LEAP</a:t>
            </a:r>
          </a:p>
          <a:p>
            <a:r>
              <a:rPr lang="en-PK" sz="1600" dirty="0"/>
              <a:t>EnergyPLAN</a:t>
            </a:r>
            <a:r>
              <a:rPr lang="en-US" sz="1600" dirty="0"/>
              <a:t>: </a:t>
            </a:r>
            <a:r>
              <a:rPr lang="en-PK" sz="1600" dirty="0"/>
              <a:t> Retrieved from https://www.energyplan.eu/</a:t>
            </a:r>
          </a:p>
          <a:p>
            <a:r>
              <a:rPr lang="en-PK" sz="1600" dirty="0"/>
              <a:t>HOMER Pro</a:t>
            </a:r>
            <a:r>
              <a:rPr lang="en-US" sz="1600" dirty="0"/>
              <a:t>:</a:t>
            </a:r>
            <a:r>
              <a:rPr lang="en-PK" sz="1600" dirty="0"/>
              <a:t> Retrieved from https://www.homerenergy.com/products/pro/</a:t>
            </a:r>
          </a:p>
          <a:p>
            <a:r>
              <a:rPr lang="en-PK" sz="1600" dirty="0"/>
              <a:t>PLEXOS</a:t>
            </a:r>
            <a:r>
              <a:rPr lang="en-US" sz="1600" dirty="0"/>
              <a:t>:</a:t>
            </a:r>
            <a:r>
              <a:rPr lang="en-PK" sz="1600" dirty="0"/>
              <a:t> Retrieved from https://www.energyexemplar.com/solutions/plexos</a:t>
            </a:r>
          </a:p>
          <a:p>
            <a:r>
              <a:rPr lang="en-PK" sz="1600" dirty="0"/>
              <a:t>Open Source Energy Modelling System</a:t>
            </a:r>
            <a:r>
              <a:rPr lang="en-US" sz="1600" dirty="0"/>
              <a:t>:</a:t>
            </a:r>
            <a:r>
              <a:rPr lang="en-PK" sz="1600" dirty="0"/>
              <a:t> Retrieved from https://oset.org/</a:t>
            </a:r>
          </a:p>
          <a:p>
            <a:r>
              <a:rPr lang="en-PK" sz="1600" dirty="0"/>
              <a:t>LoadSEER</a:t>
            </a:r>
            <a:r>
              <a:rPr lang="en-US" sz="1600" dirty="0"/>
              <a:t>: </a:t>
            </a:r>
            <a:r>
              <a:rPr lang="en-PK" sz="1600" dirty="0"/>
              <a:t>Retrieved from https://www.integralanalytics.com/loadseer/</a:t>
            </a:r>
          </a:p>
          <a:p>
            <a:r>
              <a:rPr lang="en-PK" sz="1600" dirty="0"/>
              <a:t>ETAP</a:t>
            </a:r>
            <a:r>
              <a:rPr lang="en-US" sz="1600" dirty="0"/>
              <a:t>: </a:t>
            </a:r>
            <a:r>
              <a:rPr lang="en-PK" sz="1600" dirty="0"/>
              <a:t>Retrieved from https://etap.com/</a:t>
            </a:r>
          </a:p>
          <a:p>
            <a:r>
              <a:rPr lang="en-US" sz="1600" dirty="0" err="1"/>
              <a:t>Seimens</a:t>
            </a:r>
            <a:r>
              <a:rPr lang="en-US" sz="1600" dirty="0"/>
              <a:t> </a:t>
            </a:r>
            <a:r>
              <a:rPr lang="en-PK" sz="1600" dirty="0"/>
              <a:t>PSS/E</a:t>
            </a:r>
            <a:r>
              <a:rPr lang="en-US" sz="1600" dirty="0"/>
              <a:t>:</a:t>
            </a:r>
            <a:r>
              <a:rPr lang="en-PK" sz="1600" dirty="0"/>
              <a:t> Retrieved from</a:t>
            </a:r>
            <a:r>
              <a:rPr lang="en-US" sz="1600" dirty="0"/>
              <a:t> </a:t>
            </a:r>
            <a:r>
              <a:rPr lang="en-PK" sz="1600" dirty="0"/>
              <a:t>https://new.siemens.com/global/en/products/energy/services/transmission-distribution-smart-grid/consulting-and-planning/pss-software.html</a:t>
            </a:r>
          </a:p>
          <a:p>
            <a:pPr marL="0" indent="0">
              <a:buNone/>
            </a:pPr>
            <a:endParaRPr lang="en-US" sz="1600" dirty="0"/>
          </a:p>
          <a:p>
            <a:endParaRPr lang="en-US" sz="1600" dirty="0"/>
          </a:p>
          <a:p>
            <a:endParaRPr lang="en-US" sz="1600" dirty="0"/>
          </a:p>
          <a:p>
            <a:pPr marL="0" indent="0">
              <a:buNone/>
            </a:pPr>
            <a:endParaRPr lang="en-PK" sz="1600" dirty="0"/>
          </a:p>
        </p:txBody>
      </p:sp>
    </p:spTree>
    <p:extLst>
      <p:ext uri="{BB962C8B-B14F-4D97-AF65-F5344CB8AC3E}">
        <p14:creationId xmlns:p14="http://schemas.microsoft.com/office/powerpoint/2010/main" val="3045070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B34E2-4A63-4AFD-A378-126F77A6FC6C}"/>
              </a:ext>
            </a:extLst>
          </p:cNvPr>
          <p:cNvSpPr>
            <a:spLocks noGrp="1"/>
          </p:cNvSpPr>
          <p:nvPr>
            <p:ph type="title"/>
          </p:nvPr>
        </p:nvSpPr>
        <p:spPr>
          <a:xfrm>
            <a:off x="913794" y="4819137"/>
            <a:ext cx="10353761" cy="940354"/>
          </a:xfrm>
        </p:spPr>
        <p:txBody>
          <a:bodyPr vert="horz" lIns="91440" tIns="45720" rIns="91440" bIns="45720" rtlCol="0" anchor="b">
            <a:normAutofit/>
          </a:bodyPr>
          <a:lstStyle/>
          <a:p>
            <a:r>
              <a:rPr lang="en-US" sz="3600"/>
              <a:t>]</a:t>
            </a:r>
          </a:p>
        </p:txBody>
      </p:sp>
      <p:sp>
        <p:nvSpPr>
          <p:cNvPr id="3" name="Content Placeholder 2">
            <a:extLst>
              <a:ext uri="{FF2B5EF4-FFF2-40B4-BE49-F238E27FC236}">
                <a16:creationId xmlns:a16="http://schemas.microsoft.com/office/drawing/2014/main" id="{BB33773F-9847-45B4-B816-C4A1FEFCEF53}"/>
              </a:ext>
            </a:extLst>
          </p:cNvPr>
          <p:cNvSpPr>
            <a:spLocks noGrp="1"/>
          </p:cNvSpPr>
          <p:nvPr>
            <p:ph idx="1"/>
          </p:nvPr>
        </p:nvSpPr>
        <p:spPr>
          <a:xfrm>
            <a:off x="913794" y="5759492"/>
            <a:ext cx="10353761" cy="501268"/>
          </a:xfrm>
        </p:spPr>
        <p:txBody>
          <a:bodyPr vert="horz" lIns="91440" tIns="45720" rIns="91440" bIns="45720" rtlCol="0">
            <a:normAutofit/>
          </a:bodyPr>
          <a:lstStyle/>
          <a:p>
            <a:pPr marL="0" indent="0" algn="ctr">
              <a:buNone/>
            </a:pPr>
            <a:r>
              <a:rPr lang="en-US" sz="1800"/>
              <a:t> </a:t>
            </a:r>
          </a:p>
        </p:txBody>
      </p:sp>
      <p:graphicFrame>
        <p:nvGraphicFramePr>
          <p:cNvPr id="27" name="Table 26">
            <a:extLst>
              <a:ext uri="{FF2B5EF4-FFF2-40B4-BE49-F238E27FC236}">
                <a16:creationId xmlns:a16="http://schemas.microsoft.com/office/drawing/2014/main" id="{93C27438-D0A4-44EC-8328-D8E421799E2E}"/>
              </a:ext>
            </a:extLst>
          </p:cNvPr>
          <p:cNvGraphicFramePr/>
          <p:nvPr>
            <p:extLst>
              <p:ext uri="{D42A27DB-BD31-4B8C-83A1-F6EECF244321}">
                <p14:modId xmlns:p14="http://schemas.microsoft.com/office/powerpoint/2010/main" val="115990086"/>
              </p:ext>
            </p:extLst>
          </p:nvPr>
        </p:nvGraphicFramePr>
        <p:xfrm>
          <a:off x="924445" y="1675316"/>
          <a:ext cx="10739811" cy="4243312"/>
        </p:xfrm>
        <a:graphic>
          <a:graphicData uri="http://schemas.openxmlformats.org/drawingml/2006/table">
            <a:tbl>
              <a:tblPr firstRow="1" bandRow="1">
                <a:tableStyleId>{5C22544A-7EE6-4342-B048-85BDC9FD1C3A}</a:tableStyleId>
              </a:tblPr>
              <a:tblGrid>
                <a:gridCol w="3270345">
                  <a:extLst>
                    <a:ext uri="{9D8B030D-6E8A-4147-A177-3AD203B41FA5}">
                      <a16:colId xmlns:a16="http://schemas.microsoft.com/office/drawing/2014/main" val="1564681328"/>
                    </a:ext>
                  </a:extLst>
                </a:gridCol>
                <a:gridCol w="6582431">
                  <a:extLst>
                    <a:ext uri="{9D8B030D-6E8A-4147-A177-3AD203B41FA5}">
                      <a16:colId xmlns:a16="http://schemas.microsoft.com/office/drawing/2014/main" val="3347514125"/>
                    </a:ext>
                  </a:extLst>
                </a:gridCol>
                <a:gridCol w="887035">
                  <a:extLst>
                    <a:ext uri="{9D8B030D-6E8A-4147-A177-3AD203B41FA5}">
                      <a16:colId xmlns:a16="http://schemas.microsoft.com/office/drawing/2014/main" val="2479839232"/>
                    </a:ext>
                  </a:extLst>
                </a:gridCol>
              </a:tblGrid>
              <a:tr h="231415">
                <a:tc>
                  <a:txBody>
                    <a:bodyPr/>
                    <a:lstStyle/>
                    <a:p>
                      <a:pPr algn="ctr"/>
                      <a:r>
                        <a:rPr lang="en-US" sz="1200" dirty="0"/>
                        <a:t>CCP(complex computing problem) Characteristic</a:t>
                      </a:r>
                    </a:p>
                  </a:txBody>
                  <a:tcPr marL="21288" marR="21288" marT="10644" marB="10644" anchor="ctr"/>
                </a:tc>
                <a:tc>
                  <a:txBody>
                    <a:bodyPr/>
                    <a:lstStyle/>
                    <a:p>
                      <a:pPr algn="ctr"/>
                      <a:r>
                        <a:rPr lang="en-US" sz="1200"/>
                        <a:t>Explanation</a:t>
                      </a:r>
                    </a:p>
                  </a:txBody>
                  <a:tcPr marL="21288" marR="21288" marT="10644" marB="10644" anchor="ctr"/>
                </a:tc>
                <a:tc>
                  <a:txBody>
                    <a:bodyPr/>
                    <a:lstStyle/>
                    <a:p>
                      <a:pPr algn="ctr"/>
                      <a:r>
                        <a:rPr lang="en-US" sz="1200"/>
                        <a:t>Tick/Cross</a:t>
                      </a:r>
                    </a:p>
                  </a:txBody>
                  <a:tcPr marL="21288" marR="21288" marT="10644" marB="10644" anchor="ctr"/>
                </a:tc>
                <a:extLst>
                  <a:ext uri="{0D108BD9-81ED-4DB2-BD59-A6C34878D82A}">
                    <a16:rowId xmlns:a16="http://schemas.microsoft.com/office/drawing/2014/main" val="3338998284"/>
                  </a:ext>
                </a:extLst>
              </a:tr>
              <a:tr h="410792">
                <a:tc>
                  <a:txBody>
                    <a:bodyPr/>
                    <a:lstStyle/>
                    <a:p>
                      <a:pPr algn="l"/>
                      <a:r>
                        <a:rPr lang="en-US" sz="1200"/>
                        <a:t>Range of Conflicting Requirements</a:t>
                      </a:r>
                    </a:p>
                  </a:txBody>
                  <a:tcPr marL="21288" marR="21288" marT="10644" marB="10644" anchor="ctr"/>
                </a:tc>
                <a:tc>
                  <a:txBody>
                    <a:bodyPr/>
                    <a:lstStyle/>
                    <a:p>
                      <a:pPr algn="l"/>
                      <a:r>
                        <a:rPr lang="en-US" sz="1200" dirty="0"/>
                        <a:t>Our system integrates both gas and electricity data, optimizes energy usage, and balances real-time versus historical analysis, creating technical conflicts.</a:t>
                      </a:r>
                    </a:p>
                  </a:txBody>
                  <a:tcPr marL="21288" marR="21288" marT="10644" marB="10644" anchor="ctr"/>
                </a:tc>
                <a:tc>
                  <a:txBody>
                    <a:bodyPr/>
                    <a:lstStyle/>
                    <a:p>
                      <a:pPr algn="ctr"/>
                      <a:r>
                        <a:rPr lang="en-US" sz="1200"/>
                        <a:t>✓</a:t>
                      </a:r>
                    </a:p>
                  </a:txBody>
                  <a:tcPr marL="21288" marR="21288" marT="10644" marB="10644" anchor="ctr"/>
                </a:tc>
                <a:extLst>
                  <a:ext uri="{0D108BD9-81ED-4DB2-BD59-A6C34878D82A}">
                    <a16:rowId xmlns:a16="http://schemas.microsoft.com/office/drawing/2014/main" val="223505784"/>
                  </a:ext>
                </a:extLst>
              </a:tr>
              <a:tr h="410792">
                <a:tc>
                  <a:txBody>
                    <a:bodyPr/>
                    <a:lstStyle/>
                    <a:p>
                      <a:pPr algn="l"/>
                      <a:r>
                        <a:rPr lang="en-US" sz="1200"/>
                        <a:t>Depth of Analysis Required</a:t>
                      </a:r>
                    </a:p>
                  </a:txBody>
                  <a:tcPr marL="21288" marR="21288" marT="10644" marB="10644" anchor="ctr"/>
                </a:tc>
                <a:tc>
                  <a:txBody>
                    <a:bodyPr/>
                    <a:lstStyle/>
                    <a:p>
                      <a:pPr algn="l"/>
                      <a:r>
                        <a:rPr lang="en-US" sz="1200"/>
                        <a:t>The system involves complex data analysis, including machine learning for predictive modeling, scenario analysis, and generating recommendations.</a:t>
                      </a:r>
                    </a:p>
                  </a:txBody>
                  <a:tcPr marL="21288" marR="21288" marT="10644" marB="10644" anchor="ctr"/>
                </a:tc>
                <a:tc>
                  <a:txBody>
                    <a:bodyPr/>
                    <a:lstStyle/>
                    <a:p>
                      <a:pPr algn="ctr"/>
                      <a:r>
                        <a:rPr lang="en-US" sz="1200" dirty="0"/>
                        <a:t>✓</a:t>
                      </a:r>
                    </a:p>
                  </a:txBody>
                  <a:tcPr marL="21288" marR="21288" marT="10644" marB="10644" anchor="ctr"/>
                </a:tc>
                <a:extLst>
                  <a:ext uri="{0D108BD9-81ED-4DB2-BD59-A6C34878D82A}">
                    <a16:rowId xmlns:a16="http://schemas.microsoft.com/office/drawing/2014/main" val="1713778132"/>
                  </a:ext>
                </a:extLst>
              </a:tr>
              <a:tr h="410792">
                <a:tc>
                  <a:txBody>
                    <a:bodyPr/>
                    <a:lstStyle/>
                    <a:p>
                      <a:pPr algn="l"/>
                      <a:r>
                        <a:rPr lang="en-US" sz="1200" dirty="0"/>
                        <a:t>Depth of Knowledge Required</a:t>
                      </a:r>
                    </a:p>
                  </a:txBody>
                  <a:tcPr marL="21288" marR="21288" marT="10644" marB="10644" anchor="ctr"/>
                </a:tc>
                <a:tc>
                  <a:txBody>
                    <a:bodyPr/>
                    <a:lstStyle/>
                    <a:p>
                      <a:pPr algn="l"/>
                      <a:r>
                        <a:rPr lang="en-US" sz="1200" dirty="0"/>
                        <a:t>To perform analysis on different energy scenarios dept of knowledge of Energy domain and different Algos is required.</a:t>
                      </a:r>
                    </a:p>
                  </a:txBody>
                  <a:tcPr marL="21288" marR="21288" marT="10644" marB="10644" anchor="ctr"/>
                </a:tc>
                <a:tc>
                  <a:txBody>
                    <a:bodyPr/>
                    <a:lstStyle/>
                    <a:p>
                      <a:pPr algn="ctr"/>
                      <a:r>
                        <a:rPr lang="en-US" sz="1200" dirty="0"/>
                        <a:t>✓</a:t>
                      </a:r>
                    </a:p>
                  </a:txBody>
                  <a:tcPr marL="21288" marR="21288" marT="10644" marB="10644" anchor="ctr"/>
                </a:tc>
                <a:extLst>
                  <a:ext uri="{0D108BD9-81ED-4DB2-BD59-A6C34878D82A}">
                    <a16:rowId xmlns:a16="http://schemas.microsoft.com/office/drawing/2014/main" val="3537375544"/>
                  </a:ext>
                </a:extLst>
              </a:tr>
              <a:tr h="410792">
                <a:tc>
                  <a:txBody>
                    <a:bodyPr/>
                    <a:lstStyle/>
                    <a:p>
                      <a:pPr algn="l"/>
                      <a:r>
                        <a:rPr lang="en-US" sz="1200"/>
                        <a:t>Familiarity of Issues</a:t>
                      </a:r>
                    </a:p>
                  </a:txBody>
                  <a:tcPr marL="21288" marR="21288" marT="10644" marB="10644" anchor="ctr"/>
                </a:tc>
                <a:tc>
                  <a:txBody>
                    <a:bodyPr/>
                    <a:lstStyle/>
                    <a:p>
                      <a:pPr algn="l"/>
                      <a:r>
                        <a:rPr lang="en-US" sz="1200" dirty="0"/>
                        <a:t>Integration of gas and electricity data with user-friendly features is less common, introducing novel challenges.</a:t>
                      </a:r>
                    </a:p>
                  </a:txBody>
                  <a:tcPr marL="21288" marR="21288" marT="10644" marB="10644" anchor="ctr"/>
                </a:tc>
                <a:tc>
                  <a:txBody>
                    <a:bodyPr/>
                    <a:lstStyle/>
                    <a:p>
                      <a:pPr algn="ctr"/>
                      <a:r>
                        <a:rPr lang="en-US" sz="1200"/>
                        <a:t>x</a:t>
                      </a:r>
                    </a:p>
                  </a:txBody>
                  <a:tcPr marL="21288" marR="21288" marT="10644" marB="10644" anchor="ctr"/>
                </a:tc>
                <a:extLst>
                  <a:ext uri="{0D108BD9-81ED-4DB2-BD59-A6C34878D82A}">
                    <a16:rowId xmlns:a16="http://schemas.microsoft.com/office/drawing/2014/main" val="1845561077"/>
                  </a:ext>
                </a:extLst>
              </a:tr>
              <a:tr h="410792">
                <a:tc>
                  <a:txBody>
                    <a:bodyPr/>
                    <a:lstStyle/>
                    <a:p>
                      <a:pPr algn="l"/>
                      <a:r>
                        <a:rPr lang="en-US" sz="1200"/>
                        <a:t>Level of Problem</a:t>
                      </a:r>
                    </a:p>
                  </a:txBody>
                  <a:tcPr marL="21288" marR="21288" marT="10644" marB="10644" anchor="ctr"/>
                </a:tc>
                <a:tc>
                  <a:txBody>
                    <a:bodyPr/>
                    <a:lstStyle/>
                    <a:p>
                      <a:pPr algn="l"/>
                      <a:r>
                        <a:rPr lang="en-US" sz="1200" dirty="0"/>
                        <a:t>The problem is a national level problem outside the scope of standard energy DSS tools, involving quick processing while implementing advanced analytics. </a:t>
                      </a:r>
                    </a:p>
                  </a:txBody>
                  <a:tcPr marL="21288" marR="21288" marT="10644" marB="10644" anchor="ctr"/>
                </a:tc>
                <a:tc>
                  <a:txBody>
                    <a:bodyPr/>
                    <a:lstStyle/>
                    <a:p>
                      <a:pPr algn="ctr"/>
                      <a:r>
                        <a:rPr lang="en-US" sz="1200"/>
                        <a:t>✓</a:t>
                      </a:r>
                    </a:p>
                  </a:txBody>
                  <a:tcPr marL="21288" marR="21288" marT="10644" marB="10644" anchor="ctr"/>
                </a:tc>
                <a:extLst>
                  <a:ext uri="{0D108BD9-81ED-4DB2-BD59-A6C34878D82A}">
                    <a16:rowId xmlns:a16="http://schemas.microsoft.com/office/drawing/2014/main" val="837341446"/>
                  </a:ext>
                </a:extLst>
              </a:tr>
              <a:tr h="410792">
                <a:tc>
                  <a:txBody>
                    <a:bodyPr/>
                    <a:lstStyle/>
                    <a:p>
                      <a:pPr algn="l"/>
                      <a:r>
                        <a:rPr lang="en-US" sz="1200"/>
                        <a:t>Extent of Stakeholder Involvement &amp; Conflicts</a:t>
                      </a:r>
                    </a:p>
                  </a:txBody>
                  <a:tcPr marL="21288" marR="21288" marT="10644" marB="10644" anchor="ctr"/>
                </a:tc>
                <a:tc>
                  <a:txBody>
                    <a:bodyPr/>
                    <a:lstStyle/>
                    <a:p>
                      <a:pPr algn="l"/>
                      <a:r>
                        <a:rPr lang="en-US" sz="1200" dirty="0"/>
                        <a:t>Involves fewer stakeholders with no major confliction </a:t>
                      </a:r>
                    </a:p>
                  </a:txBody>
                  <a:tcPr marL="21288" marR="21288" marT="10644" marB="10644" anchor="ctr"/>
                </a:tc>
                <a:tc>
                  <a:txBody>
                    <a:bodyPr/>
                    <a:lstStyle/>
                    <a:p>
                      <a:pPr algn="ctr"/>
                      <a:r>
                        <a:rPr lang="en-US" sz="1200" dirty="0"/>
                        <a:t>x</a:t>
                      </a:r>
                    </a:p>
                  </a:txBody>
                  <a:tcPr marL="21288" marR="21288" marT="10644" marB="10644" anchor="ctr"/>
                </a:tc>
                <a:extLst>
                  <a:ext uri="{0D108BD9-81ED-4DB2-BD59-A6C34878D82A}">
                    <a16:rowId xmlns:a16="http://schemas.microsoft.com/office/drawing/2014/main" val="3204959683"/>
                  </a:ext>
                </a:extLst>
              </a:tr>
              <a:tr h="410792">
                <a:tc>
                  <a:txBody>
                    <a:bodyPr/>
                    <a:lstStyle/>
                    <a:p>
                      <a:pPr algn="l"/>
                      <a:r>
                        <a:rPr lang="en-US" sz="1200"/>
                        <a:t>Consequences</a:t>
                      </a:r>
                    </a:p>
                  </a:txBody>
                  <a:tcPr marL="21288" marR="21288" marT="10644" marB="10644" anchor="ctr"/>
                </a:tc>
                <a:tc>
                  <a:txBody>
                    <a:bodyPr/>
                    <a:lstStyle/>
                    <a:p>
                      <a:pPr algn="l"/>
                      <a:r>
                        <a:rPr lang="en-US" sz="1200" dirty="0"/>
                        <a:t>Significant consequences for energy efficiency, cost savings, and environmental impact; decisions based on your system have wide-ranging effects. And incase of wrong analysis it can cause hazard. </a:t>
                      </a:r>
                    </a:p>
                  </a:txBody>
                  <a:tcPr marL="21288" marR="21288" marT="10644" marB="10644" anchor="ctr"/>
                </a:tc>
                <a:tc>
                  <a:txBody>
                    <a:bodyPr/>
                    <a:lstStyle/>
                    <a:p>
                      <a:pPr algn="ctr"/>
                      <a:r>
                        <a:rPr lang="en-US" sz="1200"/>
                        <a:t>✓</a:t>
                      </a:r>
                    </a:p>
                  </a:txBody>
                  <a:tcPr marL="21288" marR="21288" marT="10644" marB="10644" anchor="ctr"/>
                </a:tc>
                <a:extLst>
                  <a:ext uri="{0D108BD9-81ED-4DB2-BD59-A6C34878D82A}">
                    <a16:rowId xmlns:a16="http://schemas.microsoft.com/office/drawing/2014/main" val="3288483338"/>
                  </a:ext>
                </a:extLst>
              </a:tr>
              <a:tr h="410792">
                <a:tc>
                  <a:txBody>
                    <a:bodyPr/>
                    <a:lstStyle/>
                    <a:p>
                      <a:pPr algn="l"/>
                      <a:r>
                        <a:rPr lang="en-US" sz="1200" dirty="0"/>
                        <a:t>Interdependence</a:t>
                      </a:r>
                    </a:p>
                  </a:txBody>
                  <a:tcPr marL="21288" marR="21288" marT="10644" marB="10644" anchor="ctr"/>
                </a:tc>
                <a:tc>
                  <a:txBody>
                    <a:bodyPr/>
                    <a:lstStyle/>
                    <a:p>
                      <a:pPr algn="l"/>
                      <a:r>
                        <a:rPr lang="en-US" sz="1200" dirty="0"/>
                        <a:t>The system consists of interdependent components (data collection, processing, predictive modeling, visualization) that must work together effectively.</a:t>
                      </a:r>
                    </a:p>
                  </a:txBody>
                  <a:tcPr marL="21288" marR="21288" marT="10644" marB="10644" anchor="ctr"/>
                </a:tc>
                <a:tc>
                  <a:txBody>
                    <a:bodyPr/>
                    <a:lstStyle/>
                    <a:p>
                      <a:pPr algn="ctr"/>
                      <a:r>
                        <a:rPr lang="en-US" sz="1200"/>
                        <a:t>✓</a:t>
                      </a:r>
                    </a:p>
                  </a:txBody>
                  <a:tcPr marL="21288" marR="21288" marT="10644" marB="10644" anchor="ctr"/>
                </a:tc>
                <a:extLst>
                  <a:ext uri="{0D108BD9-81ED-4DB2-BD59-A6C34878D82A}">
                    <a16:rowId xmlns:a16="http://schemas.microsoft.com/office/drawing/2014/main" val="1941614701"/>
                  </a:ext>
                </a:extLst>
              </a:tr>
              <a:tr h="410792">
                <a:tc>
                  <a:txBody>
                    <a:bodyPr/>
                    <a:lstStyle/>
                    <a:p>
                      <a:pPr algn="l"/>
                      <a:r>
                        <a:rPr lang="en-US" sz="1200" dirty="0"/>
                        <a:t>Requirement Identification</a:t>
                      </a:r>
                    </a:p>
                  </a:txBody>
                  <a:tcPr marL="21288" marR="21288" marT="10644" marB="10644" anchor="ctr"/>
                </a:tc>
                <a:tc>
                  <a:txBody>
                    <a:bodyPr/>
                    <a:lstStyle/>
                    <a:p>
                      <a:pPr algn="l"/>
                      <a:r>
                        <a:rPr lang="en-US" sz="1200" dirty="0"/>
                        <a:t>Requirements, especially those related to user-specific needs and real-time data integration, may evolve as the project progresses.</a:t>
                      </a:r>
                    </a:p>
                  </a:txBody>
                  <a:tcPr marL="21288" marR="21288" marT="10644" marB="10644" anchor="ctr"/>
                </a:tc>
                <a:tc>
                  <a:txBody>
                    <a:bodyPr/>
                    <a:lstStyle/>
                    <a:p>
                      <a:pPr algn="ctr"/>
                      <a:r>
                        <a:rPr lang="en-US" sz="1200" dirty="0"/>
                        <a:t>x</a:t>
                      </a:r>
                    </a:p>
                  </a:txBody>
                  <a:tcPr marL="21288" marR="21288" marT="10644" marB="10644" anchor="ctr"/>
                </a:tc>
                <a:extLst>
                  <a:ext uri="{0D108BD9-81ED-4DB2-BD59-A6C34878D82A}">
                    <a16:rowId xmlns:a16="http://schemas.microsoft.com/office/drawing/2014/main" val="2976953554"/>
                  </a:ext>
                </a:extLst>
              </a:tr>
            </a:tbl>
          </a:graphicData>
        </a:graphic>
      </p:graphicFrame>
    </p:spTree>
    <p:extLst>
      <p:ext uri="{BB962C8B-B14F-4D97-AF65-F5344CB8AC3E}">
        <p14:creationId xmlns:p14="http://schemas.microsoft.com/office/powerpoint/2010/main" val="2151338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82ABBCE-BFC4-F7BD-60F5-D2C9262A4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BAE2B0-FFFD-2497-5A72-84D7E559E833}"/>
              </a:ext>
            </a:extLst>
          </p:cNvPr>
          <p:cNvSpPr>
            <a:spLocks noGrp="1"/>
          </p:cNvSpPr>
          <p:nvPr>
            <p:ph type="title"/>
          </p:nvPr>
        </p:nvSpPr>
        <p:spPr>
          <a:xfrm>
            <a:off x="913794" y="4819137"/>
            <a:ext cx="10353761" cy="940354"/>
          </a:xfrm>
        </p:spPr>
        <p:txBody>
          <a:bodyPr vert="horz" lIns="91440" tIns="45720" rIns="91440" bIns="45720" rtlCol="0" anchor="b">
            <a:normAutofit/>
          </a:bodyPr>
          <a:lstStyle/>
          <a:p>
            <a:r>
              <a:rPr lang="en-US" sz="3600"/>
              <a:t>]</a:t>
            </a:r>
          </a:p>
        </p:txBody>
      </p:sp>
      <p:sp>
        <p:nvSpPr>
          <p:cNvPr id="3" name="Content Placeholder 2">
            <a:extLst>
              <a:ext uri="{FF2B5EF4-FFF2-40B4-BE49-F238E27FC236}">
                <a16:creationId xmlns:a16="http://schemas.microsoft.com/office/drawing/2014/main" id="{DD62B12E-A5F5-D545-2354-F5CCF0C2CCA2}"/>
              </a:ext>
            </a:extLst>
          </p:cNvPr>
          <p:cNvSpPr>
            <a:spLocks noGrp="1"/>
          </p:cNvSpPr>
          <p:nvPr>
            <p:ph idx="1"/>
          </p:nvPr>
        </p:nvSpPr>
        <p:spPr>
          <a:xfrm>
            <a:off x="913794" y="5759492"/>
            <a:ext cx="10353761" cy="501268"/>
          </a:xfrm>
        </p:spPr>
        <p:txBody>
          <a:bodyPr vert="horz" lIns="91440" tIns="45720" rIns="91440" bIns="45720" rtlCol="0">
            <a:normAutofit/>
          </a:bodyPr>
          <a:lstStyle/>
          <a:p>
            <a:pPr marL="0" indent="0" algn="ctr">
              <a:buNone/>
            </a:pPr>
            <a:r>
              <a:rPr lang="en-US" sz="1800"/>
              <a:t> </a:t>
            </a:r>
          </a:p>
        </p:txBody>
      </p:sp>
      <p:pic>
        <p:nvPicPr>
          <p:cNvPr id="5" name="Picture 4">
            <a:extLst>
              <a:ext uri="{FF2B5EF4-FFF2-40B4-BE49-F238E27FC236}">
                <a16:creationId xmlns:a16="http://schemas.microsoft.com/office/drawing/2014/main" id="{D7C8F05E-77F6-BCC5-E8A5-996E10CBD5A7}"/>
              </a:ext>
            </a:extLst>
          </p:cNvPr>
          <p:cNvPicPr>
            <a:picLocks noChangeAspect="1"/>
          </p:cNvPicPr>
          <p:nvPr/>
        </p:nvPicPr>
        <p:blipFill>
          <a:blip r:embed="rId2"/>
          <a:stretch>
            <a:fillRect/>
          </a:stretch>
        </p:blipFill>
        <p:spPr>
          <a:xfrm>
            <a:off x="5294128" y="140677"/>
            <a:ext cx="5378573" cy="6323227"/>
          </a:xfrm>
          <a:prstGeom prst="rect">
            <a:avLst/>
          </a:prstGeom>
        </p:spPr>
      </p:pic>
      <p:sp>
        <p:nvSpPr>
          <p:cNvPr id="6" name="Title 1">
            <a:extLst>
              <a:ext uri="{FF2B5EF4-FFF2-40B4-BE49-F238E27FC236}">
                <a16:creationId xmlns:a16="http://schemas.microsoft.com/office/drawing/2014/main" id="{30B5292C-69A5-2614-1885-D0071E056056}"/>
              </a:ext>
            </a:extLst>
          </p:cNvPr>
          <p:cNvSpPr txBox="1">
            <a:spLocks/>
          </p:cNvSpPr>
          <p:nvPr/>
        </p:nvSpPr>
        <p:spPr>
          <a:xfrm>
            <a:off x="913794" y="597240"/>
            <a:ext cx="3517528" cy="20404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Scenarios </a:t>
            </a:r>
          </a:p>
        </p:txBody>
      </p:sp>
    </p:spTree>
    <p:extLst>
      <p:ext uri="{BB962C8B-B14F-4D97-AF65-F5344CB8AC3E}">
        <p14:creationId xmlns:p14="http://schemas.microsoft.com/office/powerpoint/2010/main" val="2391487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06BE717-87F5-3A54-C319-7F8621BEC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6D5BC1-8F2B-0BF5-3BC7-DA84133B0332}"/>
              </a:ext>
            </a:extLst>
          </p:cNvPr>
          <p:cNvSpPr>
            <a:spLocks noGrp="1"/>
          </p:cNvSpPr>
          <p:nvPr>
            <p:ph type="title"/>
          </p:nvPr>
        </p:nvSpPr>
        <p:spPr/>
        <p:txBody>
          <a:bodyPr/>
          <a:lstStyle/>
          <a:p>
            <a:r>
              <a:rPr lang="en-US" dirty="0"/>
              <a:t>IESA vs </a:t>
            </a:r>
            <a:r>
              <a:rPr lang="en-US" dirty="0" err="1"/>
              <a:t>EnergyPlan</a:t>
            </a:r>
            <a:endParaRPr lang="en-US" dirty="0"/>
          </a:p>
        </p:txBody>
      </p:sp>
      <p:graphicFrame>
        <p:nvGraphicFramePr>
          <p:cNvPr id="4" name="Table 3">
            <a:extLst>
              <a:ext uri="{FF2B5EF4-FFF2-40B4-BE49-F238E27FC236}">
                <a16:creationId xmlns:a16="http://schemas.microsoft.com/office/drawing/2014/main" id="{FFE1F3FC-7337-C2E9-2597-A35D4351F05B}"/>
              </a:ext>
            </a:extLst>
          </p:cNvPr>
          <p:cNvGraphicFramePr>
            <a:graphicFrameLocks noGrp="1"/>
          </p:cNvGraphicFramePr>
          <p:nvPr>
            <p:extLst>
              <p:ext uri="{D42A27DB-BD31-4B8C-83A1-F6EECF244321}">
                <p14:modId xmlns:p14="http://schemas.microsoft.com/office/powerpoint/2010/main" val="1650133483"/>
              </p:ext>
            </p:extLst>
          </p:nvPr>
        </p:nvGraphicFramePr>
        <p:xfrm>
          <a:off x="736052" y="1595120"/>
          <a:ext cx="10782438" cy="4103726"/>
        </p:xfrm>
        <a:graphic>
          <a:graphicData uri="http://schemas.openxmlformats.org/drawingml/2006/table">
            <a:tbl>
              <a:tblPr/>
              <a:tblGrid>
                <a:gridCol w="4829680">
                  <a:extLst>
                    <a:ext uri="{9D8B030D-6E8A-4147-A177-3AD203B41FA5}">
                      <a16:colId xmlns:a16="http://schemas.microsoft.com/office/drawing/2014/main" val="3660372234"/>
                    </a:ext>
                  </a:extLst>
                </a:gridCol>
                <a:gridCol w="3291848">
                  <a:extLst>
                    <a:ext uri="{9D8B030D-6E8A-4147-A177-3AD203B41FA5}">
                      <a16:colId xmlns:a16="http://schemas.microsoft.com/office/drawing/2014/main" val="339992243"/>
                    </a:ext>
                  </a:extLst>
                </a:gridCol>
                <a:gridCol w="2660910">
                  <a:extLst>
                    <a:ext uri="{9D8B030D-6E8A-4147-A177-3AD203B41FA5}">
                      <a16:colId xmlns:a16="http://schemas.microsoft.com/office/drawing/2014/main" val="3490017667"/>
                    </a:ext>
                  </a:extLst>
                </a:gridCol>
              </a:tblGrid>
              <a:tr h="218199">
                <a:tc>
                  <a:txBody>
                    <a:bodyPr/>
                    <a:lstStyle/>
                    <a:p>
                      <a:pPr algn="ctr"/>
                      <a:r>
                        <a:rPr lang="en-US" sz="1400" b="1"/>
                        <a:t>Features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EnergyPLAN</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Our System</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5384596"/>
                  </a:ext>
                </a:extLst>
              </a:tr>
              <a:tr h="498738">
                <a:tc>
                  <a:txBody>
                    <a:bodyPr/>
                    <a:lstStyle/>
                    <a:p>
                      <a:pPr algn="ctr"/>
                      <a:r>
                        <a:rPr lang="en-US" sz="1400" b="1" dirty="0"/>
                        <a:t>Historical Data Visualization</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572924"/>
                  </a:ext>
                </a:extLst>
              </a:tr>
              <a:tr h="779277">
                <a:tc>
                  <a:txBody>
                    <a:bodyPr/>
                    <a:lstStyle/>
                    <a:p>
                      <a:pPr algn="ctr"/>
                      <a:r>
                        <a:rPr lang="en-US" sz="1400" b="1" dirty="0"/>
                        <a:t>Prediction Modeling</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78118"/>
                  </a:ext>
                </a:extLst>
              </a:tr>
              <a:tr h="592253">
                <a:tc>
                  <a:txBody>
                    <a:bodyPr/>
                    <a:lstStyle/>
                    <a:p>
                      <a:pPr algn="ctr"/>
                      <a:r>
                        <a:rPr lang="en-US" sz="1400" b="1" dirty="0"/>
                        <a:t>Scenario Analysis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745265"/>
                  </a:ext>
                </a:extLst>
              </a:tr>
              <a:tr h="592253">
                <a:tc>
                  <a:txBody>
                    <a:bodyPr/>
                    <a:lstStyle/>
                    <a:p>
                      <a:pPr algn="ctr"/>
                      <a:r>
                        <a:rPr lang="en-US" sz="1400" b="1"/>
                        <a:t>Recommendations and Insights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6543408"/>
                  </a:ext>
                </a:extLst>
              </a:tr>
              <a:tr h="592253">
                <a:tc>
                  <a:txBody>
                    <a:bodyPr/>
                    <a:lstStyle/>
                    <a:p>
                      <a:pPr algn="ctr"/>
                      <a:r>
                        <a:rPr lang="en-US" sz="1400" b="1" dirty="0"/>
                        <a:t>Data Visualization in Dashboards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2014714"/>
                  </a:ext>
                </a:extLst>
              </a:tr>
              <a:tr h="405226">
                <a:tc>
                  <a:txBody>
                    <a:bodyPr/>
                    <a:lstStyle/>
                    <a:p>
                      <a:pPr algn="ctr"/>
                      <a:r>
                        <a:rPr lang="en-US" sz="1400" b="1"/>
                        <a:t>Exportable Reports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0351286"/>
                  </a:ext>
                </a:extLst>
              </a:tr>
              <a:tr h="405226">
                <a:tc>
                  <a:txBody>
                    <a:bodyPr/>
                    <a:lstStyle/>
                    <a:p>
                      <a:pPr algn="ctr"/>
                      <a:r>
                        <a:rPr lang="en-US" sz="1400" b="1" dirty="0"/>
                        <a:t>Comparison among Scenarios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1749980"/>
                  </a:ext>
                </a:extLst>
              </a:tr>
            </a:tbl>
          </a:graphicData>
        </a:graphic>
      </p:graphicFrame>
    </p:spTree>
    <p:extLst>
      <p:ext uri="{BB962C8B-B14F-4D97-AF65-F5344CB8AC3E}">
        <p14:creationId xmlns:p14="http://schemas.microsoft.com/office/powerpoint/2010/main" val="3366131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807F688-2F81-2D03-1BF9-63C0071DF3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7A5AD8-7BBB-DE46-8386-B4F9BEE43B80}"/>
              </a:ext>
            </a:extLst>
          </p:cNvPr>
          <p:cNvSpPr>
            <a:spLocks noGrp="1"/>
          </p:cNvSpPr>
          <p:nvPr>
            <p:ph type="title"/>
          </p:nvPr>
        </p:nvSpPr>
        <p:spPr/>
        <p:txBody>
          <a:bodyPr/>
          <a:lstStyle/>
          <a:p>
            <a:r>
              <a:rPr lang="en-US" dirty="0"/>
              <a:t>IESA vs Homer Pro</a:t>
            </a:r>
          </a:p>
        </p:txBody>
      </p:sp>
      <p:graphicFrame>
        <p:nvGraphicFramePr>
          <p:cNvPr id="4" name="Table 3">
            <a:extLst>
              <a:ext uri="{FF2B5EF4-FFF2-40B4-BE49-F238E27FC236}">
                <a16:creationId xmlns:a16="http://schemas.microsoft.com/office/drawing/2014/main" id="{7C99101C-A6A9-53DD-53D3-86E8AA6F2FA5}"/>
              </a:ext>
            </a:extLst>
          </p:cNvPr>
          <p:cNvGraphicFramePr>
            <a:graphicFrameLocks noGrp="1"/>
          </p:cNvGraphicFramePr>
          <p:nvPr>
            <p:extLst>
              <p:ext uri="{D42A27DB-BD31-4B8C-83A1-F6EECF244321}">
                <p14:modId xmlns:p14="http://schemas.microsoft.com/office/powerpoint/2010/main" val="2644700770"/>
              </p:ext>
            </p:extLst>
          </p:nvPr>
        </p:nvGraphicFramePr>
        <p:xfrm>
          <a:off x="736051" y="1595120"/>
          <a:ext cx="10826683" cy="4150360"/>
        </p:xfrm>
        <a:graphic>
          <a:graphicData uri="http://schemas.openxmlformats.org/drawingml/2006/table">
            <a:tbl>
              <a:tblPr/>
              <a:tblGrid>
                <a:gridCol w="5398923">
                  <a:extLst>
                    <a:ext uri="{9D8B030D-6E8A-4147-A177-3AD203B41FA5}">
                      <a16:colId xmlns:a16="http://schemas.microsoft.com/office/drawing/2014/main" val="3660372234"/>
                    </a:ext>
                  </a:extLst>
                </a:gridCol>
                <a:gridCol w="2453225">
                  <a:extLst>
                    <a:ext uri="{9D8B030D-6E8A-4147-A177-3AD203B41FA5}">
                      <a16:colId xmlns:a16="http://schemas.microsoft.com/office/drawing/2014/main" val="1915031860"/>
                    </a:ext>
                  </a:extLst>
                </a:gridCol>
                <a:gridCol w="2974535">
                  <a:extLst>
                    <a:ext uri="{9D8B030D-6E8A-4147-A177-3AD203B41FA5}">
                      <a16:colId xmlns:a16="http://schemas.microsoft.com/office/drawing/2014/main" val="3490017667"/>
                    </a:ext>
                  </a:extLst>
                </a:gridCol>
              </a:tblGrid>
              <a:tr h="218199">
                <a:tc>
                  <a:txBody>
                    <a:bodyPr/>
                    <a:lstStyle/>
                    <a:p>
                      <a:pPr algn="ctr"/>
                      <a:r>
                        <a:rPr lang="en-US" sz="1400" b="1"/>
                        <a:t>Features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HOMER Pro</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Our System</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5384596"/>
                  </a:ext>
                </a:extLst>
              </a:tr>
              <a:tr h="498738">
                <a:tc>
                  <a:txBody>
                    <a:bodyPr/>
                    <a:lstStyle/>
                    <a:p>
                      <a:pPr algn="ctr"/>
                      <a:r>
                        <a:rPr lang="en-US" sz="1400" b="1" dirty="0"/>
                        <a:t>Historical Data Visualization</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572924"/>
                  </a:ext>
                </a:extLst>
              </a:tr>
              <a:tr h="779277">
                <a:tc>
                  <a:txBody>
                    <a:bodyPr/>
                    <a:lstStyle/>
                    <a:p>
                      <a:pPr algn="ctr"/>
                      <a:r>
                        <a:rPr lang="en-US" sz="1400" b="1" dirty="0"/>
                        <a:t>Prediction Modeling</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78118"/>
                  </a:ext>
                </a:extLst>
              </a:tr>
              <a:tr h="592253">
                <a:tc>
                  <a:txBody>
                    <a:bodyPr/>
                    <a:lstStyle/>
                    <a:p>
                      <a:pPr algn="ctr"/>
                      <a:r>
                        <a:rPr lang="en-US" sz="1400" b="1" dirty="0"/>
                        <a:t>Scenario Analysis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745265"/>
                  </a:ext>
                </a:extLst>
              </a:tr>
              <a:tr h="592253">
                <a:tc>
                  <a:txBody>
                    <a:bodyPr/>
                    <a:lstStyle/>
                    <a:p>
                      <a:pPr algn="ctr"/>
                      <a:r>
                        <a:rPr lang="en-US" sz="1400" b="1"/>
                        <a:t>Recommendations and Insights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6543408"/>
                  </a:ext>
                </a:extLst>
              </a:tr>
              <a:tr h="592253">
                <a:tc>
                  <a:txBody>
                    <a:bodyPr/>
                    <a:lstStyle/>
                    <a:p>
                      <a:pPr algn="ctr"/>
                      <a:r>
                        <a:rPr lang="en-US" sz="1400" b="1" dirty="0"/>
                        <a:t>Data Visualization in Dashboards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2014714"/>
                  </a:ext>
                </a:extLst>
              </a:tr>
              <a:tr h="405226">
                <a:tc>
                  <a:txBody>
                    <a:bodyPr/>
                    <a:lstStyle/>
                    <a:p>
                      <a:pPr algn="ctr"/>
                      <a:r>
                        <a:rPr lang="en-US" sz="1400" b="1"/>
                        <a:t>Exportable Reports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0351286"/>
                  </a:ext>
                </a:extLst>
              </a:tr>
              <a:tr h="4052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Comparison among Scenarios</a:t>
                      </a:r>
                      <a:endParaRPr lang="en-US" sz="1400" dirty="0"/>
                    </a:p>
                    <a:p>
                      <a:pPr algn="ct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1749980"/>
                  </a:ext>
                </a:extLst>
              </a:tr>
            </a:tbl>
          </a:graphicData>
        </a:graphic>
      </p:graphicFrame>
    </p:spTree>
    <p:extLst>
      <p:ext uri="{BB962C8B-B14F-4D97-AF65-F5344CB8AC3E}">
        <p14:creationId xmlns:p14="http://schemas.microsoft.com/office/powerpoint/2010/main" val="1429046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DBFE294-EABD-EF98-FDB6-F27E2E51A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FB9D05-9585-A1CD-720D-B41D57BF687A}"/>
              </a:ext>
            </a:extLst>
          </p:cNvPr>
          <p:cNvSpPr>
            <a:spLocks noGrp="1"/>
          </p:cNvSpPr>
          <p:nvPr>
            <p:ph type="title"/>
          </p:nvPr>
        </p:nvSpPr>
        <p:spPr/>
        <p:txBody>
          <a:bodyPr/>
          <a:lstStyle/>
          <a:p>
            <a:r>
              <a:rPr lang="en-US" dirty="0"/>
              <a:t>IESA vs </a:t>
            </a:r>
            <a:r>
              <a:rPr lang="en-US" dirty="0" err="1"/>
              <a:t>Plexos</a:t>
            </a:r>
            <a:endParaRPr lang="en-US" dirty="0"/>
          </a:p>
        </p:txBody>
      </p:sp>
      <p:graphicFrame>
        <p:nvGraphicFramePr>
          <p:cNvPr id="4" name="Table 3">
            <a:extLst>
              <a:ext uri="{FF2B5EF4-FFF2-40B4-BE49-F238E27FC236}">
                <a16:creationId xmlns:a16="http://schemas.microsoft.com/office/drawing/2014/main" id="{93EC7D5A-F329-E59E-48D4-260B1FB168FC}"/>
              </a:ext>
            </a:extLst>
          </p:cNvPr>
          <p:cNvGraphicFramePr>
            <a:graphicFrameLocks noGrp="1"/>
          </p:cNvGraphicFramePr>
          <p:nvPr>
            <p:extLst>
              <p:ext uri="{D42A27DB-BD31-4B8C-83A1-F6EECF244321}">
                <p14:modId xmlns:p14="http://schemas.microsoft.com/office/powerpoint/2010/main" val="2671315926"/>
              </p:ext>
            </p:extLst>
          </p:nvPr>
        </p:nvGraphicFramePr>
        <p:xfrm>
          <a:off x="736051" y="1595120"/>
          <a:ext cx="10811935" cy="4150360"/>
        </p:xfrm>
        <a:graphic>
          <a:graphicData uri="http://schemas.openxmlformats.org/drawingml/2006/table">
            <a:tbl>
              <a:tblPr/>
              <a:tblGrid>
                <a:gridCol w="5361199">
                  <a:extLst>
                    <a:ext uri="{9D8B030D-6E8A-4147-A177-3AD203B41FA5}">
                      <a16:colId xmlns:a16="http://schemas.microsoft.com/office/drawing/2014/main" val="3660372234"/>
                    </a:ext>
                  </a:extLst>
                </a:gridCol>
                <a:gridCol w="2496985">
                  <a:extLst>
                    <a:ext uri="{9D8B030D-6E8A-4147-A177-3AD203B41FA5}">
                      <a16:colId xmlns:a16="http://schemas.microsoft.com/office/drawing/2014/main" val="4166110715"/>
                    </a:ext>
                  </a:extLst>
                </a:gridCol>
                <a:gridCol w="2953751">
                  <a:extLst>
                    <a:ext uri="{9D8B030D-6E8A-4147-A177-3AD203B41FA5}">
                      <a16:colId xmlns:a16="http://schemas.microsoft.com/office/drawing/2014/main" val="3490017667"/>
                    </a:ext>
                  </a:extLst>
                </a:gridCol>
              </a:tblGrid>
              <a:tr h="218199">
                <a:tc>
                  <a:txBody>
                    <a:bodyPr/>
                    <a:lstStyle/>
                    <a:p>
                      <a:pPr algn="ctr"/>
                      <a:r>
                        <a:rPr lang="en-US" sz="1400" b="1"/>
                        <a:t>Features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PLEXOS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Our System</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5384596"/>
                  </a:ext>
                </a:extLst>
              </a:tr>
              <a:tr h="498738">
                <a:tc>
                  <a:txBody>
                    <a:bodyPr/>
                    <a:lstStyle/>
                    <a:p>
                      <a:pPr algn="ctr"/>
                      <a:r>
                        <a:rPr lang="en-US" sz="1400" b="1" dirty="0"/>
                        <a:t>Historical Data Visualization</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572924"/>
                  </a:ext>
                </a:extLst>
              </a:tr>
              <a:tr h="779277">
                <a:tc>
                  <a:txBody>
                    <a:bodyPr/>
                    <a:lstStyle/>
                    <a:p>
                      <a:pPr algn="ctr"/>
                      <a:r>
                        <a:rPr lang="en-US" sz="1400" b="1" dirty="0"/>
                        <a:t>Prediction Modeling</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78118"/>
                  </a:ext>
                </a:extLst>
              </a:tr>
              <a:tr h="592253">
                <a:tc>
                  <a:txBody>
                    <a:bodyPr/>
                    <a:lstStyle/>
                    <a:p>
                      <a:pPr algn="ctr"/>
                      <a:r>
                        <a:rPr lang="en-US" sz="1400" b="1" dirty="0"/>
                        <a:t>Scenario Analysis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745265"/>
                  </a:ext>
                </a:extLst>
              </a:tr>
              <a:tr h="592253">
                <a:tc>
                  <a:txBody>
                    <a:bodyPr/>
                    <a:lstStyle/>
                    <a:p>
                      <a:pPr algn="ctr"/>
                      <a:r>
                        <a:rPr lang="en-US" sz="1400" b="1"/>
                        <a:t>Recommendations and Insights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6543408"/>
                  </a:ext>
                </a:extLst>
              </a:tr>
              <a:tr h="592253">
                <a:tc>
                  <a:txBody>
                    <a:bodyPr/>
                    <a:lstStyle/>
                    <a:p>
                      <a:pPr algn="ctr"/>
                      <a:r>
                        <a:rPr lang="en-US" sz="1400" b="1" dirty="0"/>
                        <a:t>Data Visualization in Dashboards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2014714"/>
                  </a:ext>
                </a:extLst>
              </a:tr>
              <a:tr h="405226">
                <a:tc>
                  <a:txBody>
                    <a:bodyPr/>
                    <a:lstStyle/>
                    <a:p>
                      <a:pPr algn="ctr"/>
                      <a:r>
                        <a:rPr lang="en-US" sz="1400" b="1"/>
                        <a:t>Exportable Reports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0351286"/>
                  </a:ext>
                </a:extLst>
              </a:tr>
              <a:tr h="4052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Comparison among Scenarios</a:t>
                      </a:r>
                      <a:endParaRPr lang="en-US" sz="1400" dirty="0"/>
                    </a:p>
                    <a:p>
                      <a:pPr algn="ct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1749980"/>
                  </a:ext>
                </a:extLst>
              </a:tr>
            </a:tbl>
          </a:graphicData>
        </a:graphic>
      </p:graphicFrame>
    </p:spTree>
    <p:extLst>
      <p:ext uri="{BB962C8B-B14F-4D97-AF65-F5344CB8AC3E}">
        <p14:creationId xmlns:p14="http://schemas.microsoft.com/office/powerpoint/2010/main" val="593665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7360703-EB73-5E17-D236-94110B093A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500027-6072-DC04-02B3-89E951878329}"/>
              </a:ext>
            </a:extLst>
          </p:cNvPr>
          <p:cNvSpPr>
            <a:spLocks noGrp="1"/>
          </p:cNvSpPr>
          <p:nvPr>
            <p:ph type="title"/>
          </p:nvPr>
        </p:nvSpPr>
        <p:spPr/>
        <p:txBody>
          <a:bodyPr/>
          <a:lstStyle/>
          <a:p>
            <a:r>
              <a:rPr lang="en-US" dirty="0"/>
              <a:t>IESA vs OSET</a:t>
            </a:r>
          </a:p>
        </p:txBody>
      </p:sp>
      <p:graphicFrame>
        <p:nvGraphicFramePr>
          <p:cNvPr id="4" name="Table 3">
            <a:extLst>
              <a:ext uri="{FF2B5EF4-FFF2-40B4-BE49-F238E27FC236}">
                <a16:creationId xmlns:a16="http://schemas.microsoft.com/office/drawing/2014/main" id="{8C7DE814-76B9-2FB0-47CD-321C20308F44}"/>
              </a:ext>
            </a:extLst>
          </p:cNvPr>
          <p:cNvGraphicFramePr>
            <a:graphicFrameLocks noGrp="1"/>
          </p:cNvGraphicFramePr>
          <p:nvPr>
            <p:extLst>
              <p:ext uri="{D42A27DB-BD31-4B8C-83A1-F6EECF244321}">
                <p14:modId xmlns:p14="http://schemas.microsoft.com/office/powerpoint/2010/main" val="2853136080"/>
              </p:ext>
            </p:extLst>
          </p:nvPr>
        </p:nvGraphicFramePr>
        <p:xfrm>
          <a:off x="736051" y="1595120"/>
          <a:ext cx="10811935" cy="4103726"/>
        </p:xfrm>
        <a:graphic>
          <a:graphicData uri="http://schemas.openxmlformats.org/drawingml/2006/table">
            <a:tbl>
              <a:tblPr/>
              <a:tblGrid>
                <a:gridCol w="5048393">
                  <a:extLst>
                    <a:ext uri="{9D8B030D-6E8A-4147-A177-3AD203B41FA5}">
                      <a16:colId xmlns:a16="http://schemas.microsoft.com/office/drawing/2014/main" val="3660372234"/>
                    </a:ext>
                  </a:extLst>
                </a:gridCol>
                <a:gridCol w="2982131">
                  <a:extLst>
                    <a:ext uri="{9D8B030D-6E8A-4147-A177-3AD203B41FA5}">
                      <a16:colId xmlns:a16="http://schemas.microsoft.com/office/drawing/2014/main" val="4145787159"/>
                    </a:ext>
                  </a:extLst>
                </a:gridCol>
                <a:gridCol w="2781411">
                  <a:extLst>
                    <a:ext uri="{9D8B030D-6E8A-4147-A177-3AD203B41FA5}">
                      <a16:colId xmlns:a16="http://schemas.microsoft.com/office/drawing/2014/main" val="3490017667"/>
                    </a:ext>
                  </a:extLst>
                </a:gridCol>
              </a:tblGrid>
              <a:tr h="218199">
                <a:tc>
                  <a:txBody>
                    <a:bodyPr/>
                    <a:lstStyle/>
                    <a:p>
                      <a:pPr algn="ctr"/>
                      <a:r>
                        <a:rPr lang="en-US" sz="1400" b="1"/>
                        <a:t>Features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OSET</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Our System</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5384596"/>
                  </a:ext>
                </a:extLst>
              </a:tr>
              <a:tr h="498738">
                <a:tc>
                  <a:txBody>
                    <a:bodyPr/>
                    <a:lstStyle/>
                    <a:p>
                      <a:pPr algn="ctr"/>
                      <a:r>
                        <a:rPr lang="en-US" sz="1400" b="1" dirty="0"/>
                        <a:t>Historical Data Visualization</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572924"/>
                  </a:ext>
                </a:extLst>
              </a:tr>
              <a:tr h="779277">
                <a:tc>
                  <a:txBody>
                    <a:bodyPr/>
                    <a:lstStyle/>
                    <a:p>
                      <a:pPr algn="ctr"/>
                      <a:r>
                        <a:rPr lang="en-US" sz="1400" b="1" dirty="0"/>
                        <a:t>Prediction Modeling</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78118"/>
                  </a:ext>
                </a:extLst>
              </a:tr>
              <a:tr h="592253">
                <a:tc>
                  <a:txBody>
                    <a:bodyPr/>
                    <a:lstStyle/>
                    <a:p>
                      <a:pPr algn="ctr"/>
                      <a:r>
                        <a:rPr lang="en-US" sz="1400" b="1" dirty="0"/>
                        <a:t>Scenario Analysis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745265"/>
                  </a:ext>
                </a:extLst>
              </a:tr>
              <a:tr h="592253">
                <a:tc>
                  <a:txBody>
                    <a:bodyPr/>
                    <a:lstStyle/>
                    <a:p>
                      <a:pPr algn="ctr"/>
                      <a:r>
                        <a:rPr lang="en-US" sz="1400" b="1"/>
                        <a:t>Recommendations and Insights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6543408"/>
                  </a:ext>
                </a:extLst>
              </a:tr>
              <a:tr h="592253">
                <a:tc>
                  <a:txBody>
                    <a:bodyPr/>
                    <a:lstStyle/>
                    <a:p>
                      <a:pPr algn="ctr"/>
                      <a:r>
                        <a:rPr lang="en-US" sz="1400" b="1" dirty="0"/>
                        <a:t>Data Visualization in Dashboards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2014714"/>
                  </a:ext>
                </a:extLst>
              </a:tr>
              <a:tr h="405226">
                <a:tc>
                  <a:txBody>
                    <a:bodyPr/>
                    <a:lstStyle/>
                    <a:p>
                      <a:pPr algn="ctr"/>
                      <a:r>
                        <a:rPr lang="en-US" sz="1400" b="1"/>
                        <a:t>Exportable Reports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0351286"/>
                  </a:ext>
                </a:extLst>
              </a:tr>
              <a:tr h="405226">
                <a:tc>
                  <a:txBody>
                    <a:bodyPr/>
                    <a:lstStyle/>
                    <a:p>
                      <a:pPr algn="ctr"/>
                      <a:r>
                        <a:rPr lang="en-US" sz="1400" b="1" dirty="0"/>
                        <a:t>Comparison</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1749980"/>
                  </a:ext>
                </a:extLst>
              </a:tr>
            </a:tbl>
          </a:graphicData>
        </a:graphic>
      </p:graphicFrame>
    </p:spTree>
    <p:extLst>
      <p:ext uri="{BB962C8B-B14F-4D97-AF65-F5344CB8AC3E}">
        <p14:creationId xmlns:p14="http://schemas.microsoft.com/office/powerpoint/2010/main" val="2661418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0D07FA1-8342-B768-58AF-140C7CE6AA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988F9-F03A-1C6F-EB55-CF58D70A8799}"/>
              </a:ext>
            </a:extLst>
          </p:cNvPr>
          <p:cNvSpPr>
            <a:spLocks noGrp="1"/>
          </p:cNvSpPr>
          <p:nvPr>
            <p:ph type="title"/>
          </p:nvPr>
        </p:nvSpPr>
        <p:spPr/>
        <p:txBody>
          <a:bodyPr/>
          <a:lstStyle/>
          <a:p>
            <a:r>
              <a:rPr lang="en-US" dirty="0"/>
              <a:t>IESA vs LEAP</a:t>
            </a:r>
          </a:p>
        </p:txBody>
      </p:sp>
      <p:graphicFrame>
        <p:nvGraphicFramePr>
          <p:cNvPr id="4" name="Table 3">
            <a:extLst>
              <a:ext uri="{FF2B5EF4-FFF2-40B4-BE49-F238E27FC236}">
                <a16:creationId xmlns:a16="http://schemas.microsoft.com/office/drawing/2014/main" id="{2BB238D1-0EA0-98BA-0457-0BF4146342DE}"/>
              </a:ext>
            </a:extLst>
          </p:cNvPr>
          <p:cNvGraphicFramePr>
            <a:graphicFrameLocks noGrp="1"/>
          </p:cNvGraphicFramePr>
          <p:nvPr>
            <p:extLst>
              <p:ext uri="{D42A27DB-BD31-4B8C-83A1-F6EECF244321}">
                <p14:modId xmlns:p14="http://schemas.microsoft.com/office/powerpoint/2010/main" val="44198599"/>
              </p:ext>
            </p:extLst>
          </p:nvPr>
        </p:nvGraphicFramePr>
        <p:xfrm>
          <a:off x="736052" y="1595120"/>
          <a:ext cx="10752942" cy="4150360"/>
        </p:xfrm>
        <a:graphic>
          <a:graphicData uri="http://schemas.openxmlformats.org/drawingml/2006/table">
            <a:tbl>
              <a:tblPr/>
              <a:tblGrid>
                <a:gridCol w="5408105">
                  <a:extLst>
                    <a:ext uri="{9D8B030D-6E8A-4147-A177-3AD203B41FA5}">
                      <a16:colId xmlns:a16="http://schemas.microsoft.com/office/drawing/2014/main" val="3660372234"/>
                    </a:ext>
                  </a:extLst>
                </a:gridCol>
                <a:gridCol w="2365244">
                  <a:extLst>
                    <a:ext uri="{9D8B030D-6E8A-4147-A177-3AD203B41FA5}">
                      <a16:colId xmlns:a16="http://schemas.microsoft.com/office/drawing/2014/main" val="3415377999"/>
                    </a:ext>
                  </a:extLst>
                </a:gridCol>
                <a:gridCol w="2979593">
                  <a:extLst>
                    <a:ext uri="{9D8B030D-6E8A-4147-A177-3AD203B41FA5}">
                      <a16:colId xmlns:a16="http://schemas.microsoft.com/office/drawing/2014/main" val="3490017667"/>
                    </a:ext>
                  </a:extLst>
                </a:gridCol>
              </a:tblGrid>
              <a:tr h="218199">
                <a:tc>
                  <a:txBody>
                    <a:bodyPr/>
                    <a:lstStyle/>
                    <a:p>
                      <a:pPr algn="ctr"/>
                      <a:r>
                        <a:rPr lang="en-US" sz="1400" b="1"/>
                        <a:t>Features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LEAP</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Our System</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5384596"/>
                  </a:ext>
                </a:extLst>
              </a:tr>
              <a:tr h="498738">
                <a:tc>
                  <a:txBody>
                    <a:bodyPr/>
                    <a:lstStyle/>
                    <a:p>
                      <a:pPr algn="ctr"/>
                      <a:r>
                        <a:rPr lang="en-US" sz="1400" b="1" dirty="0"/>
                        <a:t>Historical Data Visualization</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572924"/>
                  </a:ext>
                </a:extLst>
              </a:tr>
              <a:tr h="779277">
                <a:tc>
                  <a:txBody>
                    <a:bodyPr/>
                    <a:lstStyle/>
                    <a:p>
                      <a:pPr algn="ctr"/>
                      <a:r>
                        <a:rPr lang="en-US" sz="1400" b="1" dirty="0"/>
                        <a:t>Prediction Modeling</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78118"/>
                  </a:ext>
                </a:extLst>
              </a:tr>
              <a:tr h="592253">
                <a:tc>
                  <a:txBody>
                    <a:bodyPr/>
                    <a:lstStyle/>
                    <a:p>
                      <a:pPr algn="ctr"/>
                      <a:r>
                        <a:rPr lang="en-US" sz="1400" b="1" dirty="0"/>
                        <a:t>Scenario Analysis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745265"/>
                  </a:ext>
                </a:extLst>
              </a:tr>
              <a:tr h="592253">
                <a:tc>
                  <a:txBody>
                    <a:bodyPr/>
                    <a:lstStyle/>
                    <a:p>
                      <a:pPr algn="ctr"/>
                      <a:r>
                        <a:rPr lang="en-US" sz="1400" b="1"/>
                        <a:t>Recommendations and Insights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6543408"/>
                  </a:ext>
                </a:extLst>
              </a:tr>
              <a:tr h="592253">
                <a:tc>
                  <a:txBody>
                    <a:bodyPr/>
                    <a:lstStyle/>
                    <a:p>
                      <a:pPr algn="ctr"/>
                      <a:r>
                        <a:rPr lang="en-US" sz="1400" b="1" dirty="0"/>
                        <a:t>Data Visualization in Dashboards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2014714"/>
                  </a:ext>
                </a:extLst>
              </a:tr>
              <a:tr h="405226">
                <a:tc>
                  <a:txBody>
                    <a:bodyPr/>
                    <a:lstStyle/>
                    <a:p>
                      <a:pPr algn="ctr"/>
                      <a:r>
                        <a:rPr lang="en-US" sz="1400" b="1"/>
                        <a:t>Exportable Reports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0351286"/>
                  </a:ext>
                </a:extLst>
              </a:tr>
              <a:tr h="4052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Comparison among Scenarios</a:t>
                      </a:r>
                      <a:endParaRPr lang="en-US" sz="1400" dirty="0"/>
                    </a:p>
                    <a:p>
                      <a:pPr algn="ct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1749980"/>
                  </a:ext>
                </a:extLst>
              </a:tr>
            </a:tbl>
          </a:graphicData>
        </a:graphic>
      </p:graphicFrame>
    </p:spTree>
    <p:extLst>
      <p:ext uri="{BB962C8B-B14F-4D97-AF65-F5344CB8AC3E}">
        <p14:creationId xmlns:p14="http://schemas.microsoft.com/office/powerpoint/2010/main" val="359637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948-98E8-4A28-B999-8068469D3605}"/>
              </a:ext>
            </a:extLst>
          </p:cNvPr>
          <p:cNvSpPr>
            <a:spLocks noGrp="1"/>
          </p:cNvSpPr>
          <p:nvPr>
            <p:ph type="title"/>
          </p:nvPr>
        </p:nvSpPr>
        <p:spPr/>
        <p:txBody>
          <a:bodyPr/>
          <a:lstStyle/>
          <a:p>
            <a:r>
              <a:rPr lang="en-US" dirty="0"/>
              <a:t>Problem Statement</a:t>
            </a:r>
            <a:endParaRPr lang="en-PK" dirty="0"/>
          </a:p>
        </p:txBody>
      </p:sp>
      <p:sp>
        <p:nvSpPr>
          <p:cNvPr id="3" name="Content Placeholder 2">
            <a:extLst>
              <a:ext uri="{FF2B5EF4-FFF2-40B4-BE49-F238E27FC236}">
                <a16:creationId xmlns:a16="http://schemas.microsoft.com/office/drawing/2014/main" id="{1FEBE39E-F323-469F-85AA-747B75CB4149}"/>
              </a:ext>
            </a:extLst>
          </p:cNvPr>
          <p:cNvSpPr>
            <a:spLocks noGrp="1"/>
          </p:cNvSpPr>
          <p:nvPr>
            <p:ph idx="1"/>
          </p:nvPr>
        </p:nvSpPr>
        <p:spPr/>
        <p:txBody>
          <a:bodyPr/>
          <a:lstStyle/>
          <a:p>
            <a:r>
              <a:rPr lang="en-US" dirty="0"/>
              <a:t>Existing Decision Support systems lack accurate forecasting, and actionable insights for energy savings. These system are quite expensive in  term of their licensing and are complex making it difficult to learn about it. They are also unable to provide dynamic predictions and personalized recommendations. This leads to inefficient resource allocations, increased cost and limited environmental benefits. IESA addresses these problems with cost-effective and user-friendly solution that supports the data-driven decisions.</a:t>
            </a:r>
            <a:endParaRPr lang="en-PK" dirty="0"/>
          </a:p>
          <a:p>
            <a:endParaRPr lang="en-PK" dirty="0"/>
          </a:p>
        </p:txBody>
      </p:sp>
    </p:spTree>
    <p:extLst>
      <p:ext uri="{BB962C8B-B14F-4D97-AF65-F5344CB8AC3E}">
        <p14:creationId xmlns:p14="http://schemas.microsoft.com/office/powerpoint/2010/main" val="2861095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1603F0D-5032-39BA-A580-13BD2F116D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9E8F17-5217-44B8-9876-0E7F1BCF24EB}"/>
              </a:ext>
            </a:extLst>
          </p:cNvPr>
          <p:cNvSpPr>
            <a:spLocks noGrp="1"/>
          </p:cNvSpPr>
          <p:nvPr>
            <p:ph type="title"/>
          </p:nvPr>
        </p:nvSpPr>
        <p:spPr/>
        <p:txBody>
          <a:bodyPr/>
          <a:lstStyle/>
          <a:p>
            <a:r>
              <a:rPr lang="en-US" dirty="0"/>
              <a:t>IESA vs ETAP</a:t>
            </a:r>
          </a:p>
        </p:txBody>
      </p:sp>
      <p:graphicFrame>
        <p:nvGraphicFramePr>
          <p:cNvPr id="4" name="Table 3">
            <a:extLst>
              <a:ext uri="{FF2B5EF4-FFF2-40B4-BE49-F238E27FC236}">
                <a16:creationId xmlns:a16="http://schemas.microsoft.com/office/drawing/2014/main" id="{0BDBEB84-1352-25C7-EF00-05DDFC7066E4}"/>
              </a:ext>
            </a:extLst>
          </p:cNvPr>
          <p:cNvGraphicFramePr>
            <a:graphicFrameLocks noGrp="1"/>
          </p:cNvGraphicFramePr>
          <p:nvPr>
            <p:extLst>
              <p:ext uri="{D42A27DB-BD31-4B8C-83A1-F6EECF244321}">
                <p14:modId xmlns:p14="http://schemas.microsoft.com/office/powerpoint/2010/main" val="2209071376"/>
              </p:ext>
            </p:extLst>
          </p:nvPr>
        </p:nvGraphicFramePr>
        <p:xfrm>
          <a:off x="736052" y="1595120"/>
          <a:ext cx="10856180" cy="4103726"/>
        </p:xfrm>
        <a:graphic>
          <a:graphicData uri="http://schemas.openxmlformats.org/drawingml/2006/table">
            <a:tbl>
              <a:tblPr/>
              <a:tblGrid>
                <a:gridCol w="5082532">
                  <a:extLst>
                    <a:ext uri="{9D8B030D-6E8A-4147-A177-3AD203B41FA5}">
                      <a16:colId xmlns:a16="http://schemas.microsoft.com/office/drawing/2014/main" val="3660372234"/>
                    </a:ext>
                  </a:extLst>
                </a:gridCol>
                <a:gridCol w="2973429">
                  <a:extLst>
                    <a:ext uri="{9D8B030D-6E8A-4147-A177-3AD203B41FA5}">
                      <a16:colId xmlns:a16="http://schemas.microsoft.com/office/drawing/2014/main" val="646841537"/>
                    </a:ext>
                  </a:extLst>
                </a:gridCol>
                <a:gridCol w="2800219">
                  <a:extLst>
                    <a:ext uri="{9D8B030D-6E8A-4147-A177-3AD203B41FA5}">
                      <a16:colId xmlns:a16="http://schemas.microsoft.com/office/drawing/2014/main" val="3490017667"/>
                    </a:ext>
                  </a:extLst>
                </a:gridCol>
              </a:tblGrid>
              <a:tr h="218199">
                <a:tc>
                  <a:txBody>
                    <a:bodyPr/>
                    <a:lstStyle/>
                    <a:p>
                      <a:pPr algn="ctr"/>
                      <a:r>
                        <a:rPr lang="en-US" sz="1400" b="1"/>
                        <a:t>Features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ETAP</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Our System</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5384596"/>
                  </a:ext>
                </a:extLst>
              </a:tr>
              <a:tr h="498738">
                <a:tc>
                  <a:txBody>
                    <a:bodyPr/>
                    <a:lstStyle/>
                    <a:p>
                      <a:pPr algn="ctr"/>
                      <a:r>
                        <a:rPr lang="en-US" sz="1400" b="1" dirty="0"/>
                        <a:t>Historical Data Visualization</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572924"/>
                  </a:ext>
                </a:extLst>
              </a:tr>
              <a:tr h="779277">
                <a:tc>
                  <a:txBody>
                    <a:bodyPr/>
                    <a:lstStyle/>
                    <a:p>
                      <a:pPr algn="ctr"/>
                      <a:r>
                        <a:rPr lang="en-US" sz="1400" b="1" dirty="0"/>
                        <a:t>Prediction Modeling</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78118"/>
                  </a:ext>
                </a:extLst>
              </a:tr>
              <a:tr h="592253">
                <a:tc>
                  <a:txBody>
                    <a:bodyPr/>
                    <a:lstStyle/>
                    <a:p>
                      <a:pPr algn="ctr"/>
                      <a:r>
                        <a:rPr lang="en-US" sz="1400" b="1" dirty="0"/>
                        <a:t>Scenario Analysis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745265"/>
                  </a:ext>
                </a:extLst>
              </a:tr>
              <a:tr h="592253">
                <a:tc>
                  <a:txBody>
                    <a:bodyPr/>
                    <a:lstStyle/>
                    <a:p>
                      <a:pPr algn="ctr"/>
                      <a:r>
                        <a:rPr lang="en-US" sz="1400" b="1"/>
                        <a:t>Recommendations and Insights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6543408"/>
                  </a:ext>
                </a:extLst>
              </a:tr>
              <a:tr h="592253">
                <a:tc>
                  <a:txBody>
                    <a:bodyPr/>
                    <a:lstStyle/>
                    <a:p>
                      <a:pPr algn="ctr"/>
                      <a:r>
                        <a:rPr lang="en-US" sz="1400" b="1" dirty="0"/>
                        <a:t>Data Visualization in Dashboards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2014714"/>
                  </a:ext>
                </a:extLst>
              </a:tr>
              <a:tr h="405226">
                <a:tc>
                  <a:txBody>
                    <a:bodyPr/>
                    <a:lstStyle/>
                    <a:p>
                      <a:pPr algn="ctr"/>
                      <a:r>
                        <a:rPr lang="en-US" sz="1400" b="1"/>
                        <a:t>Exportable Reports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0351286"/>
                  </a:ext>
                </a:extLst>
              </a:tr>
              <a:tr h="4052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Comparison among Scenarios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1749980"/>
                  </a:ext>
                </a:extLst>
              </a:tr>
            </a:tbl>
          </a:graphicData>
        </a:graphic>
      </p:graphicFrame>
    </p:spTree>
    <p:extLst>
      <p:ext uri="{BB962C8B-B14F-4D97-AF65-F5344CB8AC3E}">
        <p14:creationId xmlns:p14="http://schemas.microsoft.com/office/powerpoint/2010/main" val="114336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88A64D4-3605-017C-19E6-99519F77B3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7C887-2405-D8FA-1AC5-7064DF5E402D}"/>
              </a:ext>
            </a:extLst>
          </p:cNvPr>
          <p:cNvSpPr>
            <a:spLocks noGrp="1"/>
          </p:cNvSpPr>
          <p:nvPr>
            <p:ph type="title"/>
          </p:nvPr>
        </p:nvSpPr>
        <p:spPr/>
        <p:txBody>
          <a:bodyPr/>
          <a:lstStyle/>
          <a:p>
            <a:r>
              <a:rPr lang="en-US" dirty="0"/>
              <a:t>IESA vs SIEMENS PSS/E</a:t>
            </a:r>
          </a:p>
        </p:txBody>
      </p:sp>
      <p:graphicFrame>
        <p:nvGraphicFramePr>
          <p:cNvPr id="4" name="Table 3">
            <a:extLst>
              <a:ext uri="{FF2B5EF4-FFF2-40B4-BE49-F238E27FC236}">
                <a16:creationId xmlns:a16="http://schemas.microsoft.com/office/drawing/2014/main" id="{7903F4DC-7D49-C9C9-968E-ECA9AAF1AB7E}"/>
              </a:ext>
            </a:extLst>
          </p:cNvPr>
          <p:cNvGraphicFramePr>
            <a:graphicFrameLocks noGrp="1"/>
          </p:cNvGraphicFramePr>
          <p:nvPr>
            <p:extLst>
              <p:ext uri="{D42A27DB-BD31-4B8C-83A1-F6EECF244321}">
                <p14:modId xmlns:p14="http://schemas.microsoft.com/office/powerpoint/2010/main" val="1584590710"/>
              </p:ext>
            </p:extLst>
          </p:nvPr>
        </p:nvGraphicFramePr>
        <p:xfrm>
          <a:off x="736052" y="1595120"/>
          <a:ext cx="10708697" cy="4103726"/>
        </p:xfrm>
        <a:graphic>
          <a:graphicData uri="http://schemas.openxmlformats.org/drawingml/2006/table">
            <a:tbl>
              <a:tblPr/>
              <a:tblGrid>
                <a:gridCol w="4833541">
                  <a:extLst>
                    <a:ext uri="{9D8B030D-6E8A-4147-A177-3AD203B41FA5}">
                      <a16:colId xmlns:a16="http://schemas.microsoft.com/office/drawing/2014/main" val="3660372234"/>
                    </a:ext>
                  </a:extLst>
                </a:gridCol>
                <a:gridCol w="3212118">
                  <a:extLst>
                    <a:ext uri="{9D8B030D-6E8A-4147-A177-3AD203B41FA5}">
                      <a16:colId xmlns:a16="http://schemas.microsoft.com/office/drawing/2014/main" val="183149601"/>
                    </a:ext>
                  </a:extLst>
                </a:gridCol>
                <a:gridCol w="2663038">
                  <a:extLst>
                    <a:ext uri="{9D8B030D-6E8A-4147-A177-3AD203B41FA5}">
                      <a16:colId xmlns:a16="http://schemas.microsoft.com/office/drawing/2014/main" val="3490017667"/>
                    </a:ext>
                  </a:extLst>
                </a:gridCol>
              </a:tblGrid>
              <a:tr h="218199">
                <a:tc>
                  <a:txBody>
                    <a:bodyPr/>
                    <a:lstStyle/>
                    <a:p>
                      <a:pPr algn="ctr"/>
                      <a:r>
                        <a:rPr lang="en-US" sz="1400" b="1"/>
                        <a:t>Features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Siemens PSS/E</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t>Our System</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5384596"/>
                  </a:ext>
                </a:extLst>
              </a:tr>
              <a:tr h="498738">
                <a:tc>
                  <a:txBody>
                    <a:bodyPr/>
                    <a:lstStyle/>
                    <a:p>
                      <a:pPr algn="ctr"/>
                      <a:r>
                        <a:rPr lang="en-US" sz="1400" b="1" dirty="0"/>
                        <a:t>Historical Data Visualization</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572924"/>
                  </a:ext>
                </a:extLst>
              </a:tr>
              <a:tr h="779277">
                <a:tc>
                  <a:txBody>
                    <a:bodyPr/>
                    <a:lstStyle/>
                    <a:p>
                      <a:pPr algn="ctr"/>
                      <a:r>
                        <a:rPr lang="en-US" sz="1400" b="1" dirty="0"/>
                        <a:t>Prediction Modeling</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78118"/>
                  </a:ext>
                </a:extLst>
              </a:tr>
              <a:tr h="592253">
                <a:tc>
                  <a:txBody>
                    <a:bodyPr/>
                    <a:lstStyle/>
                    <a:p>
                      <a:pPr algn="ctr"/>
                      <a:r>
                        <a:rPr lang="en-US" sz="1400" b="1" dirty="0"/>
                        <a:t>Scenario Analysis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745265"/>
                  </a:ext>
                </a:extLst>
              </a:tr>
              <a:tr h="592253">
                <a:tc>
                  <a:txBody>
                    <a:bodyPr/>
                    <a:lstStyle/>
                    <a:p>
                      <a:pPr algn="ctr"/>
                      <a:r>
                        <a:rPr lang="en-US" sz="1400" b="1"/>
                        <a:t>Recommendations and Insights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6543408"/>
                  </a:ext>
                </a:extLst>
              </a:tr>
              <a:tr h="592253">
                <a:tc>
                  <a:txBody>
                    <a:bodyPr/>
                    <a:lstStyle/>
                    <a:p>
                      <a:pPr algn="ctr"/>
                      <a:r>
                        <a:rPr lang="en-US" sz="1400" b="1" dirty="0"/>
                        <a:t>Data Visualization in Dashboards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2014714"/>
                  </a:ext>
                </a:extLst>
              </a:tr>
              <a:tr h="405226">
                <a:tc>
                  <a:txBody>
                    <a:bodyPr/>
                    <a:lstStyle/>
                    <a:p>
                      <a:pPr algn="ctr"/>
                      <a:r>
                        <a:rPr lang="en-US" sz="1400" b="1"/>
                        <a:t>Exportable Reports</a:t>
                      </a:r>
                      <a:endParaRPr lang="en-US" sz="140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0351286"/>
                  </a:ext>
                </a:extLst>
              </a:tr>
              <a:tr h="4052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Comparison among Scenarios</a:t>
                      </a:r>
                      <a:endParaRPr lang="en-US" sz="1400" dirty="0"/>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a:t>
                      </a:r>
                    </a:p>
                  </a:txBody>
                  <a:tcPr marL="25141" marR="25141" marT="12570" marB="12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1749980"/>
                  </a:ext>
                </a:extLst>
              </a:tr>
            </a:tbl>
          </a:graphicData>
        </a:graphic>
      </p:graphicFrame>
    </p:spTree>
    <p:extLst>
      <p:ext uri="{BB962C8B-B14F-4D97-AF65-F5344CB8AC3E}">
        <p14:creationId xmlns:p14="http://schemas.microsoft.com/office/powerpoint/2010/main" val="94399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A922-BE71-4608-AE68-04E897354454}"/>
              </a:ext>
            </a:extLst>
          </p:cNvPr>
          <p:cNvSpPr>
            <a:spLocks noGrp="1"/>
          </p:cNvSpPr>
          <p:nvPr>
            <p:ph type="title"/>
          </p:nvPr>
        </p:nvSpPr>
        <p:spPr/>
        <p:txBody>
          <a:bodyPr/>
          <a:lstStyle/>
          <a:p>
            <a:r>
              <a:rPr lang="en-US" dirty="0"/>
              <a:t>Proposed Solution</a:t>
            </a:r>
            <a:endParaRPr lang="en-PK" dirty="0"/>
          </a:p>
        </p:txBody>
      </p:sp>
      <p:sp>
        <p:nvSpPr>
          <p:cNvPr id="3" name="Content Placeholder 2">
            <a:extLst>
              <a:ext uri="{FF2B5EF4-FFF2-40B4-BE49-F238E27FC236}">
                <a16:creationId xmlns:a16="http://schemas.microsoft.com/office/drawing/2014/main" id="{7547C86D-5282-419C-BCD8-7CD63AF917A7}"/>
              </a:ext>
            </a:extLst>
          </p:cNvPr>
          <p:cNvSpPr>
            <a:spLocks noGrp="1"/>
          </p:cNvSpPr>
          <p:nvPr>
            <p:ph idx="1"/>
          </p:nvPr>
        </p:nvSpPr>
        <p:spPr>
          <a:xfrm>
            <a:off x="913795" y="1692081"/>
            <a:ext cx="10353762" cy="949519"/>
          </a:xfrm>
        </p:spPr>
        <p:txBody>
          <a:bodyPr>
            <a:noAutofit/>
          </a:bodyPr>
          <a:lstStyle/>
          <a:p>
            <a:pPr marL="0" indent="0">
              <a:buNone/>
            </a:pPr>
            <a:r>
              <a:rPr lang="en-US" sz="1800" dirty="0"/>
              <a:t>Our project, Intelligent Energy Scenario Analysis, aims to address these challenges by developing a user-friendly, and cost-effective energy scenarios  dashboard. Implemented in </a:t>
            </a:r>
            <a:r>
              <a:rPr lang="en-US" sz="1800" dirty="0" err="1"/>
              <a:t>PowerBI</a:t>
            </a:r>
            <a:r>
              <a:rPr lang="en-US" sz="1800" dirty="0"/>
              <a:t> and powered by custom Python algorithms, the dashboard will:</a:t>
            </a:r>
          </a:p>
        </p:txBody>
      </p:sp>
      <p:sp>
        <p:nvSpPr>
          <p:cNvPr id="4" name="Content Placeholder 2">
            <a:extLst>
              <a:ext uri="{FF2B5EF4-FFF2-40B4-BE49-F238E27FC236}">
                <a16:creationId xmlns:a16="http://schemas.microsoft.com/office/drawing/2014/main" id="{2D87DA7A-C4E7-6163-DB40-3985D4130EFD}"/>
              </a:ext>
            </a:extLst>
          </p:cNvPr>
          <p:cNvSpPr txBox="1">
            <a:spLocks/>
          </p:cNvSpPr>
          <p:nvPr/>
        </p:nvSpPr>
        <p:spPr>
          <a:xfrm>
            <a:off x="913795" y="2885440"/>
            <a:ext cx="5182205" cy="336296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1600" dirty="0"/>
              <a:t>Provide an AI-driven intuitive interface to reduce the learning curve.</a:t>
            </a:r>
          </a:p>
          <a:p>
            <a:r>
              <a:rPr lang="en-US" sz="1600" dirty="0"/>
              <a:t>Quick data processing and analytics for immediate insights.</a:t>
            </a:r>
          </a:p>
          <a:p>
            <a:r>
              <a:rPr lang="en-US" sz="1600" dirty="0"/>
              <a:t>Automate data preprocessing and integration using AI.</a:t>
            </a:r>
          </a:p>
          <a:p>
            <a:r>
              <a:rPr lang="en-US" sz="1600" dirty="0"/>
              <a:t>Utilize machine learning for predictive maintenance and anomaly detection.</a:t>
            </a:r>
          </a:p>
          <a:p>
            <a:endParaRPr lang="en-US" sz="1600" dirty="0"/>
          </a:p>
        </p:txBody>
      </p:sp>
      <p:sp>
        <p:nvSpPr>
          <p:cNvPr id="5" name="Content Placeholder 2">
            <a:extLst>
              <a:ext uri="{FF2B5EF4-FFF2-40B4-BE49-F238E27FC236}">
                <a16:creationId xmlns:a16="http://schemas.microsoft.com/office/drawing/2014/main" id="{A545AA6B-52F8-DE07-0DA6-D7DA5AB9493B}"/>
              </a:ext>
            </a:extLst>
          </p:cNvPr>
          <p:cNvSpPr txBox="1">
            <a:spLocks/>
          </p:cNvSpPr>
          <p:nvPr/>
        </p:nvSpPr>
        <p:spPr>
          <a:xfrm>
            <a:off x="6090675" y="2885440"/>
            <a:ext cx="5223642" cy="369513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1800" dirty="0"/>
              <a:t>Enable user-centric customization of dashboards and reports.</a:t>
            </a:r>
          </a:p>
          <a:p>
            <a:r>
              <a:rPr lang="en-US" sz="1800" dirty="0"/>
              <a:t>Feature advanced data visualization techniques for effective presentation.</a:t>
            </a:r>
          </a:p>
          <a:p>
            <a:r>
              <a:rPr lang="en-US" sz="1800" dirty="0"/>
              <a:t>Deliver actionable recommendations for energy efficiency.</a:t>
            </a:r>
          </a:p>
          <a:p>
            <a:r>
              <a:rPr lang="en-US" sz="1800" dirty="0"/>
              <a:t>By integrating these innovative features, our solution will offer a comprehensive, accessible, and intelligent approach to energy consumption analysis and optimization.</a:t>
            </a:r>
            <a:endParaRPr lang="en-PK" sz="1800" dirty="0"/>
          </a:p>
        </p:txBody>
      </p:sp>
    </p:spTree>
    <p:extLst>
      <p:ext uri="{BB962C8B-B14F-4D97-AF65-F5344CB8AC3E}">
        <p14:creationId xmlns:p14="http://schemas.microsoft.com/office/powerpoint/2010/main" val="263313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A922-BE71-4608-AE68-04E897354454}"/>
              </a:ext>
            </a:extLst>
          </p:cNvPr>
          <p:cNvSpPr>
            <a:spLocks noGrp="1"/>
          </p:cNvSpPr>
          <p:nvPr>
            <p:ph type="title"/>
          </p:nvPr>
        </p:nvSpPr>
        <p:spPr/>
        <p:txBody>
          <a:bodyPr/>
          <a:lstStyle/>
          <a:p>
            <a:r>
              <a:rPr lang="en-US" dirty="0"/>
              <a:t>Stakeholders</a:t>
            </a:r>
            <a:endParaRPr lang="en-PK" dirty="0"/>
          </a:p>
        </p:txBody>
      </p:sp>
      <p:sp>
        <p:nvSpPr>
          <p:cNvPr id="3" name="Content Placeholder 2">
            <a:extLst>
              <a:ext uri="{FF2B5EF4-FFF2-40B4-BE49-F238E27FC236}">
                <a16:creationId xmlns:a16="http://schemas.microsoft.com/office/drawing/2014/main" id="{7547C86D-5282-419C-BCD8-7CD63AF917A7}"/>
              </a:ext>
            </a:extLst>
          </p:cNvPr>
          <p:cNvSpPr>
            <a:spLocks noGrp="1"/>
          </p:cNvSpPr>
          <p:nvPr>
            <p:ph idx="1"/>
          </p:nvPr>
        </p:nvSpPr>
        <p:spPr>
          <a:xfrm>
            <a:off x="1042749" y="2135214"/>
            <a:ext cx="10353762" cy="3695136"/>
          </a:xfrm>
        </p:spPr>
        <p:txBody>
          <a:bodyPr>
            <a:normAutofit/>
          </a:bodyPr>
          <a:lstStyle/>
          <a:p>
            <a:endParaRPr lang="en-PK" dirty="0"/>
          </a:p>
        </p:txBody>
      </p:sp>
      <p:graphicFrame>
        <p:nvGraphicFramePr>
          <p:cNvPr id="4" name="Table 3">
            <a:extLst>
              <a:ext uri="{FF2B5EF4-FFF2-40B4-BE49-F238E27FC236}">
                <a16:creationId xmlns:a16="http://schemas.microsoft.com/office/drawing/2014/main" id="{A5D82DFC-AFEC-8EC1-3845-8AE44A5BB7D1}"/>
              </a:ext>
            </a:extLst>
          </p:cNvPr>
          <p:cNvGraphicFramePr>
            <a:graphicFrameLocks noGrp="1"/>
          </p:cNvGraphicFramePr>
          <p:nvPr>
            <p:extLst>
              <p:ext uri="{D42A27DB-BD31-4B8C-83A1-F6EECF244321}">
                <p14:modId xmlns:p14="http://schemas.microsoft.com/office/powerpoint/2010/main" val="3742641315"/>
              </p:ext>
            </p:extLst>
          </p:nvPr>
        </p:nvGraphicFramePr>
        <p:xfrm>
          <a:off x="1524537" y="2041428"/>
          <a:ext cx="9132276" cy="3695134"/>
        </p:xfrm>
        <a:graphic>
          <a:graphicData uri="http://schemas.openxmlformats.org/drawingml/2006/table">
            <a:tbl>
              <a:tblPr firstRow="1" firstCol="1" bandRow="1">
                <a:tableStyleId>{5C22544A-7EE6-4342-B048-85BDC9FD1C3A}</a:tableStyleId>
              </a:tblPr>
              <a:tblGrid>
                <a:gridCol w="2379071">
                  <a:extLst>
                    <a:ext uri="{9D8B030D-6E8A-4147-A177-3AD203B41FA5}">
                      <a16:colId xmlns:a16="http://schemas.microsoft.com/office/drawing/2014/main" val="1629971478"/>
                    </a:ext>
                  </a:extLst>
                </a:gridCol>
                <a:gridCol w="3654675">
                  <a:extLst>
                    <a:ext uri="{9D8B030D-6E8A-4147-A177-3AD203B41FA5}">
                      <a16:colId xmlns:a16="http://schemas.microsoft.com/office/drawing/2014/main" val="230403914"/>
                    </a:ext>
                  </a:extLst>
                </a:gridCol>
                <a:gridCol w="3098530">
                  <a:extLst>
                    <a:ext uri="{9D8B030D-6E8A-4147-A177-3AD203B41FA5}">
                      <a16:colId xmlns:a16="http://schemas.microsoft.com/office/drawing/2014/main" val="3336792893"/>
                    </a:ext>
                  </a:extLst>
                </a:gridCol>
              </a:tblGrid>
              <a:tr h="551722">
                <a:tc>
                  <a:txBody>
                    <a:bodyPr/>
                    <a:lstStyle/>
                    <a:p>
                      <a:pPr marL="0" marR="0" algn="ctr">
                        <a:lnSpc>
                          <a:spcPts val="1200"/>
                        </a:lnSpc>
                      </a:pPr>
                      <a:endParaRPr lang="en-CA" sz="1100" dirty="0">
                        <a:effectLst/>
                      </a:endParaRPr>
                    </a:p>
                    <a:p>
                      <a:pPr marL="0" marR="0" algn="ctr">
                        <a:lnSpc>
                          <a:spcPts val="1200"/>
                        </a:lnSpc>
                      </a:pPr>
                      <a:r>
                        <a:rPr lang="en-CA" sz="1100" dirty="0">
                          <a:effectLst/>
                        </a:rPr>
                        <a:t>ID</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r>
                        <a:rPr lang="en-CA" sz="1100" dirty="0">
                          <a:effectLst/>
                        </a:rPr>
                        <a:t>Stakeholders</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r>
                        <a:rPr lang="en-CA" sz="1100" dirty="0">
                          <a:effectLst/>
                        </a:rPr>
                        <a:t>Type</a:t>
                      </a:r>
                      <a:endParaRPr lang="en-US" sz="1200" dirty="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94238838"/>
                  </a:ext>
                </a:extLst>
              </a:tr>
              <a:tr h="551722">
                <a:tc>
                  <a:txBody>
                    <a:bodyPr/>
                    <a:lstStyle/>
                    <a:p>
                      <a:pPr marL="0" marR="0" algn="ctr">
                        <a:lnSpc>
                          <a:spcPts val="1200"/>
                        </a:lnSpc>
                      </a:pPr>
                      <a:r>
                        <a:rPr lang="en-CA" sz="1100" dirty="0">
                          <a:effectLst/>
                        </a:rPr>
                        <a:t>ST01</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Our FYP group</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Technical member</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9279667"/>
                  </a:ext>
                </a:extLst>
              </a:tr>
              <a:tr h="518338">
                <a:tc>
                  <a:txBody>
                    <a:bodyPr/>
                    <a:lstStyle/>
                    <a:p>
                      <a:pPr marL="0" marR="0" algn="ctr">
                        <a:lnSpc>
                          <a:spcPts val="1200"/>
                        </a:lnSpc>
                      </a:pPr>
                      <a:r>
                        <a:rPr lang="en-CA" sz="1100">
                          <a:effectLst/>
                        </a:rPr>
                        <a:t>ST02</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Supervisor</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Technical Team</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6733026"/>
                  </a:ext>
                </a:extLst>
              </a:tr>
              <a:tr h="518338">
                <a:tc>
                  <a:txBody>
                    <a:bodyPr/>
                    <a:lstStyle/>
                    <a:p>
                      <a:pPr marL="0" marR="0" algn="ctr">
                        <a:lnSpc>
                          <a:spcPts val="1200"/>
                        </a:lnSpc>
                      </a:pPr>
                      <a:r>
                        <a:rPr lang="en-CA" sz="1100">
                          <a:effectLst/>
                        </a:rPr>
                        <a:t>ST03</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Co-Supervisor</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Technical Team</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5820419"/>
                  </a:ext>
                </a:extLst>
              </a:tr>
              <a:tr h="518338">
                <a:tc>
                  <a:txBody>
                    <a:bodyPr/>
                    <a:lstStyle/>
                    <a:p>
                      <a:pPr marL="0" marR="0" algn="ctr">
                        <a:lnSpc>
                          <a:spcPts val="1200"/>
                        </a:lnSpc>
                      </a:pPr>
                      <a:r>
                        <a:rPr lang="en-CA" sz="1100" dirty="0">
                          <a:effectLst/>
                        </a:rPr>
                        <a:t>ST04</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Evaluators</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Technical Team</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61985311"/>
                  </a:ext>
                </a:extLst>
              </a:tr>
              <a:tr h="518338">
                <a:tc>
                  <a:txBody>
                    <a:bodyPr/>
                    <a:lstStyle/>
                    <a:p>
                      <a:pPr marL="0" marR="0" algn="ctr">
                        <a:lnSpc>
                          <a:spcPts val="1200"/>
                        </a:lnSpc>
                      </a:pPr>
                      <a:r>
                        <a:rPr lang="en-CA" sz="1100">
                          <a:effectLst/>
                        </a:rPr>
                        <a:t>ST05</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dirty="0">
                          <a:effectLst/>
                        </a:rPr>
                        <a:t>Input Entry Operator</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dirty="0">
                          <a:effectLst/>
                        </a:rPr>
                        <a:t>End User</a:t>
                      </a:r>
                      <a:endParaRPr lang="en-US" sz="1200" dirty="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75706451"/>
                  </a:ext>
                </a:extLst>
              </a:tr>
              <a:tr h="518338">
                <a:tc>
                  <a:txBody>
                    <a:bodyPr/>
                    <a:lstStyle/>
                    <a:p>
                      <a:pPr marL="0" marR="0" algn="ctr">
                        <a:lnSpc>
                          <a:spcPts val="1200"/>
                        </a:lnSpc>
                      </a:pPr>
                      <a:r>
                        <a:rPr lang="en-CA" sz="1200" dirty="0">
                          <a:effectLst/>
                        </a:rPr>
                        <a:t>ST06</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b="0" dirty="0">
                          <a:effectLst/>
                        </a:rPr>
                        <a:t>Energy Planner</a:t>
                      </a:r>
                      <a:endParaRPr lang="en-US" sz="1100" b="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dirty="0">
                          <a:effectLst/>
                        </a:rPr>
                        <a:t>End User</a:t>
                      </a:r>
                      <a:endParaRPr lang="en-US" sz="1100" dirty="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15438697"/>
                  </a:ext>
                </a:extLst>
              </a:tr>
            </a:tbl>
          </a:graphicData>
        </a:graphic>
      </p:graphicFrame>
    </p:spTree>
    <p:extLst>
      <p:ext uri="{BB962C8B-B14F-4D97-AF65-F5344CB8AC3E}">
        <p14:creationId xmlns:p14="http://schemas.microsoft.com/office/powerpoint/2010/main" val="302488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948-98E8-4A28-B999-8068469D3605}"/>
              </a:ext>
            </a:extLst>
          </p:cNvPr>
          <p:cNvSpPr>
            <a:spLocks noGrp="1"/>
          </p:cNvSpPr>
          <p:nvPr>
            <p:ph type="title"/>
          </p:nvPr>
        </p:nvSpPr>
        <p:spPr/>
        <p:txBody>
          <a:bodyPr/>
          <a:lstStyle/>
          <a:p>
            <a:r>
              <a:rPr lang="en-US" dirty="0"/>
              <a:t>Project Features</a:t>
            </a:r>
            <a:endParaRPr lang="en-PK" dirty="0"/>
          </a:p>
        </p:txBody>
      </p:sp>
      <p:sp>
        <p:nvSpPr>
          <p:cNvPr id="3" name="Content Placeholder 2">
            <a:extLst>
              <a:ext uri="{FF2B5EF4-FFF2-40B4-BE49-F238E27FC236}">
                <a16:creationId xmlns:a16="http://schemas.microsoft.com/office/drawing/2014/main" id="{1FEBE39E-F323-469F-85AA-747B75CB4149}"/>
              </a:ext>
            </a:extLst>
          </p:cNvPr>
          <p:cNvSpPr>
            <a:spLocks noGrp="1"/>
          </p:cNvSpPr>
          <p:nvPr>
            <p:ph idx="1"/>
          </p:nvPr>
        </p:nvSpPr>
        <p:spPr/>
        <p:txBody>
          <a:bodyPr>
            <a:normAutofit/>
          </a:bodyPr>
          <a:lstStyle/>
          <a:p>
            <a:pPr marL="0" indent="0">
              <a:buNone/>
            </a:pPr>
            <a:r>
              <a:rPr lang="en-US" dirty="0"/>
              <a:t> </a:t>
            </a:r>
            <a:endParaRPr lang="en-PK" dirty="0"/>
          </a:p>
        </p:txBody>
      </p:sp>
      <p:graphicFrame>
        <p:nvGraphicFramePr>
          <p:cNvPr id="4" name="Table 3">
            <a:extLst>
              <a:ext uri="{FF2B5EF4-FFF2-40B4-BE49-F238E27FC236}">
                <a16:creationId xmlns:a16="http://schemas.microsoft.com/office/drawing/2014/main" id="{1604DEB4-C30C-E49A-FB5D-773E77E26B75}"/>
              </a:ext>
            </a:extLst>
          </p:cNvPr>
          <p:cNvGraphicFramePr>
            <a:graphicFrameLocks noGrp="1"/>
          </p:cNvGraphicFramePr>
          <p:nvPr>
            <p:extLst>
              <p:ext uri="{D42A27DB-BD31-4B8C-83A1-F6EECF244321}">
                <p14:modId xmlns:p14="http://schemas.microsoft.com/office/powerpoint/2010/main" val="1291010653"/>
              </p:ext>
            </p:extLst>
          </p:nvPr>
        </p:nvGraphicFramePr>
        <p:xfrm>
          <a:off x="2016369" y="1935921"/>
          <a:ext cx="7831016" cy="4113131"/>
        </p:xfrm>
        <a:graphic>
          <a:graphicData uri="http://schemas.openxmlformats.org/drawingml/2006/table">
            <a:tbl>
              <a:tblPr firstRow="1" firstCol="1" bandRow="1">
                <a:tableStyleId>{5C22544A-7EE6-4342-B048-85BDC9FD1C3A}</a:tableStyleId>
              </a:tblPr>
              <a:tblGrid>
                <a:gridCol w="946580">
                  <a:extLst>
                    <a:ext uri="{9D8B030D-6E8A-4147-A177-3AD203B41FA5}">
                      <a16:colId xmlns:a16="http://schemas.microsoft.com/office/drawing/2014/main" val="2795729683"/>
                    </a:ext>
                  </a:extLst>
                </a:gridCol>
                <a:gridCol w="1901284">
                  <a:extLst>
                    <a:ext uri="{9D8B030D-6E8A-4147-A177-3AD203B41FA5}">
                      <a16:colId xmlns:a16="http://schemas.microsoft.com/office/drawing/2014/main" val="616818914"/>
                    </a:ext>
                  </a:extLst>
                </a:gridCol>
                <a:gridCol w="4983152">
                  <a:extLst>
                    <a:ext uri="{9D8B030D-6E8A-4147-A177-3AD203B41FA5}">
                      <a16:colId xmlns:a16="http://schemas.microsoft.com/office/drawing/2014/main" val="2327651487"/>
                    </a:ext>
                  </a:extLst>
                </a:gridCol>
              </a:tblGrid>
              <a:tr h="371911">
                <a:tc>
                  <a:txBody>
                    <a:bodyPr/>
                    <a:lstStyle/>
                    <a:p>
                      <a:pPr marL="0" marR="0" algn="ctr">
                        <a:lnSpc>
                          <a:spcPts val="1200"/>
                        </a:lnSpc>
                      </a:pPr>
                      <a:endParaRPr lang="en-CA" sz="1100">
                        <a:effectLst/>
                      </a:endParaRPr>
                    </a:p>
                    <a:p>
                      <a:pPr marL="0" marR="0" algn="ctr">
                        <a:lnSpc>
                          <a:spcPts val="1200"/>
                        </a:lnSpc>
                      </a:pPr>
                      <a:r>
                        <a:rPr lang="en-CA" sz="1100">
                          <a:effectLst/>
                        </a:rPr>
                        <a:t>ID</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endParaRPr lang="en-CA" sz="1100" dirty="0">
                        <a:effectLst/>
                      </a:endParaRPr>
                    </a:p>
                    <a:p>
                      <a:pPr marL="0" marR="0" algn="ctr">
                        <a:lnSpc>
                          <a:spcPts val="1200"/>
                        </a:lnSpc>
                      </a:pPr>
                      <a:r>
                        <a:rPr lang="en-CA" sz="1100" dirty="0">
                          <a:effectLst/>
                        </a:rPr>
                        <a:t>Feature</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endParaRPr lang="en-CA" sz="1100">
                        <a:effectLst/>
                      </a:endParaRPr>
                    </a:p>
                    <a:p>
                      <a:pPr marL="0" marR="0" algn="ctr">
                        <a:lnSpc>
                          <a:spcPts val="1200"/>
                        </a:lnSpc>
                      </a:pPr>
                      <a:r>
                        <a:rPr lang="en-CA" sz="1100">
                          <a:effectLst/>
                        </a:rPr>
                        <a:t>Description</a:t>
                      </a:r>
                      <a:endParaRPr lang="en-US" sz="1200" dirty="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39997776"/>
                  </a:ext>
                </a:extLst>
              </a:tr>
              <a:tr h="415691">
                <a:tc>
                  <a:txBody>
                    <a:bodyPr/>
                    <a:lstStyle/>
                    <a:p>
                      <a:pPr marL="0" marR="0" algn="ctr">
                        <a:lnSpc>
                          <a:spcPts val="1200"/>
                        </a:lnSpc>
                      </a:pPr>
                      <a:endParaRPr lang="en-CA" sz="1100" dirty="0">
                        <a:effectLst/>
                      </a:endParaRPr>
                    </a:p>
                    <a:p>
                      <a:pPr marL="0" marR="0" algn="ctr">
                        <a:lnSpc>
                          <a:spcPts val="1200"/>
                        </a:lnSpc>
                      </a:pPr>
                      <a:r>
                        <a:rPr lang="en-CA" sz="1100" dirty="0">
                          <a:effectLst/>
                        </a:rPr>
                        <a:t>FT01</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Energy Data Acquisition</a:t>
                      </a:r>
                      <a:endParaRPr lang="en-US" sz="1100" i="1">
                        <a:effectLst/>
                        <a:latin typeface="Arial" panose="020B0604020202020204" pitchFamily="34"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This feature interacts with user to get input data from user through </a:t>
                      </a:r>
                      <a:r>
                        <a:rPr lang="en-US" sz="1100">
                          <a:effectLst/>
                        </a:rPr>
                        <a:t>csv/xml.</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41097783"/>
                  </a:ext>
                </a:extLst>
              </a:tr>
              <a:tr h="415691">
                <a:tc>
                  <a:txBody>
                    <a:bodyPr/>
                    <a:lstStyle/>
                    <a:p>
                      <a:pPr marL="0" marR="0" algn="ctr">
                        <a:lnSpc>
                          <a:spcPts val="1200"/>
                        </a:lnSpc>
                      </a:pPr>
                      <a:endParaRPr lang="en-CA" sz="1100" dirty="0">
                        <a:effectLst/>
                      </a:endParaRPr>
                    </a:p>
                    <a:p>
                      <a:pPr marL="0" marR="0" algn="ctr">
                        <a:lnSpc>
                          <a:spcPts val="1200"/>
                        </a:lnSpc>
                      </a:pPr>
                      <a:r>
                        <a:rPr lang="en-CA" sz="1100" dirty="0">
                          <a:effectLst/>
                        </a:rPr>
                        <a:t>FT02</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CA" sz="1100">
                          <a:effectLst/>
                        </a:rPr>
                        <a:t>Energy Data Storage</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CA" sz="1100" dirty="0">
                          <a:effectLst/>
                        </a:rPr>
                        <a:t>This units extracts data from </a:t>
                      </a:r>
                      <a:r>
                        <a:rPr lang="en-US" sz="1100" dirty="0">
                          <a:effectLst/>
                        </a:rPr>
                        <a:t>csv/xml inputted by user and stores in Database.</a:t>
                      </a:r>
                      <a:endParaRPr lang="en-US" sz="1200" dirty="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00473162"/>
                  </a:ext>
                </a:extLst>
              </a:tr>
              <a:tr h="415691">
                <a:tc>
                  <a:txBody>
                    <a:bodyPr/>
                    <a:lstStyle/>
                    <a:p>
                      <a:pPr marL="0" marR="0" algn="ctr">
                        <a:lnSpc>
                          <a:spcPts val="1200"/>
                        </a:lnSpc>
                      </a:pPr>
                      <a:endParaRPr lang="en-CA" sz="1100" dirty="0">
                        <a:effectLst/>
                      </a:endParaRPr>
                    </a:p>
                    <a:p>
                      <a:pPr marL="0" marR="0" algn="ctr">
                        <a:lnSpc>
                          <a:spcPts val="1200"/>
                        </a:lnSpc>
                      </a:pPr>
                      <a:r>
                        <a:rPr lang="en-CA" sz="1100" dirty="0">
                          <a:effectLst/>
                        </a:rPr>
                        <a:t>FT03</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US" sz="1100" dirty="0">
                          <a:effectLst/>
                        </a:rPr>
                        <a:t>ETL</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This Module extracts data from database transforms it and loads into our system.</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29315390"/>
                  </a:ext>
                </a:extLst>
              </a:tr>
              <a:tr h="831383">
                <a:tc>
                  <a:txBody>
                    <a:bodyPr/>
                    <a:lstStyle/>
                    <a:p>
                      <a:pPr marL="0" marR="0" algn="ctr">
                        <a:lnSpc>
                          <a:spcPts val="1200"/>
                        </a:lnSpc>
                      </a:pPr>
                      <a:endParaRPr lang="en-CA" sz="1100" dirty="0">
                        <a:effectLst/>
                      </a:endParaRPr>
                    </a:p>
                    <a:p>
                      <a:pPr marL="0" marR="0" algn="ctr">
                        <a:lnSpc>
                          <a:spcPts val="1200"/>
                        </a:lnSpc>
                      </a:pPr>
                      <a:endParaRPr lang="en-CA" sz="1100" dirty="0">
                        <a:effectLst/>
                      </a:endParaRPr>
                    </a:p>
                    <a:p>
                      <a:pPr marL="0" marR="0" algn="ctr">
                        <a:lnSpc>
                          <a:spcPts val="1200"/>
                        </a:lnSpc>
                      </a:pPr>
                      <a:r>
                        <a:rPr lang="en-CA" sz="1100" dirty="0">
                          <a:effectLst/>
                        </a:rPr>
                        <a:t>FT04</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endParaRPr lang="en-US" sz="1100" dirty="0">
                        <a:effectLst/>
                      </a:endParaRPr>
                    </a:p>
                    <a:p>
                      <a:pPr marL="0" marR="0" algn="ctr">
                        <a:lnSpc>
                          <a:spcPts val="1200"/>
                        </a:lnSpc>
                      </a:pPr>
                      <a:r>
                        <a:rPr lang="en-US" sz="1100" dirty="0">
                          <a:effectLst/>
                        </a:rPr>
                        <a:t>Scenario Analysis</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US" sz="1100" dirty="0">
                          <a:effectLst/>
                        </a:rPr>
                        <a:t>The system must analyze historical data and generate patterns for production and consumption, as well as associations between energy import, generation, and production etc.</a:t>
                      </a:r>
                      <a:endParaRPr lang="en-US" sz="1200" dirty="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01298011"/>
                  </a:ext>
                </a:extLst>
              </a:tr>
              <a:tr h="415691">
                <a:tc>
                  <a:txBody>
                    <a:bodyPr/>
                    <a:lstStyle/>
                    <a:p>
                      <a:pPr marL="0" marR="0" algn="ctr">
                        <a:lnSpc>
                          <a:spcPts val="1200"/>
                        </a:lnSpc>
                      </a:pPr>
                      <a:r>
                        <a:rPr lang="en-CA" sz="1100">
                          <a:effectLst/>
                        </a:rPr>
                        <a:t>FT05</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US" sz="1100" dirty="0">
                          <a:effectLst/>
                        </a:rPr>
                        <a:t>Prediction Engine</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The system must use WisRule, Linear Regression, K Means Clustering for prediction based on different scenarios</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1902887"/>
                  </a:ext>
                </a:extLst>
              </a:tr>
              <a:tr h="415691">
                <a:tc>
                  <a:txBody>
                    <a:bodyPr/>
                    <a:lstStyle/>
                    <a:p>
                      <a:pPr marL="0" marR="0" algn="ctr">
                        <a:lnSpc>
                          <a:spcPts val="1200"/>
                        </a:lnSpc>
                      </a:pPr>
                      <a:r>
                        <a:rPr lang="en-CA" sz="1100">
                          <a:effectLst/>
                        </a:rPr>
                        <a:t>FT06</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US" sz="1100">
                          <a:effectLst/>
                        </a:rPr>
                        <a:t>Data Visualization </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The system must visualize both historical data and predicted data on dashboard using graphs and charts.</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76155355"/>
                  </a:ext>
                </a:extLst>
              </a:tr>
              <a:tr h="415691">
                <a:tc>
                  <a:txBody>
                    <a:bodyPr/>
                    <a:lstStyle/>
                    <a:p>
                      <a:pPr marL="0" marR="0" algn="ctr">
                        <a:lnSpc>
                          <a:spcPts val="1200"/>
                        </a:lnSpc>
                      </a:pPr>
                      <a:r>
                        <a:rPr lang="en-CA" sz="1100">
                          <a:effectLst/>
                        </a:rPr>
                        <a:t>FT07</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US" sz="1100">
                          <a:effectLst/>
                        </a:rPr>
                        <a:t>Reporting</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CA" sz="1100">
                          <a:effectLst/>
                        </a:rPr>
                        <a:t>The system must allow to share and print reports both in hard and soft form.</a:t>
                      </a:r>
                      <a:endParaRPr lang="en-US" sz="120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17003992"/>
                  </a:ext>
                </a:extLst>
              </a:tr>
              <a:tr h="415691">
                <a:tc>
                  <a:txBody>
                    <a:bodyPr/>
                    <a:lstStyle/>
                    <a:p>
                      <a:pPr marL="0" marR="0" algn="ctr">
                        <a:lnSpc>
                          <a:spcPts val="1200"/>
                        </a:lnSpc>
                      </a:pPr>
                      <a:r>
                        <a:rPr lang="en-CA" sz="1100">
                          <a:effectLst/>
                        </a:rPr>
                        <a:t>FT08</a:t>
                      </a:r>
                      <a:endParaRPr lang="en-US" sz="1200">
                        <a:effectLst/>
                        <a:latin typeface="Times" panose="02020603050405020304" pitchFamily="18" charset="0"/>
                        <a:ea typeface="Times New Roman" panose="02020603050405020304" pitchFamily="18" charset="0"/>
                      </a:endParaRPr>
                    </a:p>
                  </a:txBody>
                  <a:tcPr marL="68580" marR="68580" marT="0" marB="0"/>
                </a:tc>
                <a:tc>
                  <a:txBody>
                    <a:bodyPr/>
                    <a:lstStyle/>
                    <a:p>
                      <a:pPr marL="0" marR="0" algn="ctr">
                        <a:lnSpc>
                          <a:spcPts val="1200"/>
                        </a:lnSpc>
                      </a:pPr>
                      <a:r>
                        <a:rPr lang="en-US" sz="1100" dirty="0">
                          <a:effectLst/>
                        </a:rPr>
                        <a:t>Personalized Recommendations</a:t>
                      </a:r>
                      <a:endParaRPr lang="en-US" sz="1200" dirty="0">
                        <a:effectLst/>
                        <a:latin typeface="Times" panose="02020603050405020304" pitchFamily="18" charset="0"/>
                        <a:ea typeface="Times New Roman" panose="02020603050405020304" pitchFamily="18" charset="0"/>
                      </a:endParaRPr>
                    </a:p>
                  </a:txBody>
                  <a:tcPr marL="68580" marR="68580" marT="0" marB="0"/>
                </a:tc>
                <a:tc>
                  <a:txBody>
                    <a:bodyPr/>
                    <a:lstStyle/>
                    <a:p>
                      <a:pPr marL="0" marR="0">
                        <a:lnSpc>
                          <a:spcPts val="1200"/>
                        </a:lnSpc>
                      </a:pPr>
                      <a:r>
                        <a:rPr lang="en-CA" sz="1100" dirty="0">
                          <a:effectLst/>
                        </a:rPr>
                        <a:t>The system must provide user with recommendations for future decision based on historical and predicted data.</a:t>
                      </a:r>
                      <a:endParaRPr lang="en-US" sz="1200" dirty="0">
                        <a:effectLst/>
                        <a:latin typeface="Times"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11704848"/>
                  </a:ext>
                </a:extLst>
              </a:tr>
            </a:tbl>
          </a:graphicData>
        </a:graphic>
      </p:graphicFrame>
    </p:spTree>
    <p:extLst>
      <p:ext uri="{BB962C8B-B14F-4D97-AF65-F5344CB8AC3E}">
        <p14:creationId xmlns:p14="http://schemas.microsoft.com/office/powerpoint/2010/main" val="315723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AC22-430D-4CEA-8B41-628C6A8F26A2}"/>
              </a:ext>
            </a:extLst>
          </p:cNvPr>
          <p:cNvSpPr>
            <a:spLocks noGrp="1"/>
          </p:cNvSpPr>
          <p:nvPr>
            <p:ph type="title"/>
          </p:nvPr>
        </p:nvSpPr>
        <p:spPr>
          <a:xfrm>
            <a:off x="913795" y="181635"/>
            <a:ext cx="10353761" cy="1326321"/>
          </a:xfrm>
        </p:spPr>
        <p:txBody>
          <a:bodyPr/>
          <a:lstStyle/>
          <a:p>
            <a:r>
              <a:rPr lang="en-US" dirty="0"/>
              <a:t>Block Diagram / Concept Diagram</a:t>
            </a:r>
            <a:endParaRPr lang="en-PK" dirty="0"/>
          </a:p>
        </p:txBody>
      </p:sp>
      <p:pic>
        <p:nvPicPr>
          <p:cNvPr id="6" name="Content Placeholder 5">
            <a:extLst>
              <a:ext uri="{FF2B5EF4-FFF2-40B4-BE49-F238E27FC236}">
                <a16:creationId xmlns:a16="http://schemas.microsoft.com/office/drawing/2014/main" id="{206BE05E-89F6-CDA5-048C-666D4FCEE7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3303" y="1175416"/>
            <a:ext cx="4925962" cy="4925962"/>
          </a:xfrm>
        </p:spPr>
      </p:pic>
    </p:spTree>
    <p:extLst>
      <p:ext uri="{BB962C8B-B14F-4D97-AF65-F5344CB8AC3E}">
        <p14:creationId xmlns:p14="http://schemas.microsoft.com/office/powerpoint/2010/main" val="109432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0DFC-52AF-46D7-9024-F22C66FF555D}"/>
              </a:ext>
            </a:extLst>
          </p:cNvPr>
          <p:cNvSpPr>
            <a:spLocks noGrp="1"/>
          </p:cNvSpPr>
          <p:nvPr>
            <p:ph type="title"/>
          </p:nvPr>
        </p:nvSpPr>
        <p:spPr/>
        <p:txBody>
          <a:bodyPr/>
          <a:lstStyle/>
          <a:p>
            <a:r>
              <a:rPr lang="en-US" dirty="0"/>
              <a:t>Design Methodology</a:t>
            </a:r>
            <a:endParaRPr lang="en-PK" dirty="0"/>
          </a:p>
        </p:txBody>
      </p:sp>
      <p:sp>
        <p:nvSpPr>
          <p:cNvPr id="3" name="Content Placeholder 2">
            <a:extLst>
              <a:ext uri="{FF2B5EF4-FFF2-40B4-BE49-F238E27FC236}">
                <a16:creationId xmlns:a16="http://schemas.microsoft.com/office/drawing/2014/main" id="{410607AC-66D8-41FA-83DD-F404E965619B}"/>
              </a:ext>
            </a:extLst>
          </p:cNvPr>
          <p:cNvSpPr>
            <a:spLocks noGrp="1"/>
          </p:cNvSpPr>
          <p:nvPr>
            <p:ph idx="1"/>
          </p:nvPr>
        </p:nvSpPr>
        <p:spPr/>
        <p:txBody>
          <a:bodyPr>
            <a:normAutofit/>
          </a:bodyPr>
          <a:lstStyle/>
          <a:p>
            <a:pPr marL="0" indent="0">
              <a:buNone/>
            </a:pPr>
            <a:r>
              <a:rPr lang="en-US" dirty="0"/>
              <a:t>IESA follows the Structural programming approach. In structural programming, we divide a program in modules and each module is a software component or a part of program that contains one or more function, procedure, or method. IESA contains modules and each module serves separate operation</a:t>
            </a:r>
            <a:endParaRPr lang="en-PK" dirty="0"/>
          </a:p>
        </p:txBody>
      </p:sp>
    </p:spTree>
    <p:extLst>
      <p:ext uri="{BB962C8B-B14F-4D97-AF65-F5344CB8AC3E}">
        <p14:creationId xmlns:p14="http://schemas.microsoft.com/office/powerpoint/2010/main" val="245116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23CA-4CA3-4236-89A3-5B7D9DFB685E}"/>
              </a:ext>
            </a:extLst>
          </p:cNvPr>
          <p:cNvSpPr>
            <a:spLocks noGrp="1"/>
          </p:cNvSpPr>
          <p:nvPr>
            <p:ph type="title"/>
          </p:nvPr>
        </p:nvSpPr>
        <p:spPr/>
        <p:txBody>
          <a:bodyPr/>
          <a:lstStyle/>
          <a:p>
            <a:r>
              <a:rPr lang="en-US" dirty="0"/>
              <a:t>Use Case / context diagram</a:t>
            </a:r>
            <a:endParaRPr lang="en-PK" dirty="0"/>
          </a:p>
        </p:txBody>
      </p:sp>
      <p:pic>
        <p:nvPicPr>
          <p:cNvPr id="7" name="Content Placeholder 6" descr="A diagram of a system&#10;&#10;Description automatically generated">
            <a:extLst>
              <a:ext uri="{FF2B5EF4-FFF2-40B4-BE49-F238E27FC236}">
                <a16:creationId xmlns:a16="http://schemas.microsoft.com/office/drawing/2014/main" id="{81084A2E-F6BB-1334-9511-907F181BA3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834" y="1672713"/>
            <a:ext cx="9826978" cy="4575687"/>
          </a:xfrm>
        </p:spPr>
      </p:pic>
    </p:spTree>
    <p:extLst>
      <p:ext uri="{BB962C8B-B14F-4D97-AF65-F5344CB8AC3E}">
        <p14:creationId xmlns:p14="http://schemas.microsoft.com/office/powerpoint/2010/main" val="463288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1019</TotalTime>
  <Words>2631</Words>
  <Application>Microsoft Office PowerPoint</Application>
  <PresentationFormat>Widescreen</PresentationFormat>
  <Paragraphs>659</Paragraphs>
  <Slides>31</Slides>
  <Notes>1</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Aptos</vt:lpstr>
      <vt:lpstr>Arial</vt:lpstr>
      <vt:lpstr>Bahnschrift</vt:lpstr>
      <vt:lpstr>Bookman Old Style</vt:lpstr>
      <vt:lpstr>Rockwell</vt:lpstr>
      <vt:lpstr>Times</vt:lpstr>
      <vt:lpstr>Times New Roman</vt:lpstr>
      <vt:lpstr>Damask</vt:lpstr>
      <vt:lpstr>Intelligent Energy scenario analysis</vt:lpstr>
      <vt:lpstr>Introduction</vt:lpstr>
      <vt:lpstr>Problem Statement</vt:lpstr>
      <vt:lpstr>Proposed Solution</vt:lpstr>
      <vt:lpstr>Stakeholders</vt:lpstr>
      <vt:lpstr>Project Features</vt:lpstr>
      <vt:lpstr>Block Diagram / Concept Diagram</vt:lpstr>
      <vt:lpstr>Design Methodology</vt:lpstr>
      <vt:lpstr>Use Case / context diagram</vt:lpstr>
      <vt:lpstr>System Sequence Diagram / Flow model</vt:lpstr>
      <vt:lpstr>Sequence Diagram/ DFD LEVEL 1</vt:lpstr>
      <vt:lpstr>Tools and tech</vt:lpstr>
      <vt:lpstr>Benchmarking</vt:lpstr>
      <vt:lpstr>Functional Requirements</vt:lpstr>
      <vt:lpstr>Non-Functional Requirements</vt:lpstr>
      <vt:lpstr>Constraints</vt:lpstr>
      <vt:lpstr>Functionality Classification</vt:lpstr>
      <vt:lpstr>Traceability</vt:lpstr>
      <vt:lpstr>Gantt Chart</vt:lpstr>
      <vt:lpstr>Group LOG</vt:lpstr>
      <vt:lpstr>Group LOG(Work Division)</vt:lpstr>
      <vt:lpstr>References </vt:lpstr>
      <vt:lpstr>]</vt:lpstr>
      <vt:lpstr>]</vt:lpstr>
      <vt:lpstr>IESA vs EnergyPlan</vt:lpstr>
      <vt:lpstr>IESA vs Homer Pro</vt:lpstr>
      <vt:lpstr>IESA vs Plexos</vt:lpstr>
      <vt:lpstr>IESA vs OSET</vt:lpstr>
      <vt:lpstr>IESA vs LEAP</vt:lpstr>
      <vt:lpstr>IESA vs ETAP</vt:lpstr>
      <vt:lpstr>IESA vs SIEMENS PSS/E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Sherjeel Farooqui</dc:creator>
  <cp:lastModifiedBy>FUI-F21BSSE138</cp:lastModifiedBy>
  <cp:revision>74</cp:revision>
  <dcterms:created xsi:type="dcterms:W3CDTF">2021-10-25T07:32:38Z</dcterms:created>
  <dcterms:modified xsi:type="dcterms:W3CDTF">2024-11-22T03:53:50Z</dcterms:modified>
</cp:coreProperties>
</file>