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1" r:id="rId3"/>
    <p:sldId id="280" r:id="rId4"/>
    <p:sldId id="279" r:id="rId5"/>
    <p:sldId id="259" r:id="rId6"/>
    <p:sldId id="286" r:id="rId7"/>
    <p:sldId id="266" r:id="rId8"/>
    <p:sldId id="263" r:id="rId9"/>
    <p:sldId id="292" r:id="rId10"/>
    <p:sldId id="262" r:id="rId11"/>
    <p:sldId id="287" r:id="rId12"/>
    <p:sldId id="288" r:id="rId13"/>
    <p:sldId id="289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Sherjeel Farooqi" userId="036ca6e9-7933-43ff-af27-6258d7b1d7fb" providerId="ADAL" clId="{97D8641C-BD41-4C92-BFFE-BE34D6869687}"/>
    <pc:docChg chg="undo custSel delSld modSld sldOrd">
      <pc:chgData name="Mr. Sherjeel Farooqi" userId="036ca6e9-7933-43ff-af27-6258d7b1d7fb" providerId="ADAL" clId="{97D8641C-BD41-4C92-BFFE-BE34D6869687}" dt="2023-01-08T10:49:04.121" v="475" actId="20577"/>
      <pc:docMkLst>
        <pc:docMk/>
      </pc:docMkLst>
      <pc:sldChg chg="del">
        <pc:chgData name="Mr. Sherjeel Farooqi" userId="036ca6e9-7933-43ff-af27-6258d7b1d7fb" providerId="ADAL" clId="{97D8641C-BD41-4C92-BFFE-BE34D6869687}" dt="2023-01-08T10:47:00.321" v="330" actId="47"/>
        <pc:sldMkLst>
          <pc:docMk/>
          <pc:sldMk cId="4086312521" sldId="258"/>
        </pc:sldMkLst>
      </pc:sldChg>
      <pc:sldChg chg="modSp mod">
        <pc:chgData name="Mr. Sherjeel Farooqi" userId="036ca6e9-7933-43ff-af27-6258d7b1d7fb" providerId="ADAL" clId="{97D8641C-BD41-4C92-BFFE-BE34D6869687}" dt="2023-01-08T10:49:04.121" v="475" actId="20577"/>
        <pc:sldMkLst>
          <pc:docMk/>
          <pc:sldMk cId="2639781187" sldId="259"/>
        </pc:sldMkLst>
        <pc:spChg chg="mod">
          <ac:chgData name="Mr. Sherjeel Farooqi" userId="036ca6e9-7933-43ff-af27-6258d7b1d7fb" providerId="ADAL" clId="{97D8641C-BD41-4C92-BFFE-BE34D6869687}" dt="2023-01-08T10:48:23.944" v="371" actId="20577"/>
          <ac:spMkLst>
            <pc:docMk/>
            <pc:sldMk cId="2639781187" sldId="259"/>
            <ac:spMk id="2" creationId="{B5BFA922-BE71-4608-AE68-04E897354454}"/>
          </ac:spMkLst>
        </pc:spChg>
        <pc:spChg chg="mod">
          <ac:chgData name="Mr. Sherjeel Farooqi" userId="036ca6e9-7933-43ff-af27-6258d7b1d7fb" providerId="ADAL" clId="{97D8641C-BD41-4C92-BFFE-BE34D6869687}" dt="2023-01-08T10:49:04.121" v="475" actId="20577"/>
          <ac:spMkLst>
            <pc:docMk/>
            <pc:sldMk cId="2639781187" sldId="259"/>
            <ac:spMk id="3" creationId="{7547C86D-5282-419C-BCD8-7CD63AF917A7}"/>
          </ac:spMkLst>
        </pc:spChg>
      </pc:sldChg>
      <pc:sldChg chg="del">
        <pc:chgData name="Mr. Sherjeel Farooqi" userId="036ca6e9-7933-43ff-af27-6258d7b1d7fb" providerId="ADAL" clId="{97D8641C-BD41-4C92-BFFE-BE34D6869687}" dt="2023-01-08T10:47:13.377" v="332" actId="47"/>
        <pc:sldMkLst>
          <pc:docMk/>
          <pc:sldMk cId="3166332778" sldId="260"/>
        </pc:sldMkLst>
      </pc:sldChg>
      <pc:sldChg chg="del">
        <pc:chgData name="Mr. Sherjeel Farooqi" userId="036ca6e9-7933-43ff-af27-6258d7b1d7fb" providerId="ADAL" clId="{97D8641C-BD41-4C92-BFFE-BE34D6869687}" dt="2023-01-08T10:47:03.074" v="331" actId="47"/>
        <pc:sldMkLst>
          <pc:docMk/>
          <pc:sldMk cId="375000736" sldId="261"/>
        </pc:sldMkLst>
      </pc:sldChg>
      <pc:sldChg chg="modSp mod ord">
        <pc:chgData name="Mr. Sherjeel Farooqi" userId="036ca6e9-7933-43ff-af27-6258d7b1d7fb" providerId="ADAL" clId="{97D8641C-BD41-4C92-BFFE-BE34D6869687}" dt="2023-01-08T10:48:09.102" v="365"/>
        <pc:sldMkLst>
          <pc:docMk/>
          <pc:sldMk cId="2097310170" sldId="262"/>
        </pc:sldMkLst>
        <pc:spChg chg="mod">
          <ac:chgData name="Mr. Sherjeel Farooqi" userId="036ca6e9-7933-43ff-af27-6258d7b1d7fb" providerId="ADAL" clId="{97D8641C-BD41-4C92-BFFE-BE34D6869687}" dt="2023-01-08T10:44:17.530" v="69" actId="20577"/>
          <ac:spMkLst>
            <pc:docMk/>
            <pc:sldMk cId="2097310170" sldId="262"/>
            <ac:spMk id="2" creationId="{902EF9D0-B1BE-43A1-9C01-DBA209799435}"/>
          </ac:spMkLst>
        </pc:spChg>
        <pc:spChg chg="mod">
          <ac:chgData name="Mr. Sherjeel Farooqi" userId="036ca6e9-7933-43ff-af27-6258d7b1d7fb" providerId="ADAL" clId="{97D8641C-BD41-4C92-BFFE-BE34D6869687}" dt="2023-01-08T10:46:47.809" v="329" actId="20577"/>
          <ac:spMkLst>
            <pc:docMk/>
            <pc:sldMk cId="2097310170" sldId="262"/>
            <ac:spMk id="3" creationId="{CA19B08C-10FC-45E6-8AC2-15FEAE4A2CA9}"/>
          </ac:spMkLst>
        </pc:spChg>
      </pc:sldChg>
      <pc:sldChg chg="modSp mod">
        <pc:chgData name="Mr. Sherjeel Farooqi" userId="036ca6e9-7933-43ff-af27-6258d7b1d7fb" providerId="ADAL" clId="{97D8641C-BD41-4C92-BFFE-BE34D6869687}" dt="2023-01-08T10:47:28.085" v="361" actId="20577"/>
        <pc:sldMkLst>
          <pc:docMk/>
          <pc:sldMk cId="3373955588" sldId="263"/>
        </pc:sldMkLst>
        <pc:spChg chg="mod">
          <ac:chgData name="Mr. Sherjeel Farooqi" userId="036ca6e9-7933-43ff-af27-6258d7b1d7fb" providerId="ADAL" clId="{97D8641C-BD41-4C92-BFFE-BE34D6869687}" dt="2023-01-08T10:47:28.085" v="361" actId="20577"/>
          <ac:spMkLst>
            <pc:docMk/>
            <pc:sldMk cId="3373955588" sldId="263"/>
            <ac:spMk id="3" creationId="{D9585059-1193-4F87-A25A-31BE53C686FA}"/>
          </ac:spMkLst>
        </pc:spChg>
      </pc:sldChg>
      <pc:sldChg chg="del">
        <pc:chgData name="Mr. Sherjeel Farooqi" userId="036ca6e9-7933-43ff-af27-6258d7b1d7fb" providerId="ADAL" clId="{97D8641C-BD41-4C92-BFFE-BE34D6869687}" dt="2023-01-08T10:47:44.755" v="363" actId="47"/>
        <pc:sldMkLst>
          <pc:docMk/>
          <pc:sldMk cId="608382766" sldId="264"/>
        </pc:sldMkLst>
      </pc:sldChg>
      <pc:sldChg chg="del">
        <pc:chgData name="Mr. Sherjeel Farooqi" userId="036ca6e9-7933-43ff-af27-6258d7b1d7fb" providerId="ADAL" clId="{97D8641C-BD41-4C92-BFFE-BE34D6869687}" dt="2023-01-08T10:47:42.123" v="362" actId="47"/>
        <pc:sldMkLst>
          <pc:docMk/>
          <pc:sldMk cId="924491978" sldId="265"/>
        </pc:sldMkLst>
      </pc:sldChg>
      <pc:sldChg chg="modSp mod">
        <pc:chgData name="Mr. Sherjeel Farooqi" userId="036ca6e9-7933-43ff-af27-6258d7b1d7fb" providerId="ADAL" clId="{97D8641C-BD41-4C92-BFFE-BE34D6869687}" dt="2023-01-08T10:43:42.601" v="33" actId="20577"/>
        <pc:sldMkLst>
          <pc:docMk/>
          <pc:sldMk cId="2751830446" sldId="279"/>
        </pc:sldMkLst>
        <pc:spChg chg="mod">
          <ac:chgData name="Mr. Sherjeel Farooqi" userId="036ca6e9-7933-43ff-af27-6258d7b1d7fb" providerId="ADAL" clId="{97D8641C-BD41-4C92-BFFE-BE34D6869687}" dt="2023-01-08T10:43:42.601" v="33" actId="20577"/>
          <ac:spMkLst>
            <pc:docMk/>
            <pc:sldMk cId="2751830446" sldId="279"/>
            <ac:spMk id="2" creationId="{E3F54948-98E8-4A28-B999-8068469D3605}"/>
          </ac:spMkLst>
        </pc:spChg>
      </pc:sldChg>
      <pc:sldChg chg="del">
        <pc:chgData name="Mr. Sherjeel Farooqi" userId="036ca6e9-7933-43ff-af27-6258d7b1d7fb" providerId="ADAL" clId="{97D8641C-BD41-4C92-BFFE-BE34D6869687}" dt="2023-01-08T10:42:27.386" v="0" actId="47"/>
        <pc:sldMkLst>
          <pc:docMk/>
          <pc:sldMk cId="510277589" sldId="28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AppData\Local\Microsoft\Windows\INetCache\IE\UW3UPWQC\Gant_chart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IESA 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51208410534374"/>
          <c:y val="0.19232532221493842"/>
          <c:w val="0.71432980579085747"/>
          <c:h val="0.772307755715378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again!$B$1</c:f>
              <c:strCache>
                <c:ptCount val="1"/>
                <c:pt idx="0">
                  <c:v>Start Date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again!$A$2:$A$25</c:f>
              <c:strCache>
                <c:ptCount val="24"/>
                <c:pt idx="0">
                  <c:v>Feasibility Study</c:v>
                </c:pt>
                <c:pt idx="1">
                  <c:v>Requirement Analysis</c:v>
                </c:pt>
                <c:pt idx="2">
                  <c:v>Data Collection</c:v>
                </c:pt>
                <c:pt idx="3">
                  <c:v>ETL Process</c:v>
                </c:pt>
                <c:pt idx="4">
                  <c:v>Pre-Presentation 1</c:v>
                </c:pt>
                <c:pt idx="5">
                  <c:v>SRS Version 1.0</c:v>
                </c:pt>
                <c:pt idx="6">
                  <c:v>SRS Version 1.1</c:v>
                </c:pt>
                <c:pt idx="7">
                  <c:v>SRS Version 1.2</c:v>
                </c:pt>
                <c:pt idx="8">
                  <c:v>SRS Version 1.3</c:v>
                </c:pt>
                <c:pt idx="9">
                  <c:v>SRS Version 1.4</c:v>
                </c:pt>
                <c:pt idx="10">
                  <c:v>FYP Midterm</c:v>
                </c:pt>
                <c:pt idx="11">
                  <c:v>Development Meeting</c:v>
                </c:pt>
                <c:pt idx="12">
                  <c:v>Development Meeting</c:v>
                </c:pt>
                <c:pt idx="13">
                  <c:v>Mini Project Demo to Supervisor</c:v>
                </c:pt>
                <c:pt idx="14">
                  <c:v>Development Meeting</c:v>
                </c:pt>
                <c:pt idx="15">
                  <c:v>Development Meeting</c:v>
                </c:pt>
                <c:pt idx="16">
                  <c:v>FYP Final</c:v>
                </c:pt>
                <c:pt idx="17">
                  <c:v>Development Meeting</c:v>
                </c:pt>
                <c:pt idx="18">
                  <c:v>Development Meeting</c:v>
                </c:pt>
                <c:pt idx="19">
                  <c:v>Project Demo</c:v>
                </c:pt>
                <c:pt idx="20">
                  <c:v>FYP 2 Report</c:v>
                </c:pt>
                <c:pt idx="21">
                  <c:v>FYP 2 Midterm</c:v>
                </c:pt>
                <c:pt idx="22">
                  <c:v>Testing</c:v>
                </c:pt>
                <c:pt idx="23">
                  <c:v>FYP 2 Final</c:v>
                </c:pt>
              </c:strCache>
            </c:strRef>
          </c:cat>
          <c:val>
            <c:numRef>
              <c:f>again!$B$2:$B$25</c:f>
              <c:numCache>
                <c:formatCode>[$-409]d\-mmm\-yy;@</c:formatCode>
                <c:ptCount val="24"/>
                <c:pt idx="0">
                  <c:v>45498</c:v>
                </c:pt>
                <c:pt idx="1">
                  <c:v>45516</c:v>
                </c:pt>
                <c:pt idx="2">
                  <c:v>45538</c:v>
                </c:pt>
                <c:pt idx="3">
                  <c:v>45547</c:v>
                </c:pt>
                <c:pt idx="4">
                  <c:v>45561</c:v>
                </c:pt>
                <c:pt idx="5">
                  <c:v>45566</c:v>
                </c:pt>
                <c:pt idx="6">
                  <c:v>45577</c:v>
                </c:pt>
                <c:pt idx="7">
                  <c:v>45582</c:v>
                </c:pt>
                <c:pt idx="8">
                  <c:v>45590</c:v>
                </c:pt>
                <c:pt idx="9">
                  <c:v>45594</c:v>
                </c:pt>
                <c:pt idx="10">
                  <c:v>45618</c:v>
                </c:pt>
                <c:pt idx="11">
                  <c:v>45621</c:v>
                </c:pt>
                <c:pt idx="12">
                  <c:v>45627</c:v>
                </c:pt>
                <c:pt idx="13">
                  <c:v>45632</c:v>
                </c:pt>
                <c:pt idx="14">
                  <c:v>45643</c:v>
                </c:pt>
                <c:pt idx="15">
                  <c:v>45657</c:v>
                </c:pt>
                <c:pt idx="16">
                  <c:v>45682</c:v>
                </c:pt>
                <c:pt idx="17">
                  <c:v>45722</c:v>
                </c:pt>
                <c:pt idx="18">
                  <c:v>45734</c:v>
                </c:pt>
                <c:pt idx="19">
                  <c:v>45766</c:v>
                </c:pt>
                <c:pt idx="20">
                  <c:v>45767</c:v>
                </c:pt>
                <c:pt idx="21">
                  <c:v>45786</c:v>
                </c:pt>
                <c:pt idx="22">
                  <c:v>45767</c:v>
                </c:pt>
                <c:pt idx="23">
                  <c:v>45843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CC-4DC7-BC68-ACF17ABC06E2}"/>
            </c:ext>
          </c:extLst>
        </c:ser>
        <c:ser>
          <c:idx val="1"/>
          <c:order val="1"/>
          <c:tx>
            <c:strRef>
              <c:f>again!$D$1</c:f>
              <c:strCache>
                <c:ptCount val="1"/>
                <c:pt idx="0">
                  <c:v>Duration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again!$A$2:$A$25</c:f>
              <c:strCache>
                <c:ptCount val="24"/>
                <c:pt idx="0">
                  <c:v>Feasibility Study</c:v>
                </c:pt>
                <c:pt idx="1">
                  <c:v>Requirement Analysis</c:v>
                </c:pt>
                <c:pt idx="2">
                  <c:v>Data Collection</c:v>
                </c:pt>
                <c:pt idx="3">
                  <c:v>ETL Process</c:v>
                </c:pt>
                <c:pt idx="4">
                  <c:v>Pre-Presentation 1</c:v>
                </c:pt>
                <c:pt idx="5">
                  <c:v>SRS Version 1.0</c:v>
                </c:pt>
                <c:pt idx="6">
                  <c:v>SRS Version 1.1</c:v>
                </c:pt>
                <c:pt idx="7">
                  <c:v>SRS Version 1.2</c:v>
                </c:pt>
                <c:pt idx="8">
                  <c:v>SRS Version 1.3</c:v>
                </c:pt>
                <c:pt idx="9">
                  <c:v>SRS Version 1.4</c:v>
                </c:pt>
                <c:pt idx="10">
                  <c:v>FYP Midterm</c:v>
                </c:pt>
                <c:pt idx="11">
                  <c:v>Development Meeting</c:v>
                </c:pt>
                <c:pt idx="12">
                  <c:v>Development Meeting</c:v>
                </c:pt>
                <c:pt idx="13">
                  <c:v>Mini Project Demo to Supervisor</c:v>
                </c:pt>
                <c:pt idx="14">
                  <c:v>Development Meeting</c:v>
                </c:pt>
                <c:pt idx="15">
                  <c:v>Development Meeting</c:v>
                </c:pt>
                <c:pt idx="16">
                  <c:v>FYP Final</c:v>
                </c:pt>
                <c:pt idx="17">
                  <c:v>Development Meeting</c:v>
                </c:pt>
                <c:pt idx="18">
                  <c:v>Development Meeting</c:v>
                </c:pt>
                <c:pt idx="19">
                  <c:v>Project Demo</c:v>
                </c:pt>
                <c:pt idx="20">
                  <c:v>FYP 2 Report</c:v>
                </c:pt>
                <c:pt idx="21">
                  <c:v>FYP 2 Midterm</c:v>
                </c:pt>
                <c:pt idx="22">
                  <c:v>Testing</c:v>
                </c:pt>
                <c:pt idx="23">
                  <c:v>FYP 2 Final</c:v>
                </c:pt>
              </c:strCache>
            </c:strRef>
          </c:cat>
          <c:val>
            <c:numRef>
              <c:f>again!$D$2:$D$25</c:f>
              <c:numCache>
                <c:formatCode>General</c:formatCode>
                <c:ptCount val="24"/>
                <c:pt idx="0">
                  <c:v>16</c:v>
                </c:pt>
                <c:pt idx="1">
                  <c:v>13</c:v>
                </c:pt>
                <c:pt idx="2">
                  <c:v>7</c:v>
                </c:pt>
                <c:pt idx="3">
                  <c:v>13</c:v>
                </c:pt>
                <c:pt idx="4">
                  <c:v>0</c:v>
                </c:pt>
                <c:pt idx="5">
                  <c:v>11</c:v>
                </c:pt>
                <c:pt idx="6">
                  <c:v>3</c:v>
                </c:pt>
                <c:pt idx="7">
                  <c:v>5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15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CC-4DC7-BC68-ACF17ABC0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5109439"/>
        <c:axId val="975108479"/>
      </c:barChart>
      <c:catAx>
        <c:axId val="9751094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108479"/>
        <c:crosses val="autoZero"/>
        <c:auto val="1"/>
        <c:lblAlgn val="ctr"/>
        <c:lblOffset val="100"/>
        <c:noMultiLvlLbl val="0"/>
      </c:catAx>
      <c:valAx>
        <c:axId val="975108479"/>
        <c:scaling>
          <c:orientation val="minMax"/>
          <c:max val="45848"/>
          <c:min val="45498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-409]d\-mmm\-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10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5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75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54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153128" y="1686646"/>
            <a:ext cx="2978000" cy="2741209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66" y="223837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67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99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81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167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026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4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78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73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492D-D538-4873-9DC7-A95091242FFA}" type="datetimeFigureOut">
              <a:rPr lang="en-PK" smtClean="0"/>
              <a:t>01/07/2025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19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th.ac.uk/publications/library-guides-to-citing-referencing/attachments/ieee-style-guide.pdf" TargetMode="External"/><Relationship Id="rId2" Type="http://schemas.openxmlformats.org/officeDocument/2006/relationships/hyperlink" Target="https://new.siemens.com/global/en/products/energy/services/transmission-distribution-smart-grid/consulting-and-planning/pss-softwar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5629-4553-4A72-8DF9-0E1499D86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6157"/>
            <a:ext cx="9144000" cy="110338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Energy Scenario Analysis </a:t>
            </a:r>
            <a:endParaRPr lang="en-P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70EC8-2BB7-4461-BC30-0A999F808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4121"/>
            <a:ext cx="9144000" cy="2627722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  <a:p>
            <a:pPr marL="0" marR="0" algn="ctr"/>
            <a:r>
              <a:rPr lang="en-GB" sz="1400" dirty="0">
                <a:effectLst/>
                <a:latin typeface="Rockwell (Body)"/>
                <a:ea typeface="Times New Roman" panose="02020603050405020304" pitchFamily="18" charset="0"/>
              </a:rPr>
              <a:t>FA21/BSSE/136 – Muhammad Farzam Baig</a:t>
            </a:r>
            <a:endParaRPr lang="en-US" sz="1400" dirty="0">
              <a:effectLst/>
              <a:latin typeface="Rockwell (Body)"/>
              <a:ea typeface="Times New Roman" panose="02020603050405020304" pitchFamily="18" charset="0"/>
            </a:endParaRPr>
          </a:p>
          <a:p>
            <a:pPr marL="0" marR="0" algn="ctr"/>
            <a:r>
              <a:rPr lang="en-GB" sz="1400" dirty="0">
                <a:effectLst/>
                <a:latin typeface="Rockwell (Body)"/>
                <a:ea typeface="Times New Roman" panose="02020603050405020304" pitchFamily="18" charset="0"/>
              </a:rPr>
              <a:t>FA21/BSSE/138 – Muhammad Suffian Tafoor</a:t>
            </a:r>
            <a:endParaRPr lang="en-US" sz="1400" dirty="0">
              <a:effectLst/>
              <a:latin typeface="Rockwell (Body)"/>
              <a:ea typeface="Times New Roman" panose="02020603050405020304" pitchFamily="18" charset="0"/>
            </a:endParaRPr>
          </a:p>
          <a:p>
            <a:pPr marL="0" marR="0" algn="ctr"/>
            <a:r>
              <a:rPr lang="en-GB" sz="1400" dirty="0">
                <a:effectLst/>
                <a:latin typeface="Rockwell (Body)"/>
                <a:ea typeface="Times New Roman" panose="02020603050405020304" pitchFamily="18" charset="0"/>
              </a:rPr>
              <a:t>FA21/BSSE/139 – Muhammad Yasir Khan</a:t>
            </a:r>
          </a:p>
          <a:p>
            <a:pPr marL="0" marR="0" algn="ctr">
              <a:lnSpc>
                <a:spcPct val="150000"/>
              </a:lnSpc>
            </a:pPr>
            <a:endParaRPr lang="en-US" sz="500" dirty="0">
              <a:latin typeface="Rockwell (Body)"/>
            </a:endParaRPr>
          </a:p>
          <a:p>
            <a:r>
              <a:rPr lang="en-US" dirty="0"/>
              <a:t>Supervisor: Dr Muhammad Shaheen Khan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0589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9D0-B1BE-43A1-9C01-DBA20979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305" y="1992569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 dirty="0"/>
              <a:t>Group Members Individual Progress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B08C-10FC-45E6-8AC2-15FEAE4A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Group member should show individual progress by showing the list of features allocated to him/her and the progress in terms of the amount of code written so far</a:t>
            </a:r>
          </a:p>
          <a:p>
            <a:endParaRPr lang="en-US" dirty="0"/>
          </a:p>
          <a:p>
            <a:r>
              <a:rPr lang="en-US" dirty="0"/>
              <a:t>Make it in a table.</a:t>
            </a:r>
          </a:p>
          <a:p>
            <a:endParaRPr lang="en-US" dirty="0"/>
          </a:p>
          <a:p>
            <a:r>
              <a:rPr lang="en-US" dirty="0"/>
              <a:t>At least  each member should show 20/30 percent code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9731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1C44-2FF2-4327-AD2D-6F8AACC0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658" y="1963072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 dirty="0"/>
              <a:t>Gantt Chart and Workload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BD40-C657-4C1D-A453-EA178EF2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C25880-153A-2B51-0518-F42FBB5C3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078124"/>
              </p:ext>
            </p:extLst>
          </p:nvPr>
        </p:nvGraphicFramePr>
        <p:xfrm>
          <a:off x="3292502" y="940839"/>
          <a:ext cx="8524357" cy="524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21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581A-3010-4ABF-BDC8-4FA1507E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1913910"/>
            <a:ext cx="3498979" cy="2456442"/>
          </a:xfrm>
        </p:spPr>
        <p:txBody>
          <a:bodyPr/>
          <a:lstStyle/>
          <a:p>
            <a:r>
              <a:rPr lang="en-US" dirty="0"/>
              <a:t>Tools and tech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6A4B-721E-441B-A8F9-347F0570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48" y="1079992"/>
            <a:ext cx="4463847" cy="5248622"/>
          </a:xfrm>
        </p:spPr>
        <p:txBody>
          <a:bodyPr/>
          <a:lstStyle/>
          <a:p>
            <a:r>
              <a:rPr lang="en-US" sz="2000" dirty="0"/>
              <a:t>Database: </a:t>
            </a:r>
          </a:p>
          <a:p>
            <a:pPr lvl="1"/>
            <a:r>
              <a:rPr lang="en-US" sz="1800" dirty="0"/>
              <a:t>MY SQL </a:t>
            </a:r>
          </a:p>
          <a:p>
            <a:r>
              <a:rPr lang="en-US" sz="2000" dirty="0"/>
              <a:t>Tools: </a:t>
            </a:r>
          </a:p>
          <a:p>
            <a:pPr lvl="1"/>
            <a:r>
              <a:rPr lang="en-US" sz="1800" dirty="0" err="1"/>
              <a:t>Streamlit</a:t>
            </a:r>
            <a:endParaRPr lang="en-US" sz="1800" dirty="0"/>
          </a:p>
          <a:p>
            <a:pPr lvl="1"/>
            <a:r>
              <a:rPr lang="en-US" sz="1800" dirty="0" err="1"/>
              <a:t>PowerBI</a:t>
            </a:r>
            <a:endParaRPr lang="en-US" sz="1800" dirty="0"/>
          </a:p>
          <a:p>
            <a:pPr lvl="1"/>
            <a:r>
              <a:rPr lang="en-US" sz="1800" dirty="0"/>
              <a:t>PyCharm/VS Code</a:t>
            </a:r>
          </a:p>
          <a:p>
            <a:pPr lvl="1"/>
            <a:r>
              <a:rPr lang="en-US" sz="1800" dirty="0"/>
              <a:t> MY SQL workbench</a:t>
            </a:r>
          </a:p>
          <a:p>
            <a:pPr lvl="1"/>
            <a:r>
              <a:rPr lang="en-US" sz="1800" dirty="0"/>
              <a:t>Chrome</a:t>
            </a:r>
          </a:p>
          <a:p>
            <a:r>
              <a:rPr lang="en-US" sz="2000" dirty="0"/>
              <a:t>Programming Language: 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SQL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295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5A99-DBCB-49B9-9DD2-4CB81F8F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809" y="1933575"/>
            <a:ext cx="3498979" cy="2456442"/>
          </a:xfrm>
        </p:spPr>
        <p:txBody>
          <a:bodyPr/>
          <a:lstStyle/>
          <a:p>
            <a:r>
              <a:rPr lang="en-US" dirty="0"/>
              <a:t>References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A3E7-828C-40E0-B477-32EB9AE8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478" y="803186"/>
            <a:ext cx="8770374" cy="5248622"/>
          </a:xfrm>
        </p:spPr>
        <p:txBody>
          <a:bodyPr>
            <a:normAutofit/>
          </a:bodyPr>
          <a:lstStyle/>
          <a:p>
            <a:r>
              <a:rPr lang="en-PK" sz="1400" dirty="0"/>
              <a:t>LEAP: Long-range Energy Alternatives Planning System. Retrieved from https://www.energycommunity.org/default.asp?action=LEAP</a:t>
            </a:r>
          </a:p>
          <a:p>
            <a:r>
              <a:rPr lang="en-PK" sz="1400" dirty="0"/>
              <a:t>EnergyPLAN</a:t>
            </a:r>
            <a:r>
              <a:rPr lang="en-US" sz="1400" dirty="0"/>
              <a:t>: </a:t>
            </a:r>
            <a:r>
              <a:rPr lang="en-PK" sz="1400" dirty="0"/>
              <a:t> Retrieved from https://www.energyplan.eu/</a:t>
            </a:r>
          </a:p>
          <a:p>
            <a:r>
              <a:rPr lang="en-PK" sz="1400" dirty="0"/>
              <a:t>HOMER Pro</a:t>
            </a:r>
            <a:r>
              <a:rPr lang="en-US" sz="1400" dirty="0"/>
              <a:t>:</a:t>
            </a:r>
            <a:r>
              <a:rPr lang="en-PK" sz="1400" dirty="0"/>
              <a:t> Retrieved from https://www.homerenergy.com/products/pro/</a:t>
            </a:r>
          </a:p>
          <a:p>
            <a:r>
              <a:rPr lang="en-PK" sz="1400" dirty="0"/>
              <a:t>PLEXOS</a:t>
            </a:r>
            <a:r>
              <a:rPr lang="en-US" sz="1400" dirty="0"/>
              <a:t>:</a:t>
            </a:r>
            <a:r>
              <a:rPr lang="en-PK" sz="1400" dirty="0"/>
              <a:t> Retrieved from https://www.energyexemplar.com/solutions/plexos</a:t>
            </a:r>
          </a:p>
          <a:p>
            <a:r>
              <a:rPr lang="en-PK" sz="1400" dirty="0"/>
              <a:t>Open Source Energy Modelling System</a:t>
            </a:r>
            <a:r>
              <a:rPr lang="en-US" sz="1400" dirty="0"/>
              <a:t>:</a:t>
            </a:r>
            <a:r>
              <a:rPr lang="en-PK" sz="1400" dirty="0"/>
              <a:t> Retrieved from https://oset.org/</a:t>
            </a:r>
          </a:p>
          <a:p>
            <a:r>
              <a:rPr lang="en-PK" sz="1400" dirty="0"/>
              <a:t>LoadSEER</a:t>
            </a:r>
            <a:r>
              <a:rPr lang="en-US" sz="1400" dirty="0"/>
              <a:t>: </a:t>
            </a:r>
            <a:r>
              <a:rPr lang="en-PK" sz="1400" dirty="0"/>
              <a:t>Retrieved from https://www.integralanalytics.com/loadseer/</a:t>
            </a:r>
          </a:p>
          <a:p>
            <a:r>
              <a:rPr lang="en-PK" sz="1400" dirty="0"/>
              <a:t>ETAP</a:t>
            </a:r>
            <a:r>
              <a:rPr lang="en-US" sz="1400" dirty="0"/>
              <a:t>: </a:t>
            </a:r>
            <a:r>
              <a:rPr lang="en-PK" sz="1400" dirty="0"/>
              <a:t>Retrieved from https://etap.com/</a:t>
            </a:r>
          </a:p>
          <a:p>
            <a:r>
              <a:rPr lang="en-US" sz="1400" dirty="0" err="1"/>
              <a:t>Seimens</a:t>
            </a:r>
            <a:r>
              <a:rPr lang="en-US" sz="1400" dirty="0"/>
              <a:t> </a:t>
            </a:r>
            <a:r>
              <a:rPr lang="en-PK" sz="1400" dirty="0"/>
              <a:t>PSS/E</a:t>
            </a:r>
            <a:r>
              <a:rPr lang="en-US" sz="1400" dirty="0"/>
              <a:t>:</a:t>
            </a:r>
            <a:r>
              <a:rPr lang="en-PK" sz="1400" dirty="0"/>
              <a:t> Retrieved from</a:t>
            </a:r>
            <a:r>
              <a:rPr lang="en-US" sz="1400" dirty="0"/>
              <a:t> </a:t>
            </a:r>
            <a:r>
              <a:rPr lang="en-PK" sz="1400" dirty="0">
                <a:hlinkClick r:id="rId2"/>
              </a:rPr>
              <a:t>https://new.siemens.com/global/en/products/energy/services/transmission-distribution-smart-grid/consulting-and-planning/pss-software.html</a:t>
            </a:r>
            <a:endParaRPr lang="en-US" sz="1400" dirty="0"/>
          </a:p>
          <a:p>
            <a:r>
              <a:rPr lang="en-US" sz="1400" dirty="0"/>
              <a:t>IEEE style: </a:t>
            </a:r>
            <a:r>
              <a:rPr lang="en-US" sz="1400" dirty="0">
                <a:hlinkClick r:id="rId3"/>
              </a:rPr>
              <a:t>https://www.bath.ac.uk/publications/library-guides-to-citing-referencing/attachments/ieee-style-guide.pdf</a:t>
            </a:r>
            <a:endParaRPr lang="en-US" sz="1400" dirty="0"/>
          </a:p>
          <a:p>
            <a:r>
              <a:rPr lang="en-US" sz="1400" dirty="0" err="1"/>
              <a:t>WisRule:https</a:t>
            </a:r>
            <a:r>
              <a:rPr lang="en-US" sz="1400" dirty="0"/>
              <a:t>://www.researchgate.net/publication/361788259_WisRule_First_cognitive_algorithm_of_wise_association_rule_mining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426396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B352-6D7E-B648-ABDD-36E9A8FC9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 Demo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3E1A00D-C47E-994C-89FD-6EC33E0B4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80DC-BD78-4A5F-A854-E2F2FB81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1964805"/>
            <a:ext cx="3498979" cy="245644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A5D2-AA71-4D2C-842C-7D06604B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813" y="972558"/>
            <a:ext cx="8609333" cy="524862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Intelligent Energy Scenario Analysis (IESA) is an AI based business intelligence project that will revolutionize energy scenario analysis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utilizing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WisRule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regression, K Means Clustering etc.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IESA aims to predict future scenarios related to energy, such as gas and electricity production and consumption, as well as associations between energy import, generation, and production, etc..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IESA is a DSS (Decision Support System) which enables optimal decision-making for sustainability and cost efficiency.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project will analyze historical energy data to predict future needs and offer personalized recommendations, helping users to take better future decisions.</a:t>
            </a:r>
          </a:p>
          <a:p>
            <a:pPr algn="just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406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AC22-430D-4CEA-8B41-628C6A8F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137" y="1923742"/>
            <a:ext cx="3498979" cy="2456442"/>
          </a:xfrm>
        </p:spPr>
        <p:txBody>
          <a:bodyPr/>
          <a:lstStyle/>
          <a:p>
            <a:r>
              <a:rPr lang="en-US" dirty="0"/>
              <a:t>Concept Diagram</a:t>
            </a:r>
            <a:endParaRPr lang="en-PK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D73EEF0-C557-592D-D149-389948F44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81" y="326812"/>
            <a:ext cx="6204375" cy="6204375"/>
          </a:xfrm>
        </p:spPr>
      </p:pic>
    </p:spTree>
    <p:extLst>
      <p:ext uri="{BB962C8B-B14F-4D97-AF65-F5344CB8AC3E}">
        <p14:creationId xmlns:p14="http://schemas.microsoft.com/office/powerpoint/2010/main" val="10943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4948-98E8-4A28-B999-8068469D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3910"/>
            <a:ext cx="3498979" cy="2456442"/>
          </a:xfrm>
        </p:spPr>
        <p:txBody>
          <a:bodyPr/>
          <a:lstStyle/>
          <a:p>
            <a:r>
              <a:rPr lang="en-US" dirty="0"/>
              <a:t>Features List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097468-EA06-EC47-30A9-2A3BA49CA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038968"/>
              </p:ext>
            </p:extLst>
          </p:nvPr>
        </p:nvGraphicFramePr>
        <p:xfrm>
          <a:off x="3498978" y="616974"/>
          <a:ext cx="8457047" cy="5950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869">
                  <a:extLst>
                    <a:ext uri="{9D8B030D-6E8A-4147-A177-3AD203B41FA5}">
                      <a16:colId xmlns:a16="http://schemas.microsoft.com/office/drawing/2014/main" val="780567096"/>
                    </a:ext>
                  </a:extLst>
                </a:gridCol>
                <a:gridCol w="2183150">
                  <a:extLst>
                    <a:ext uri="{9D8B030D-6E8A-4147-A177-3AD203B41FA5}">
                      <a16:colId xmlns:a16="http://schemas.microsoft.com/office/drawing/2014/main" val="3288235910"/>
                    </a:ext>
                  </a:extLst>
                </a:gridCol>
                <a:gridCol w="5220028">
                  <a:extLst>
                    <a:ext uri="{9D8B030D-6E8A-4147-A177-3AD203B41FA5}">
                      <a16:colId xmlns:a16="http://schemas.microsoft.com/office/drawing/2014/main" val="15820897"/>
                    </a:ext>
                  </a:extLst>
                </a:gridCol>
              </a:tblGrid>
              <a:tr h="38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</a:rPr>
                        <a:t>Feature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109340"/>
                  </a:ext>
                </a:extLst>
              </a:tr>
              <a:tr h="614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FT01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CA" sz="1200">
                          <a:effectLst/>
                        </a:rPr>
                        <a:t>Energy Data Acquisition</a:t>
                      </a:r>
                      <a:endParaRPr lang="en-US" sz="1200" i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GB" sz="1200">
                          <a:effectLst/>
                        </a:rPr>
                        <a:t>This feature interacts with user to get input data from user through </a:t>
                      </a:r>
                      <a:r>
                        <a:rPr lang="en-US" sz="1200">
                          <a:effectLst/>
                        </a:rPr>
                        <a:t>csv/xml.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342438"/>
                  </a:ext>
                </a:extLst>
              </a:tr>
              <a:tr h="614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</a:rPr>
                        <a:t>Energy Data Storage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GB" sz="1200">
                          <a:effectLst/>
                        </a:rPr>
                        <a:t>This units extracts data from </a:t>
                      </a:r>
                      <a:r>
                        <a:rPr lang="en-US" sz="1200">
                          <a:effectLst/>
                        </a:rPr>
                        <a:t>csv/xml inputted by user and stores in Database.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174595"/>
                  </a:ext>
                </a:extLst>
              </a:tr>
              <a:tr h="614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</a:rPr>
                        <a:t>ETL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GB" sz="1200">
                          <a:effectLst/>
                        </a:rPr>
                        <a:t>This Module extracts data from database transforms it and loads into our system.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380370"/>
                  </a:ext>
                </a:extLst>
              </a:tr>
              <a:tr h="1267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Scenario Analysis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The system must analyze historical data and generate patterns for production and consumption, as well as associations between energy import, generation, and production etc.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425792"/>
                  </a:ext>
                </a:extLst>
              </a:tr>
              <a:tr h="614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Prediction Engine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GB" sz="1200">
                          <a:effectLst/>
                        </a:rPr>
                        <a:t>The system must use WisRule, Linear Regression, K Means Clustering for prediction based on different scenarios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819518"/>
                  </a:ext>
                </a:extLst>
              </a:tr>
              <a:tr h="614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Data Visualization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GB" sz="1200">
                          <a:effectLst/>
                        </a:rPr>
                        <a:t>The system must visualize both historical data and predicted data on dashboard using graphs and charts.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887751"/>
                  </a:ext>
                </a:extLst>
              </a:tr>
              <a:tr h="614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Reporting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GB" sz="1200">
                          <a:effectLst/>
                        </a:rPr>
                        <a:t>The system must allow to share and print reports both in hard and soft form.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56059"/>
                  </a:ext>
                </a:extLst>
              </a:tr>
              <a:tr h="614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Personalized Recommendations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</a:rPr>
                        <a:t>The system must provide user with recommendations for future decision based on historical and predicted data.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12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83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A922-BE71-4608-AE68-04E89735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137" y="1963071"/>
            <a:ext cx="3498979" cy="2456442"/>
          </a:xfrm>
        </p:spPr>
        <p:txBody>
          <a:bodyPr>
            <a:normAutofit/>
          </a:bodyPr>
          <a:lstStyle/>
          <a:p>
            <a:r>
              <a:rPr lang="en-US" sz="3600" dirty="0"/>
              <a:t>Completed Features so far</a:t>
            </a:r>
            <a:endParaRPr lang="en-PK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FAE081-C59E-228A-5B6D-ADA35AF39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317926"/>
              </p:ext>
            </p:extLst>
          </p:nvPr>
        </p:nvGraphicFramePr>
        <p:xfrm>
          <a:off x="4181131" y="937139"/>
          <a:ext cx="7135798" cy="4983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682">
                  <a:extLst>
                    <a:ext uri="{9D8B030D-6E8A-4147-A177-3AD203B41FA5}">
                      <a16:colId xmlns:a16="http://schemas.microsoft.com/office/drawing/2014/main" val="1296683887"/>
                    </a:ext>
                  </a:extLst>
                </a:gridCol>
                <a:gridCol w="3102521">
                  <a:extLst>
                    <a:ext uri="{9D8B030D-6E8A-4147-A177-3AD203B41FA5}">
                      <a16:colId xmlns:a16="http://schemas.microsoft.com/office/drawing/2014/main" val="1089480483"/>
                    </a:ext>
                  </a:extLst>
                </a:gridCol>
                <a:gridCol w="2865595">
                  <a:extLst>
                    <a:ext uri="{9D8B030D-6E8A-4147-A177-3AD203B41FA5}">
                      <a16:colId xmlns:a16="http://schemas.microsoft.com/office/drawing/2014/main" val="3957691726"/>
                    </a:ext>
                  </a:extLst>
                </a:gridCol>
              </a:tblGrid>
              <a:tr h="381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Feature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Status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4161939"/>
                  </a:ext>
                </a:extLst>
              </a:tr>
              <a:tr h="694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FT01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CA" sz="1200" dirty="0">
                          <a:effectLst/>
                        </a:rPr>
                        <a:t>Energy Data </a:t>
                      </a:r>
                      <a:r>
                        <a:rPr lang="en-CA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Acquisition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Completed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602774"/>
                  </a:ext>
                </a:extLst>
              </a:tr>
              <a:tr h="602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FT02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Data Storage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433747"/>
                  </a:ext>
                </a:extLst>
              </a:tr>
              <a:tr h="5407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ETL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493749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 Analysis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</a:rPr>
                        <a:t>Not implemented yet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911863"/>
                  </a:ext>
                </a:extLst>
              </a:tr>
              <a:tr h="525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Prediction Engine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its initial Stage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038349"/>
                  </a:ext>
                </a:extLst>
              </a:tr>
              <a:tr h="511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Data Visualization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</a:rPr>
                        <a:t>Partial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469783"/>
                  </a:ext>
                </a:extLst>
              </a:tr>
              <a:tr h="511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Reporting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</a:rPr>
                        <a:t>Not implemented yet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674773"/>
                  </a:ext>
                </a:extLst>
              </a:tr>
              <a:tr h="694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100">
                          <a:effectLst/>
                        </a:rPr>
                        <a:t>FT08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Personalized Recommendations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GB" sz="1200" dirty="0">
                          <a:effectLst/>
                        </a:rPr>
                        <a:t>Not implemented yet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839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78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0DFC-52AF-46D7-9024-F22C66FF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627" y="1864749"/>
            <a:ext cx="3498979" cy="2456442"/>
          </a:xfrm>
        </p:spPr>
        <p:txBody>
          <a:bodyPr>
            <a:normAutofit/>
          </a:bodyPr>
          <a:lstStyle/>
          <a:p>
            <a:r>
              <a:rPr lang="en-US" sz="3600" dirty="0"/>
              <a:t>Design Methodology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07AC-66D8-41FA-83DD-F404E965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626" y="803186"/>
            <a:ext cx="8465573" cy="5248622"/>
          </a:xfrm>
        </p:spPr>
        <p:txBody>
          <a:bodyPr/>
          <a:lstStyle/>
          <a:p>
            <a:r>
              <a:rPr lang="en-US" dirty="0"/>
              <a:t>IESA follows the </a:t>
            </a:r>
            <a:r>
              <a:rPr lang="en-US" b="1" dirty="0"/>
              <a:t>Structural programming approach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In structural programming, we divide a program in modules and each module is a software component or a part of program that contains one or more function, procedure, or method. IESA contains modules and each module serves separate operation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505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23CA-4CA3-4236-89A3-5B7D9DFB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566" y="1945140"/>
            <a:ext cx="3498979" cy="2456442"/>
          </a:xfrm>
        </p:spPr>
        <p:txBody>
          <a:bodyPr/>
          <a:lstStyle/>
          <a:p>
            <a:r>
              <a:rPr lang="en-US" dirty="0"/>
              <a:t>Context diagram</a:t>
            </a:r>
            <a:endParaRPr lang="en-PK" dirty="0"/>
          </a:p>
        </p:txBody>
      </p:sp>
      <p:pic>
        <p:nvPicPr>
          <p:cNvPr id="4" name="Content Placeholder 6" descr="A diagram of a system&#10;&#10;Description automatically generated">
            <a:extLst>
              <a:ext uri="{FF2B5EF4-FFF2-40B4-BE49-F238E27FC236}">
                <a16:creationId xmlns:a16="http://schemas.microsoft.com/office/drawing/2014/main" id="{0581C6BC-4153-32B1-C320-E42B16E34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3" y="774830"/>
            <a:ext cx="8824611" cy="5586642"/>
          </a:xfrm>
        </p:spPr>
      </p:pic>
    </p:spTree>
    <p:extLst>
      <p:ext uri="{BB962C8B-B14F-4D97-AF65-F5344CB8AC3E}">
        <p14:creationId xmlns:p14="http://schemas.microsoft.com/office/powerpoint/2010/main" val="325684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F4A2-4273-45F7-97F3-5CABA180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473" y="1884413"/>
            <a:ext cx="3498979" cy="2456442"/>
          </a:xfrm>
        </p:spPr>
        <p:txBody>
          <a:bodyPr/>
          <a:lstStyle/>
          <a:p>
            <a:r>
              <a:rPr lang="en-US" dirty="0"/>
              <a:t>Traceability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5059-1193-4F87-A25A-31BE53C6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5E6FFB-69CA-1CEB-3072-2C781153A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4946"/>
              </p:ext>
            </p:extLst>
          </p:nvPr>
        </p:nvGraphicFramePr>
        <p:xfrm>
          <a:off x="2393783" y="994845"/>
          <a:ext cx="9670208" cy="514545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50419">
                  <a:extLst>
                    <a:ext uri="{9D8B030D-6E8A-4147-A177-3AD203B41FA5}">
                      <a16:colId xmlns:a16="http://schemas.microsoft.com/office/drawing/2014/main" val="2482381220"/>
                    </a:ext>
                  </a:extLst>
                </a:gridCol>
                <a:gridCol w="3936701">
                  <a:extLst>
                    <a:ext uri="{9D8B030D-6E8A-4147-A177-3AD203B41FA5}">
                      <a16:colId xmlns:a16="http://schemas.microsoft.com/office/drawing/2014/main" val="708933541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94832630"/>
                    </a:ext>
                  </a:extLst>
                </a:gridCol>
                <a:gridCol w="2605548">
                  <a:extLst>
                    <a:ext uri="{9D8B030D-6E8A-4147-A177-3AD203B41FA5}">
                      <a16:colId xmlns:a16="http://schemas.microsoft.com/office/drawing/2014/main" val="1462830647"/>
                    </a:ext>
                  </a:extLst>
                </a:gridCol>
                <a:gridCol w="1828611">
                  <a:extLst>
                    <a:ext uri="{9D8B030D-6E8A-4147-A177-3AD203B41FA5}">
                      <a16:colId xmlns:a16="http://schemas.microsoft.com/office/drawing/2014/main" val="2062047903"/>
                    </a:ext>
                  </a:extLst>
                </a:gridCol>
              </a:tblGrid>
              <a:tr h="30504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Req.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Requirement Description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 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 Description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Verification Method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62536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FR01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allow user to input historical data in CSV/XML format.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FT01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Input Interface for uploading historical data files.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Data upload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310523"/>
                  </a:ext>
                </a:extLst>
              </a:tr>
              <a:tr h="4462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FR02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store input data in database.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FT02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Storage functionality in MS SQL database.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Database Test: Data storage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601553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FR03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extract data from database clean it and prepare it and load it into system 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FT03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ETL Process: Data cleaning and loading.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ETL process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35999"/>
                  </a:ext>
                </a:extLst>
              </a:tr>
              <a:tr h="7286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FR04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analyze historical data and generate patterns for different energy scenarios.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FT04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Analytical Module for historical pattern generation.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Scenarios Analysis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37888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FR05</a:t>
                      </a:r>
                      <a:endParaRPr lang="en-US" sz="12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use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WisRule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K mean cluster, Linear Regression and other algorithms to predict future energy related scenarios.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FT05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Forecasting using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WisRule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and other algorithms for future energy trends.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Algorithm Test: Compare prediction accuracy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82889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FR06</a:t>
                      </a:r>
                      <a:endParaRPr lang="en-US" sz="12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visualize both historical data, different scenarios and predicted data on dashboard using graphs and charts.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FT06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Dashboard for data visualization using graphs and charts.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UI Test: Dashboard visuals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1860"/>
                  </a:ext>
                </a:extLst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FR07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allow to share and print reports both in hard and soft form.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FT07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Reporting Module for hard and soft copy outputs.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Report generation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71521"/>
                  </a:ext>
                </a:extLst>
              </a:tr>
              <a:tr h="7286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FR08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provide user with recommendations for future decision based on historical and predicted data.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FT08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Recommendation Engine for decision support.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Recommendations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95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BDC64B-D218-AB97-D517-7943FB772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92097"/>
              </p:ext>
            </p:extLst>
          </p:nvPr>
        </p:nvGraphicFramePr>
        <p:xfrm>
          <a:off x="294968" y="1270148"/>
          <a:ext cx="11572566" cy="514545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83685">
                  <a:extLst>
                    <a:ext uri="{9D8B030D-6E8A-4147-A177-3AD203B41FA5}">
                      <a16:colId xmlns:a16="http://schemas.microsoft.com/office/drawing/2014/main" val="2482381220"/>
                    </a:ext>
                  </a:extLst>
                </a:gridCol>
                <a:gridCol w="4573352">
                  <a:extLst>
                    <a:ext uri="{9D8B030D-6E8A-4147-A177-3AD203B41FA5}">
                      <a16:colId xmlns:a16="http://schemas.microsoft.com/office/drawing/2014/main" val="708933541"/>
                    </a:ext>
                  </a:extLst>
                </a:gridCol>
                <a:gridCol w="695945">
                  <a:extLst>
                    <a:ext uri="{9D8B030D-6E8A-4147-A177-3AD203B41FA5}">
                      <a16:colId xmlns:a16="http://schemas.microsoft.com/office/drawing/2014/main" val="294832630"/>
                    </a:ext>
                  </a:extLst>
                </a:gridCol>
                <a:gridCol w="3031243">
                  <a:extLst>
                    <a:ext uri="{9D8B030D-6E8A-4147-A177-3AD203B41FA5}">
                      <a16:colId xmlns:a16="http://schemas.microsoft.com/office/drawing/2014/main" val="1462830647"/>
                    </a:ext>
                  </a:extLst>
                </a:gridCol>
                <a:gridCol w="2188341">
                  <a:extLst>
                    <a:ext uri="{9D8B030D-6E8A-4147-A177-3AD203B41FA5}">
                      <a16:colId xmlns:a16="http://schemas.microsoft.com/office/drawing/2014/main" val="2062047903"/>
                    </a:ext>
                  </a:extLst>
                </a:gridCol>
              </a:tblGrid>
              <a:tr h="3050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Requirement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Requirement Description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 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 Description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Verification Method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62536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FR01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allow user to input historical data in CSV/XML format.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FT01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Input Interface for uploading historical data files.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Data upload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310523"/>
                  </a:ext>
                </a:extLst>
              </a:tr>
              <a:tr h="4462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FR02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store input data in database.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FT02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Storage functionality in MS SQL database.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Database Test: Data storage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601553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FR03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extract data from database clean it and prepare it and load it into system 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FT03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ETL Process: Data cleaning and loading.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ETL process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35999"/>
                  </a:ext>
                </a:extLst>
              </a:tr>
              <a:tr h="7286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FR04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analyze historical data and generate patterns for different energy scenarios.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FT04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Analytical Module for historical pattern generation.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Scenarios Analysis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37888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FR05</a:t>
                      </a:r>
                      <a:endParaRPr lang="en-US" sz="12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use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WisRule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K mean cluster, Linear Regression and other algorithms to predict future energy related scenarios.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FT05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Forecasting using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WisRule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and other algorithms for future energy trends.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Algorithm Test: Compare prediction accuracy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82889"/>
                  </a:ext>
                </a:extLst>
              </a:tr>
              <a:tr h="58744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FR06</a:t>
                      </a:r>
                      <a:endParaRPr lang="en-US" sz="12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visualize both historical data, different scenarios and predicted data on dashboard using graphs and charts.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FT06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Dashboard for data visualization using graphs and charts.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UI Test: Dashboard visuals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1860"/>
                  </a:ext>
                </a:extLst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FR07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allow to share and print reports both in hard and soft form.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FT07</a:t>
                      </a:r>
                      <a:endParaRPr 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Reporting Module for hard and soft copy outputs.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Report generation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71521"/>
                  </a:ext>
                </a:extLst>
              </a:tr>
              <a:tr h="7286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FR08</a:t>
                      </a:r>
                      <a:endParaRPr lang="en-US" sz="12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The system shall provide user with recommendations for future decision based on historical and predicted data.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FT08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Recommendation Engine for decision support.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System Test: Recommendations</a:t>
                      </a:r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29331" marR="29331" marT="14665" marB="1466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3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2CAB7D-4F6E-C221-FD83-72B222B996ED}"/>
              </a:ext>
            </a:extLst>
          </p:cNvPr>
          <p:cNvSpPr txBox="1"/>
          <p:nvPr/>
        </p:nvSpPr>
        <p:spPr>
          <a:xfrm>
            <a:off x="3048000" y="5625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Traceability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720EE-FCB3-DBB8-02E5-E80B9EEA11DF}"/>
              </a:ext>
            </a:extLst>
          </p:cNvPr>
          <p:cNvSpPr/>
          <p:nvPr/>
        </p:nvSpPr>
        <p:spPr>
          <a:xfrm>
            <a:off x="0" y="0"/>
            <a:ext cx="12192000" cy="1101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71BFA-F020-4653-6555-13FCC50E78A3}"/>
              </a:ext>
            </a:extLst>
          </p:cNvPr>
          <p:cNvSpPr txBox="1"/>
          <p:nvPr/>
        </p:nvSpPr>
        <p:spPr>
          <a:xfrm>
            <a:off x="2689123" y="270198"/>
            <a:ext cx="610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Traceability</a:t>
            </a:r>
          </a:p>
        </p:txBody>
      </p:sp>
    </p:spTree>
    <p:extLst>
      <p:ext uri="{BB962C8B-B14F-4D97-AF65-F5344CB8AC3E}">
        <p14:creationId xmlns:p14="http://schemas.microsoft.com/office/powerpoint/2010/main" val="309710985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{78904C59-CA52-FC4F-B545-53BE69973636}tf16401369</Template>
  <TotalTime>277</TotalTime>
  <Words>1239</Words>
  <Application>Microsoft Office PowerPoint</Application>
  <PresentationFormat>Widescreen</PresentationFormat>
  <Paragraphs>198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 Light</vt:lpstr>
      <vt:lpstr>Rockwell</vt:lpstr>
      <vt:lpstr>Rockwell (Body)</vt:lpstr>
      <vt:lpstr>Times New Roman</vt:lpstr>
      <vt:lpstr>Wingdings</vt:lpstr>
      <vt:lpstr>Atlas</vt:lpstr>
      <vt:lpstr>Intelligent Energy Scenario Analysis </vt:lpstr>
      <vt:lpstr>Introduction</vt:lpstr>
      <vt:lpstr>Concept Diagram</vt:lpstr>
      <vt:lpstr>Features List</vt:lpstr>
      <vt:lpstr>Completed Features so far</vt:lpstr>
      <vt:lpstr>Design Methodology</vt:lpstr>
      <vt:lpstr>Context diagram</vt:lpstr>
      <vt:lpstr>Traceability</vt:lpstr>
      <vt:lpstr>PowerPoint Presentation</vt:lpstr>
      <vt:lpstr>Group Members Individual Progress</vt:lpstr>
      <vt:lpstr>Gantt Chart and Workload</vt:lpstr>
      <vt:lpstr>Tools and tech</vt:lpstr>
      <vt:lpstr>References </vt:lpstr>
      <vt:lpstr>Present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Sherjeel Farooqui</dc:creator>
  <cp:lastModifiedBy>FUI-F21BSSE138</cp:lastModifiedBy>
  <cp:revision>44</cp:revision>
  <dcterms:created xsi:type="dcterms:W3CDTF">2021-10-25T07:32:38Z</dcterms:created>
  <dcterms:modified xsi:type="dcterms:W3CDTF">2025-01-07T05:38:04Z</dcterms:modified>
</cp:coreProperties>
</file>