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3" Type="http://schemas.openxmlformats.org/officeDocument/2006/relationships/slide" Target="slides/slide59.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67e10d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67e10d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67e10d0_1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67e10d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67e10d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67e10d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67e10d0_1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67e10d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67e10d0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67e10d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67e10d0_1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67e10d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67e10d0_1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67e10d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c35859e_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c35859e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67e10d0_1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67e10d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6b581b2_0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6b581b2_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1267e10d0_0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1267e10d0_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6b581b2_0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6b581b2_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6b581b2_0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6b581b2_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67e10d0_1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67e10d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67e10d0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67e10d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67e10d0_1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67e10d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67e10d0_1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67e10d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c35859e_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c35859e_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c35859e_0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c35859e_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6b581b2_0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6b581b2_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6b581b2_0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6b581b2_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267e10d0_0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267e10d0_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6b581b2_0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6b581b2_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6b581b2_0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6b581b2_0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c35859e_0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6c35859e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6b581b2_0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6b581b2_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6b581b2_0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6b581b2_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6b581b2_0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6b581b2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6b581b2_0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26b581b2_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e0e4eda8_0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e0e4eda8_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e06546f9_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e06546f9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862f154_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6862f154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267e10d0_0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1267e10d0_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e06546f9_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e06546f9_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e0e4eda8_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e0e4eda8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6862f154_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6862f154_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e0e4eda8_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e0e4eda8_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e0e4eda8_0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e0e4eda8_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6862f154_0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6862f154_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e0e4eda8_0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e0e4eda8_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e0e4eda8_0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e0e4eda8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e0e4eda8_0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e0e4eda8_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26b581b2_0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26b581b2_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67e10d0_01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67e10d0_0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6862f154_0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6862f154_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e0e4eda8_0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e0e4eda8_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26b581b2_0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26b581b2_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e0e4eda8_0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e0e4eda8_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6862f154_0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6862f154_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26b581b2_0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26b581b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6862f154_0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6862f154_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e0e4eda8_0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e0e4eda8_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e0e4eda8_0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e0e4eda8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e0e4eda8_0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e0e4eda8_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67e10d0_0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67e10d0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67e10d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67e10d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67e10d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67e10d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67e10d0_1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67e10d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0"/>
            <a:ext cx="9144000" cy="3518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0" name="Google Shape;10;p2"/>
          <p:cNvCxnSpPr/>
          <p:nvPr/>
        </p:nvCxnSpPr>
        <p:spPr>
          <a:xfrm>
            <a:off x="0" y="3496605"/>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1" name="Google Shape;11;p2"/>
          <p:cNvSpPr txBox="1"/>
          <p:nvPr>
            <p:ph type="ctrTitle"/>
          </p:nvPr>
        </p:nvSpPr>
        <p:spPr>
          <a:xfrm>
            <a:off x="685800" y="1867781"/>
            <a:ext cx="7772400" cy="1648800"/>
          </a:xfrm>
          <a:prstGeom prst="rect">
            <a:avLst/>
          </a:prstGeom>
        </p:spPr>
        <p:txBody>
          <a:bodyPr anchorCtr="0" anchor="b" bIns="91425" lIns="91425" spcFirstLastPara="1" rIns="91425" wrap="square" tIns="91425">
            <a:noAutofit/>
          </a:bodyPr>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2" name="Google Shape;12;p2"/>
          <p:cNvSpPr txBox="1"/>
          <p:nvPr>
            <p:ph idx="1" type="subTitle"/>
          </p:nvPr>
        </p:nvSpPr>
        <p:spPr>
          <a:xfrm>
            <a:off x="685800" y="3627027"/>
            <a:ext cx="7772400" cy="77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p:nvPr/>
        </p:nvSpPr>
        <p:spPr>
          <a:xfrm>
            <a:off x="0" y="0"/>
            <a:ext cx="9144000" cy="11499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5" name="Google Shape;15;p3"/>
          <p:cNvCxnSpPr/>
          <p:nvPr/>
        </p:nvCxnSpPr>
        <p:spPr>
          <a:xfrm>
            <a:off x="0" y="1127875"/>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6" name="Google Shape;16;p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7" name="Google Shape;17;p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p:nvPr/>
        </p:nvSpPr>
        <p:spPr>
          <a:xfrm>
            <a:off x="0" y="0"/>
            <a:ext cx="9144000" cy="11499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0" name="Google Shape;20;p4"/>
          <p:cNvCxnSpPr/>
          <p:nvPr/>
        </p:nvCxnSpPr>
        <p:spPr>
          <a:xfrm>
            <a:off x="0" y="1127875"/>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1" name="Google Shape;21;p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2" name="Google Shape;22;p4"/>
          <p:cNvSpPr txBox="1"/>
          <p:nvPr>
            <p:ph idx="1" type="body"/>
          </p:nvPr>
        </p:nvSpPr>
        <p:spPr>
          <a:xfrm>
            <a:off x="457200" y="1200150"/>
            <a:ext cx="3994500" cy="3725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3" name="Google Shape;23;p4"/>
          <p:cNvSpPr txBox="1"/>
          <p:nvPr>
            <p:ph idx="2" type="body"/>
          </p:nvPr>
        </p:nvSpPr>
        <p:spPr>
          <a:xfrm>
            <a:off x="4692274" y="1200150"/>
            <a:ext cx="3994500" cy="3725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5"/>
          <p:cNvSpPr/>
          <p:nvPr/>
        </p:nvSpPr>
        <p:spPr>
          <a:xfrm>
            <a:off x="0" y="0"/>
            <a:ext cx="9144000" cy="11499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6" name="Google Shape;26;p5"/>
          <p:cNvCxnSpPr/>
          <p:nvPr/>
        </p:nvCxnSpPr>
        <p:spPr>
          <a:xfrm>
            <a:off x="0" y="1127875"/>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7" name="Google Shape;27;p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8" name="Shape 28"/>
        <p:cNvGrpSpPr/>
        <p:nvPr/>
      </p:nvGrpSpPr>
      <p:grpSpPr>
        <a:xfrm>
          <a:off x="0" y="0"/>
          <a:ext cx="0" cy="0"/>
          <a:chOff x="0" y="0"/>
          <a:chExt cx="0" cy="0"/>
        </a:xfrm>
      </p:grpSpPr>
      <p:sp>
        <p:nvSpPr>
          <p:cNvPr id="29" name="Google Shape;29;p6"/>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0" name="Google Shape;30;p6"/>
          <p:cNvSpPr/>
          <p:nvPr/>
        </p:nvSpPr>
        <p:spPr>
          <a:xfrm>
            <a:off x="4274" y="0"/>
            <a:ext cx="9144000" cy="44064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1" name="Google Shape;31;p6"/>
          <p:cNvCxnSpPr/>
          <p:nvPr/>
        </p:nvCxnSpPr>
        <p:spPr>
          <a:xfrm>
            <a:off x="0" y="4384371"/>
            <a:ext cx="9144000" cy="0"/>
          </a:xfrm>
          <a:prstGeom prst="straightConnector1">
            <a:avLst/>
          </a:prstGeom>
          <a:noFill/>
          <a:ln cap="flat" cmpd="sng" w="57150">
            <a:solidFill>
              <a:srgbClr val="000000">
                <a:alpha val="14901"/>
              </a:srgbClr>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32"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copyright.gov/help/faq/faq-fairuse.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elenium-python.readthedocs.org/api.html#module-selenium.webdriver.common.key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elenium-python.readthedocs.org/waits.html#explicit-wait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docs.python.org/library/urllib2.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pyladies.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8"/>
          <p:cNvSpPr txBox="1"/>
          <p:nvPr>
            <p:ph type="ctrTitle"/>
          </p:nvPr>
        </p:nvSpPr>
        <p:spPr>
          <a:xfrm>
            <a:off x="685800" y="1867781"/>
            <a:ext cx="7772400" cy="164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Web Scraping With Python	</a:t>
            </a:r>
            <a:endParaRPr/>
          </a:p>
        </p:txBody>
      </p:sp>
      <p:sp>
        <p:nvSpPr>
          <p:cNvPr id="38" name="Google Shape;38;p8"/>
          <p:cNvSpPr txBox="1"/>
          <p:nvPr>
            <p:ph idx="1" type="subTitle"/>
          </p:nvPr>
        </p:nvSpPr>
        <p:spPr>
          <a:xfrm>
            <a:off x="848350" y="3594375"/>
            <a:ext cx="7917600" cy="14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introduction to the best python scraping libraries</a:t>
            </a:r>
            <a:endParaRPr/>
          </a:p>
          <a:p>
            <a:pPr indent="0" lvl="0" marL="0" rtl="0" algn="l">
              <a:spcBef>
                <a:spcPts val="0"/>
              </a:spcBef>
              <a:spcAft>
                <a:spcPts val="0"/>
              </a:spcAft>
              <a:buNone/>
            </a:pPr>
            <a:r>
              <a:rPr lang="en" sz="1800"/>
              <a:t>											Katharine Jarmul / @kjam</a:t>
            </a:r>
            <a:endParaRPr sz="1800"/>
          </a:p>
          <a:p>
            <a:pPr indent="457200" lvl="0" marL="5943600" rtl="0" algn="l">
              <a:spcBef>
                <a:spcPts val="0"/>
              </a:spcBef>
              <a:spcAft>
                <a:spcPts val="0"/>
              </a:spcAft>
              <a:buNone/>
            </a:pPr>
            <a:r>
              <a:rPr lang="en" sz="1800"/>
              <a:t>Pycon 2014</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But first… what’s in a web page?</a:t>
            </a:r>
            <a:endParaRPr/>
          </a:p>
        </p:txBody>
      </p:sp>
      <p:sp>
        <p:nvSpPr>
          <p:cNvPr id="92" name="Google Shape;92;p1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HTML and CSS are your friends</a:t>
            </a:r>
            <a:endParaRPr/>
          </a:p>
          <a:p>
            <a:pPr indent="-419100" lvl="0" marL="457200" rtl="0" algn="l">
              <a:spcBef>
                <a:spcPts val="0"/>
              </a:spcBef>
              <a:spcAft>
                <a:spcPts val="0"/>
              </a:spcAft>
              <a:buSzPts val="3000"/>
              <a:buChar char="●"/>
            </a:pPr>
            <a:r>
              <a:rPr lang="en"/>
              <a:t>Developer Tools / Firebug are your weapons</a:t>
            </a:r>
            <a:endParaRPr/>
          </a:p>
          <a:p>
            <a:pPr indent="-419100" lvl="0" marL="457200" rtl="0" algn="l">
              <a:spcBef>
                <a:spcPts val="0"/>
              </a:spcBef>
              <a:spcAft>
                <a:spcPts val="0"/>
              </a:spcAft>
              <a:buSzPts val="3000"/>
              <a:buChar char="●"/>
            </a:pPr>
            <a:r>
              <a:rPr lang="en"/>
              <a:t>Let’s investigate with a favorite page of mine:</a:t>
            </a:r>
            <a:endParaRPr/>
          </a:p>
          <a:p>
            <a:pPr indent="-381000" lvl="1" marL="914400" rtl="0" algn="l">
              <a:spcBef>
                <a:spcPts val="0"/>
              </a:spcBef>
              <a:spcAft>
                <a:spcPts val="0"/>
              </a:spcAft>
              <a:buSzPts val="2400"/>
              <a:buChar char="○"/>
            </a:pPr>
            <a:r>
              <a:rPr lang="en"/>
              <a:t>Visit downtownla.com &gt; play &gt; happy hours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1000"/>
                                        <p:tgtEl>
                                          <p:spTgt spid="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animEffect filter="fade" transition="in">
                                      <p:cBhvr>
                                        <p:cTn dur="1000"/>
                                        <p:tgtEl>
                                          <p:spTgt spid="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animEffect filter="fade" transition="in">
                                      <p:cBhvr>
                                        <p:cTn dur="1000"/>
                                        <p:tgtEl>
                                          <p:spTgt spid="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animEffect filter="fade" transition="in">
                                      <p:cBhvr>
                                        <p:cTn dur="1000"/>
                                        <p:tgtEl>
                                          <p:spTgt spid="9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6" name="Shape 96"/>
        <p:cNvGrpSpPr/>
        <p:nvPr/>
      </p:nvGrpSpPr>
      <p:grpSpPr>
        <a:xfrm>
          <a:off x="0" y="0"/>
          <a:ext cx="0" cy="0"/>
          <a:chOff x="0" y="0"/>
          <a:chExt cx="0" cy="0"/>
        </a:xfrm>
      </p:grpSpPr>
      <p:pic>
        <p:nvPicPr>
          <p:cNvPr descr="Screenshot from 2014-03-07 11:19:52.png" id="97" name="Google Shape;97;p18"/>
          <p:cNvPicPr preferRelativeResize="0"/>
          <p:nvPr/>
        </p:nvPicPr>
        <p:blipFill>
          <a:blip r:embed="rId3">
            <a:alphaModFix/>
          </a:blip>
          <a:stretch>
            <a:fillRect/>
          </a:stretch>
        </p:blipFill>
        <p:spPr>
          <a:xfrm>
            <a:off x="14733" y="0"/>
            <a:ext cx="9114535" cy="5143501"/>
          </a:xfrm>
          <a:prstGeom prst="rect">
            <a:avLst/>
          </a:prstGeom>
          <a:noFill/>
          <a:ln>
            <a:noFill/>
          </a:ln>
        </p:spPr>
      </p:pic>
      <p:sp>
        <p:nvSpPr>
          <p:cNvPr id="98" name="Google Shape;98;p18"/>
          <p:cNvSpPr txBox="1"/>
          <p:nvPr/>
        </p:nvSpPr>
        <p:spPr>
          <a:xfrm>
            <a:off x="4772150" y="3323800"/>
            <a:ext cx="3657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paragraph with a class!</a:t>
            </a:r>
            <a:endParaRPr/>
          </a:p>
        </p:txBody>
      </p:sp>
      <p:cxnSp>
        <p:nvCxnSpPr>
          <p:cNvPr id="99" name="Google Shape;99;p18"/>
          <p:cNvCxnSpPr>
            <a:stCxn id="98" idx="1"/>
          </p:cNvCxnSpPr>
          <p:nvPr/>
        </p:nvCxnSpPr>
        <p:spPr>
          <a:xfrm flipH="1">
            <a:off x="3973550" y="3552400"/>
            <a:ext cx="798600" cy="411900"/>
          </a:xfrm>
          <a:prstGeom prst="straightConnector1">
            <a:avLst/>
          </a:prstGeom>
          <a:noFill/>
          <a:ln cap="flat" cmpd="sng" w="19050">
            <a:solidFill>
              <a:schemeClr val="dk2"/>
            </a:solidFill>
            <a:prstDash val="solid"/>
            <a:round/>
            <a:headEnd len="med" w="med" type="none"/>
            <a:tailEnd len="med" w="med" type="triangle"/>
          </a:ln>
        </p:spPr>
      </p:cxnSp>
      <p:cxnSp>
        <p:nvCxnSpPr>
          <p:cNvPr id="100" name="Google Shape;100;p18"/>
          <p:cNvCxnSpPr/>
          <p:nvPr/>
        </p:nvCxnSpPr>
        <p:spPr>
          <a:xfrm flipH="1" rot="10800000">
            <a:off x="863450" y="3630175"/>
            <a:ext cx="287700" cy="529200"/>
          </a:xfrm>
          <a:prstGeom prst="straightConnector1">
            <a:avLst/>
          </a:prstGeom>
          <a:noFill/>
          <a:ln cap="flat" cmpd="sng" w="19050">
            <a:solidFill>
              <a:schemeClr val="dk2"/>
            </a:solidFill>
            <a:prstDash val="solid"/>
            <a:round/>
            <a:headEnd len="med" w="med" type="none"/>
            <a:tailEnd len="med" w="med" type="triangle"/>
          </a:ln>
        </p:spPr>
      </p:cxnSp>
      <p:sp>
        <p:nvSpPr>
          <p:cNvPr id="101" name="Google Shape;101;p18"/>
          <p:cNvSpPr txBox="1"/>
          <p:nvPr/>
        </p:nvSpPr>
        <p:spPr>
          <a:xfrm>
            <a:off x="14725" y="4159375"/>
            <a:ext cx="21168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it’s in a table in a table...</a:t>
            </a:r>
            <a:endParaRPr/>
          </a:p>
        </p:txBody>
      </p:sp>
      <p:cxnSp>
        <p:nvCxnSpPr>
          <p:cNvPr id="102" name="Google Shape;102;p18"/>
          <p:cNvCxnSpPr/>
          <p:nvPr/>
        </p:nvCxnSpPr>
        <p:spPr>
          <a:xfrm flipH="1">
            <a:off x="3880700" y="4419325"/>
            <a:ext cx="789300" cy="232200"/>
          </a:xfrm>
          <a:prstGeom prst="straightConnector1">
            <a:avLst/>
          </a:prstGeom>
          <a:noFill/>
          <a:ln cap="flat" cmpd="sng" w="19050">
            <a:solidFill>
              <a:schemeClr val="dk2"/>
            </a:solidFill>
            <a:prstDash val="solid"/>
            <a:round/>
            <a:headEnd len="med" w="med" type="none"/>
            <a:tailEnd len="med" w="med" type="triangle"/>
          </a:ln>
        </p:spPr>
      </p:cxnSp>
      <p:sp>
        <p:nvSpPr>
          <p:cNvPr id="103" name="Google Shape;103;p18"/>
          <p:cNvSpPr txBox="1"/>
          <p:nvPr/>
        </p:nvSpPr>
        <p:spPr>
          <a:xfrm>
            <a:off x="4549300" y="4194325"/>
            <a:ext cx="2423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it looks like most of the info is in other paragraphs just below the title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BeautifulSoup</a:t>
            </a:r>
            <a:endParaRPr/>
          </a:p>
        </p:txBody>
      </p:sp>
      <p:sp>
        <p:nvSpPr>
          <p:cNvPr id="109" name="Google Shape;109;p1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One of the first Python libraries used for scraping</a:t>
            </a:r>
            <a:endParaRPr/>
          </a:p>
          <a:p>
            <a:pPr indent="-419100" lvl="0" marL="457200" rtl="0" algn="l">
              <a:spcBef>
                <a:spcPts val="0"/>
              </a:spcBef>
              <a:spcAft>
                <a:spcPts val="0"/>
              </a:spcAft>
              <a:buSzPts val="3000"/>
              <a:buChar char="●"/>
            </a:pPr>
            <a:r>
              <a:rPr lang="en"/>
              <a:t>Ported to be Python 3 compatible</a:t>
            </a:r>
            <a:endParaRPr/>
          </a:p>
          <a:p>
            <a:pPr indent="-419100" lvl="0" marL="457200" rtl="0" algn="l">
              <a:spcBef>
                <a:spcPts val="0"/>
              </a:spcBef>
              <a:spcAft>
                <a:spcPts val="0"/>
              </a:spcAft>
              <a:buSzPts val="3000"/>
              <a:buChar char="●"/>
            </a:pPr>
            <a:r>
              <a:rPr lang="en"/>
              <a:t>Very powerful, very simple, very few requirements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10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10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1000"/>
                                        <p:tgtEl>
                                          <p:spTgt spid="10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Some introductory BS functions</a:t>
            </a:r>
            <a:endParaRPr/>
          </a:p>
        </p:txBody>
      </p:sp>
      <p:sp>
        <p:nvSpPr>
          <p:cNvPr id="115" name="Google Shape;115;p20"/>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t>find_all(‘a’)</a:t>
            </a:r>
            <a:r>
              <a:rPr lang="en"/>
              <a:t> == find all links in the document in a list form</a:t>
            </a:r>
            <a:endParaRPr/>
          </a:p>
          <a:p>
            <a:pPr indent="-419100" lvl="0" marL="457200" rtl="0" algn="l">
              <a:spcBef>
                <a:spcPts val="0"/>
              </a:spcBef>
              <a:spcAft>
                <a:spcPts val="0"/>
              </a:spcAft>
              <a:buSzPts val="3000"/>
              <a:buChar char="●"/>
            </a:pPr>
            <a:r>
              <a:rPr b="1" lang="en"/>
              <a:t>find(‘title’)</a:t>
            </a:r>
            <a:r>
              <a:rPr lang="en"/>
              <a:t> == find the first title that you find in the document</a:t>
            </a:r>
            <a:endParaRPr/>
          </a:p>
          <a:p>
            <a:pPr indent="-419100" lvl="0" marL="457200" rtl="0" algn="l">
              <a:spcBef>
                <a:spcPts val="0"/>
              </a:spcBef>
              <a:spcAft>
                <a:spcPts val="0"/>
              </a:spcAft>
              <a:buSzPts val="3000"/>
              <a:buChar char="●"/>
            </a:pPr>
            <a:r>
              <a:rPr b="1" lang="en"/>
              <a:t>get(‘href’)</a:t>
            </a:r>
            <a:r>
              <a:rPr lang="en"/>
              <a:t> == get the href attribute value from an element on the page</a:t>
            </a:r>
            <a:endParaRPr/>
          </a:p>
          <a:p>
            <a:pPr indent="-419100" lvl="0" marL="457200" rtl="0" algn="l">
              <a:spcBef>
                <a:spcPts val="0"/>
              </a:spcBef>
              <a:spcAft>
                <a:spcPts val="0"/>
              </a:spcAft>
              <a:buSzPts val="3000"/>
              <a:buChar char="●"/>
            </a:pPr>
            <a:r>
              <a:rPr b="1" lang="en"/>
              <a:t>(element).text</a:t>
            </a:r>
            <a:r>
              <a:rPr lang="en"/>
              <a:t> == retrieve text associated w/ that element (i.e. text contents of the tag)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10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10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1000"/>
                                        <p:tgtEl>
                                          <p:spTgt spid="1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animEffect filter="fade" transition="in">
                                      <p:cBhvr>
                                        <p:cTn dur="1000"/>
                                        <p:tgtEl>
                                          <p:spTgt spid="11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Beautiful Soup: Isolating HTML</a:t>
            </a:r>
            <a:endParaRPr/>
          </a:p>
        </p:txBody>
      </p:sp>
      <p:pic>
        <p:nvPicPr>
          <p:cNvPr descr="5343466397630464.png" id="121" name="Google Shape;121;p21"/>
          <p:cNvPicPr preferRelativeResize="0"/>
          <p:nvPr/>
        </p:nvPicPr>
        <p:blipFill>
          <a:blip r:embed="rId3">
            <a:alphaModFix/>
          </a:blip>
          <a:stretch>
            <a:fillRect/>
          </a:stretch>
        </p:blipFill>
        <p:spPr>
          <a:xfrm>
            <a:off x="130988" y="1412500"/>
            <a:ext cx="8882024" cy="2780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Beautiful Soup: Extracting Content</a:t>
            </a:r>
            <a:endParaRPr/>
          </a:p>
        </p:txBody>
      </p:sp>
      <p:pic>
        <p:nvPicPr>
          <p:cNvPr descr="5988783086370816.png" id="127" name="Google Shape;127;p22"/>
          <p:cNvPicPr preferRelativeResize="0"/>
          <p:nvPr/>
        </p:nvPicPr>
        <p:blipFill>
          <a:blip r:embed="rId3">
            <a:alphaModFix/>
          </a:blip>
          <a:stretch>
            <a:fillRect/>
          </a:stretch>
        </p:blipFill>
        <p:spPr>
          <a:xfrm>
            <a:off x="355475" y="1809625"/>
            <a:ext cx="8433051" cy="2454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Scraping Lexicon: Family Trees</a:t>
            </a:r>
            <a:endParaRPr/>
          </a:p>
        </p:txBody>
      </p:sp>
      <p:sp>
        <p:nvSpPr>
          <p:cNvPr id="133" name="Google Shape;133;p2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Siblings? Children? Parents? Ancestors? What makes HTML a family?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HTML, XML and numerous other markup languages have a syntax that allows for family tree relationships. We can can think of them as nodes within nodes. Let’s take a closer look.</a:t>
            </a:r>
            <a:endParaRPr/>
          </a:p>
          <a:p>
            <a:pPr indent="0" lvl="0" marL="0" rtl="0" algn="l">
              <a:spcBef>
                <a:spcPts val="6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BeautifulSoup: Family Functions</a:t>
            </a:r>
            <a:endParaRPr/>
          </a:p>
        </p:txBody>
      </p:sp>
      <p:sp>
        <p:nvSpPr>
          <p:cNvPr id="139" name="Google Shape;139;p24"/>
          <p:cNvSpPr txBox="1"/>
          <p:nvPr>
            <p:ph idx="1" type="body"/>
          </p:nvPr>
        </p:nvSpPr>
        <p:spPr>
          <a:xfrm>
            <a:off x="457200" y="1200150"/>
            <a:ext cx="84975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findChildren == find all children of this element in a list form</a:t>
            </a:r>
            <a:endParaRPr/>
          </a:p>
          <a:p>
            <a:pPr indent="-419100" lvl="0" marL="457200" rtl="0" algn="l">
              <a:spcBef>
                <a:spcPts val="0"/>
              </a:spcBef>
              <a:spcAft>
                <a:spcPts val="0"/>
              </a:spcAft>
              <a:buSzPts val="3000"/>
              <a:buChar char="●"/>
            </a:pPr>
            <a:r>
              <a:rPr lang="en"/>
              <a:t>findChild == find the first child of this element</a:t>
            </a:r>
            <a:endParaRPr/>
          </a:p>
          <a:p>
            <a:pPr indent="-419100" lvl="0" marL="457200" rtl="0" algn="l">
              <a:spcBef>
                <a:spcPts val="0"/>
              </a:spcBef>
              <a:spcAft>
                <a:spcPts val="0"/>
              </a:spcAft>
              <a:buSzPts val="3000"/>
              <a:buChar char="●"/>
            </a:pPr>
            <a:r>
              <a:rPr lang="en"/>
              <a:t>findParent == find the first parent of this elem</a:t>
            </a:r>
            <a:endParaRPr/>
          </a:p>
          <a:p>
            <a:pPr indent="-419100" lvl="0" marL="457200" rtl="0" algn="l">
              <a:spcBef>
                <a:spcPts val="0"/>
              </a:spcBef>
              <a:spcAft>
                <a:spcPts val="0"/>
              </a:spcAft>
              <a:buSzPts val="3000"/>
              <a:buChar char="●"/>
            </a:pPr>
            <a:r>
              <a:rPr lang="en"/>
              <a:t>findPreviousSibling == find the closest previous sibling (only one)</a:t>
            </a:r>
            <a:endParaRPr/>
          </a:p>
          <a:p>
            <a:pPr indent="-419100" lvl="0" marL="457200" rtl="0" algn="l">
              <a:spcBef>
                <a:spcPts val="0"/>
              </a:spcBef>
              <a:spcAft>
                <a:spcPts val="0"/>
              </a:spcAft>
              <a:buSzPts val="3000"/>
              <a:buChar char="●"/>
            </a:pPr>
            <a:r>
              <a:rPr lang="en"/>
              <a:t>findNextSiblings == return a list of all the next siblings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10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10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1000"/>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1000"/>
                                        <p:tgtEl>
                                          <p:spTgt spid="1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animEffect filter="fade" transition="in">
                                      <p:cBhvr>
                                        <p:cTn dur="1000"/>
                                        <p:tgtEl>
                                          <p:spTgt spid="13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pic>
        <p:nvPicPr>
          <p:cNvPr descr="simple.png" id="144" name="Google Shape;144;p25"/>
          <p:cNvPicPr preferRelativeResize="0"/>
          <p:nvPr/>
        </p:nvPicPr>
        <p:blipFill>
          <a:blip r:embed="rId3">
            <a:alphaModFix/>
          </a:blip>
          <a:stretch>
            <a:fillRect/>
          </a:stretch>
        </p:blipFill>
        <p:spPr>
          <a:xfrm>
            <a:off x="1230178" y="0"/>
            <a:ext cx="6683644" cy="5143500"/>
          </a:xfrm>
          <a:prstGeom prst="rect">
            <a:avLst/>
          </a:prstGeom>
          <a:noFill/>
          <a:ln>
            <a:noFill/>
          </a:ln>
        </p:spPr>
      </p:pic>
      <p:cxnSp>
        <p:nvCxnSpPr>
          <p:cNvPr id="145" name="Google Shape;145;p25"/>
          <p:cNvCxnSpPr/>
          <p:nvPr/>
        </p:nvCxnSpPr>
        <p:spPr>
          <a:xfrm flipH="1">
            <a:off x="3054375" y="2144675"/>
            <a:ext cx="975000" cy="37200"/>
          </a:xfrm>
          <a:prstGeom prst="straightConnector1">
            <a:avLst/>
          </a:prstGeom>
          <a:noFill/>
          <a:ln cap="flat" cmpd="sng" w="19050">
            <a:solidFill>
              <a:srgbClr val="FF0000"/>
            </a:solidFill>
            <a:prstDash val="solid"/>
            <a:round/>
            <a:headEnd len="med" w="med" type="none"/>
            <a:tailEnd len="med" w="med" type="triangle"/>
          </a:ln>
        </p:spPr>
      </p:cxnSp>
      <p:sp>
        <p:nvSpPr>
          <p:cNvPr id="146" name="Google Shape;146;p25"/>
          <p:cNvSpPr txBox="1"/>
          <p:nvPr/>
        </p:nvSpPr>
        <p:spPr>
          <a:xfrm>
            <a:off x="4029375" y="1934675"/>
            <a:ext cx="3657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current element</a:t>
            </a:r>
            <a:endParaRPr/>
          </a:p>
        </p:txBody>
      </p:sp>
      <p:sp>
        <p:nvSpPr>
          <p:cNvPr id="147" name="Google Shape;147;p25"/>
          <p:cNvSpPr/>
          <p:nvPr/>
        </p:nvSpPr>
        <p:spPr>
          <a:xfrm>
            <a:off x="1624875" y="2144675"/>
            <a:ext cx="1429500" cy="612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25"/>
          <p:cNvCxnSpPr/>
          <p:nvPr/>
        </p:nvCxnSpPr>
        <p:spPr>
          <a:xfrm rot="10800000">
            <a:off x="2223475" y="2313525"/>
            <a:ext cx="1857000" cy="213600"/>
          </a:xfrm>
          <a:prstGeom prst="straightConnector1">
            <a:avLst/>
          </a:prstGeom>
          <a:noFill/>
          <a:ln cap="flat" cmpd="sng" w="19050">
            <a:solidFill>
              <a:schemeClr val="dk2"/>
            </a:solidFill>
            <a:prstDash val="solid"/>
            <a:round/>
            <a:headEnd len="med" w="med" type="none"/>
            <a:tailEnd len="med" w="med" type="triangle"/>
          </a:ln>
        </p:spPr>
      </p:cxnSp>
      <p:sp>
        <p:nvSpPr>
          <p:cNvPr id="149" name="Google Shape;149;p25"/>
          <p:cNvSpPr txBox="1"/>
          <p:nvPr/>
        </p:nvSpPr>
        <p:spPr>
          <a:xfrm>
            <a:off x="4075800" y="2391875"/>
            <a:ext cx="3657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child / first child / descendent</a:t>
            </a:r>
            <a:endParaRPr/>
          </a:p>
        </p:txBody>
      </p:sp>
      <p:cxnSp>
        <p:nvCxnSpPr>
          <p:cNvPr id="150" name="Google Shape;150;p25"/>
          <p:cNvCxnSpPr/>
          <p:nvPr/>
        </p:nvCxnSpPr>
        <p:spPr>
          <a:xfrm flipH="1">
            <a:off x="2506675" y="1290525"/>
            <a:ext cx="1290600" cy="148500"/>
          </a:xfrm>
          <a:prstGeom prst="straightConnector1">
            <a:avLst/>
          </a:prstGeom>
          <a:noFill/>
          <a:ln cap="flat" cmpd="sng" w="19050">
            <a:solidFill>
              <a:schemeClr val="dk2"/>
            </a:solidFill>
            <a:prstDash val="solid"/>
            <a:round/>
            <a:headEnd len="med" w="med" type="none"/>
            <a:tailEnd len="med" w="med" type="triangle"/>
          </a:ln>
        </p:spPr>
      </p:cxnSp>
      <p:sp>
        <p:nvSpPr>
          <p:cNvPr id="151" name="Google Shape;151;p25"/>
          <p:cNvSpPr txBox="1"/>
          <p:nvPr/>
        </p:nvSpPr>
        <p:spPr>
          <a:xfrm>
            <a:off x="3750850" y="1061900"/>
            <a:ext cx="3657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parent / ancestor</a:t>
            </a:r>
            <a:endParaRPr/>
          </a:p>
        </p:txBody>
      </p:sp>
      <p:cxnSp>
        <p:nvCxnSpPr>
          <p:cNvPr id="152" name="Google Shape;152;p25"/>
          <p:cNvCxnSpPr/>
          <p:nvPr/>
        </p:nvCxnSpPr>
        <p:spPr>
          <a:xfrm rot="10800000">
            <a:off x="3017475" y="1596800"/>
            <a:ext cx="835500" cy="55800"/>
          </a:xfrm>
          <a:prstGeom prst="straightConnector1">
            <a:avLst/>
          </a:prstGeom>
          <a:noFill/>
          <a:ln cap="flat" cmpd="sng" w="19050">
            <a:solidFill>
              <a:schemeClr val="dk2"/>
            </a:solidFill>
            <a:prstDash val="solid"/>
            <a:round/>
            <a:headEnd len="med" w="med" type="none"/>
            <a:tailEnd len="med" w="med" type="triangle"/>
          </a:ln>
        </p:spPr>
      </p:cxnSp>
      <p:sp>
        <p:nvSpPr>
          <p:cNvPr id="153" name="Google Shape;153;p25"/>
          <p:cNvSpPr txBox="1"/>
          <p:nvPr/>
        </p:nvSpPr>
        <p:spPr>
          <a:xfrm>
            <a:off x="3852975" y="1477475"/>
            <a:ext cx="3657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previous sibling</a:t>
            </a:r>
            <a:endParaRPr/>
          </a:p>
        </p:txBody>
      </p:sp>
      <p:cxnSp>
        <p:nvCxnSpPr>
          <p:cNvPr id="154" name="Google Shape;154;p25"/>
          <p:cNvCxnSpPr/>
          <p:nvPr/>
        </p:nvCxnSpPr>
        <p:spPr>
          <a:xfrm flipH="1" rot="10800000">
            <a:off x="1114125" y="1253425"/>
            <a:ext cx="482700" cy="324900"/>
          </a:xfrm>
          <a:prstGeom prst="straightConnector1">
            <a:avLst/>
          </a:prstGeom>
          <a:noFill/>
          <a:ln cap="flat" cmpd="sng" w="19050">
            <a:solidFill>
              <a:schemeClr val="dk2"/>
            </a:solidFill>
            <a:prstDash val="solid"/>
            <a:round/>
            <a:headEnd len="med" w="med" type="none"/>
            <a:tailEnd len="med" w="med" type="triangle"/>
          </a:ln>
        </p:spPr>
      </p:cxnSp>
      <p:sp>
        <p:nvSpPr>
          <p:cNvPr id="155" name="Google Shape;155;p25"/>
          <p:cNvSpPr txBox="1"/>
          <p:nvPr/>
        </p:nvSpPr>
        <p:spPr>
          <a:xfrm>
            <a:off x="129825" y="1596800"/>
            <a:ext cx="14670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txBox="1"/>
          <p:nvPr/>
        </p:nvSpPr>
        <p:spPr>
          <a:xfrm>
            <a:off x="213550" y="1558175"/>
            <a:ext cx="16155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 a parent ...</a:t>
            </a:r>
            <a:endParaRPr/>
          </a:p>
        </p:txBody>
      </p:sp>
      <p:cxnSp>
        <p:nvCxnSpPr>
          <p:cNvPr id="157" name="Google Shape;157;p25"/>
          <p:cNvCxnSpPr/>
          <p:nvPr/>
        </p:nvCxnSpPr>
        <p:spPr>
          <a:xfrm flipH="1" rot="10800000">
            <a:off x="1299800" y="2497525"/>
            <a:ext cx="612900" cy="324900"/>
          </a:xfrm>
          <a:prstGeom prst="straightConnector1">
            <a:avLst/>
          </a:prstGeom>
          <a:noFill/>
          <a:ln cap="flat" cmpd="sng" w="19050">
            <a:solidFill>
              <a:schemeClr val="dk2"/>
            </a:solidFill>
            <a:prstDash val="solid"/>
            <a:round/>
            <a:headEnd len="med" w="med" type="none"/>
            <a:tailEnd len="med" w="med" type="triangle"/>
          </a:ln>
        </p:spPr>
      </p:cxnSp>
      <p:sp>
        <p:nvSpPr>
          <p:cNvPr id="158" name="Google Shape;158;p25"/>
          <p:cNvSpPr txBox="1"/>
          <p:nvPr/>
        </p:nvSpPr>
        <p:spPr>
          <a:xfrm>
            <a:off x="0" y="2757575"/>
            <a:ext cx="1800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descendent / child</a:t>
            </a:r>
            <a:endParaRPr/>
          </a:p>
        </p:txBody>
      </p:sp>
      <p:cxnSp>
        <p:nvCxnSpPr>
          <p:cNvPr id="159" name="Google Shape;159;p25"/>
          <p:cNvCxnSpPr/>
          <p:nvPr/>
        </p:nvCxnSpPr>
        <p:spPr>
          <a:xfrm rot="10800000">
            <a:off x="2905975" y="2905975"/>
            <a:ext cx="1606200" cy="0"/>
          </a:xfrm>
          <a:prstGeom prst="straightConnector1">
            <a:avLst/>
          </a:prstGeom>
          <a:noFill/>
          <a:ln cap="flat" cmpd="sng" w="19050">
            <a:solidFill>
              <a:schemeClr val="dk2"/>
            </a:solidFill>
            <a:prstDash val="solid"/>
            <a:round/>
            <a:headEnd len="med" w="med" type="none"/>
            <a:tailEnd len="med" w="med" type="triangle"/>
          </a:ln>
        </p:spPr>
      </p:cxnSp>
      <p:sp>
        <p:nvSpPr>
          <p:cNvPr id="160" name="Google Shape;160;p25"/>
          <p:cNvSpPr txBox="1"/>
          <p:nvPr/>
        </p:nvSpPr>
        <p:spPr>
          <a:xfrm>
            <a:off x="4475025" y="2714600"/>
            <a:ext cx="3657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next sibling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are Family: POP QUIZ!</a:t>
            </a:r>
            <a:endParaRPr/>
          </a:p>
        </p:txBody>
      </p:sp>
      <p:sp>
        <p:nvSpPr>
          <p:cNvPr id="166" name="Google Shape;166;p2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To begin, open ipython and from inside the workshop folder and type: %run family_tree.py       → Now you have current_elem in your ipython window!</a:t>
            </a:r>
            <a:endParaRPr sz="2400"/>
          </a:p>
          <a:p>
            <a:pPr indent="-381000" lvl="0" marL="457200" rtl="0" algn="l">
              <a:spcBef>
                <a:spcPts val="0"/>
              </a:spcBef>
              <a:spcAft>
                <a:spcPts val="0"/>
              </a:spcAft>
              <a:buSzPts val="2400"/>
              <a:buChar char="●"/>
            </a:pPr>
            <a:r>
              <a:rPr lang="en" sz="2400"/>
              <a:t>From the current element, how can you find the text of the header?</a:t>
            </a:r>
            <a:endParaRPr sz="2400"/>
          </a:p>
          <a:p>
            <a:pPr indent="-381000" lvl="0" marL="457200" rtl="0" algn="l">
              <a:spcBef>
                <a:spcPts val="0"/>
              </a:spcBef>
              <a:spcAft>
                <a:spcPts val="0"/>
              </a:spcAft>
              <a:buSzPts val="2400"/>
              <a:buChar char="●"/>
            </a:pPr>
            <a:r>
              <a:rPr lang="en" sz="2400"/>
              <a:t>From the current element, how can you find the Lorem Ipsum text?</a:t>
            </a:r>
            <a:endParaRPr sz="2400"/>
          </a:p>
          <a:p>
            <a:pPr indent="-381000" lvl="0" marL="457200" rtl="0" algn="l">
              <a:spcBef>
                <a:spcPts val="0"/>
              </a:spcBef>
              <a:spcAft>
                <a:spcPts val="0"/>
              </a:spcAft>
              <a:buSzPts val="2400"/>
              <a:buChar char="●"/>
            </a:pPr>
            <a:r>
              <a:rPr lang="en" sz="2400"/>
              <a:t>Can you get to the style sheet information?</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Scrape the Web?</a:t>
            </a:r>
            <a:endParaRPr/>
          </a:p>
        </p:txBody>
      </p:sp>
      <p:sp>
        <p:nvSpPr>
          <p:cNvPr id="44" name="Google Shape;44;p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sz="3000"/>
              <a:t>Vast source of information</a:t>
            </a:r>
            <a:endParaRPr sz="3000"/>
          </a:p>
          <a:p>
            <a:pPr indent="-419100" lvl="0" marL="457200" rtl="0" algn="l">
              <a:spcBef>
                <a:spcPts val="0"/>
              </a:spcBef>
              <a:spcAft>
                <a:spcPts val="0"/>
              </a:spcAft>
              <a:buSzPts val="3000"/>
              <a:buChar char="●"/>
            </a:pPr>
            <a:r>
              <a:rPr lang="en" sz="3000"/>
              <a:t>Automate simple or complex tasks</a:t>
            </a:r>
            <a:endParaRPr sz="3000"/>
          </a:p>
          <a:p>
            <a:pPr indent="-419100" lvl="0" marL="457200" rtl="0" algn="l">
              <a:spcBef>
                <a:spcPts val="0"/>
              </a:spcBef>
              <a:spcAft>
                <a:spcPts val="0"/>
              </a:spcAft>
              <a:buSzPts val="3000"/>
              <a:buChar char="●"/>
            </a:pPr>
            <a:r>
              <a:rPr lang="en" sz="3000"/>
              <a:t>Keep up with news, friends, family without checking numerous sites</a:t>
            </a:r>
            <a:endParaRPr sz="3000"/>
          </a:p>
          <a:p>
            <a:pPr indent="-419100" lvl="0" marL="457200" rtl="0" algn="l">
              <a:spcBef>
                <a:spcPts val="0"/>
              </a:spcBef>
              <a:spcAft>
                <a:spcPts val="0"/>
              </a:spcAft>
              <a:buSzPts val="3000"/>
              <a:buChar char="●"/>
            </a:pPr>
            <a:r>
              <a:rPr lang="en" sz="3000"/>
              <a:t>Super fun!</a:t>
            </a:r>
            <a:endParaRPr sz="3000"/>
          </a:p>
          <a:p>
            <a:pPr indent="-419100" lvl="0" marL="457200" rtl="0" algn="l">
              <a:spcBef>
                <a:spcPts val="0"/>
              </a:spcBef>
              <a:spcAft>
                <a:spcPts val="0"/>
              </a:spcAft>
              <a:buSzPts val="3000"/>
              <a:buChar char="●"/>
            </a:pPr>
            <a:r>
              <a:rPr lang="en" sz="3000"/>
              <a:t>Learn more python!!</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
                                            <p:txEl>
                                              <p:pRg end="0" st="0"/>
                                            </p:txEl>
                                          </p:spTgt>
                                        </p:tgtEl>
                                        <p:attrNameLst>
                                          <p:attrName>style.visibility</p:attrName>
                                        </p:attrNameLst>
                                      </p:cBhvr>
                                      <p:to>
                                        <p:strVal val="visible"/>
                                      </p:to>
                                    </p:set>
                                    <p:animEffect filter="fade" transition="in">
                                      <p:cBhvr>
                                        <p:cTn dur="1000"/>
                                        <p:tgtEl>
                                          <p:spTgt spid="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
                                            <p:txEl>
                                              <p:pRg end="1" st="1"/>
                                            </p:txEl>
                                          </p:spTgt>
                                        </p:tgtEl>
                                        <p:attrNameLst>
                                          <p:attrName>style.visibility</p:attrName>
                                        </p:attrNameLst>
                                      </p:cBhvr>
                                      <p:to>
                                        <p:strVal val="visible"/>
                                      </p:to>
                                    </p:set>
                                    <p:animEffect filter="fade" transition="in">
                                      <p:cBhvr>
                                        <p:cTn dur="1000"/>
                                        <p:tgtEl>
                                          <p:spTgt spid="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
                                            <p:txEl>
                                              <p:pRg end="2" st="2"/>
                                            </p:txEl>
                                          </p:spTgt>
                                        </p:tgtEl>
                                        <p:attrNameLst>
                                          <p:attrName>style.visibility</p:attrName>
                                        </p:attrNameLst>
                                      </p:cBhvr>
                                      <p:to>
                                        <p:strVal val="visible"/>
                                      </p:to>
                                    </p:set>
                                    <p:animEffect filter="fade" transition="in">
                                      <p:cBhvr>
                                        <p:cTn dur="1000"/>
                                        <p:tgtEl>
                                          <p:spTgt spid="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
                                            <p:txEl>
                                              <p:pRg end="3" st="3"/>
                                            </p:txEl>
                                          </p:spTgt>
                                        </p:tgtEl>
                                        <p:attrNameLst>
                                          <p:attrName>style.visibility</p:attrName>
                                        </p:attrNameLst>
                                      </p:cBhvr>
                                      <p:to>
                                        <p:strVal val="visible"/>
                                      </p:to>
                                    </p:set>
                                    <p:animEffect filter="fade" transition="in">
                                      <p:cBhvr>
                                        <p:cTn dur="1000"/>
                                        <p:tgtEl>
                                          <p:spTgt spid="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
                                            <p:txEl>
                                              <p:pRg end="4" st="4"/>
                                            </p:txEl>
                                          </p:spTgt>
                                        </p:tgtEl>
                                        <p:attrNameLst>
                                          <p:attrName>style.visibility</p:attrName>
                                        </p:attrNameLst>
                                      </p:cBhvr>
                                      <p:to>
                                        <p:strVal val="visible"/>
                                      </p:to>
                                    </p:set>
                                    <p:animEffect filter="fade" transition="in">
                                      <p:cBhvr>
                                        <p:cTn dur="1000"/>
                                        <p:tgtEl>
                                          <p:spTgt spid="4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Some other fun BS commands</a:t>
            </a:r>
            <a:endParaRPr/>
          </a:p>
        </p:txBody>
      </p:sp>
      <p:sp>
        <p:nvSpPr>
          <p:cNvPr id="172" name="Google Shape;172;p2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.contents = show all children, including text not in tags</a:t>
            </a:r>
            <a:endParaRPr sz="2400"/>
          </a:p>
          <a:p>
            <a:pPr indent="-381000" lvl="0" marL="457200" rtl="0" algn="l">
              <a:spcBef>
                <a:spcPts val="0"/>
              </a:spcBef>
              <a:spcAft>
                <a:spcPts val="0"/>
              </a:spcAft>
              <a:buSzPts val="2400"/>
              <a:buChar char="●"/>
            </a:pPr>
            <a:r>
              <a:rPr lang="en" sz="2400"/>
              <a:t>.(tag) = find first child with this tag (i.e. my_div.p returns first paragraph of that element)</a:t>
            </a:r>
            <a:endParaRPr sz="2400"/>
          </a:p>
          <a:p>
            <a:pPr indent="-381000" lvl="0" marL="457200" rtl="0" algn="l">
              <a:spcBef>
                <a:spcPts val="0"/>
              </a:spcBef>
              <a:spcAft>
                <a:spcPts val="0"/>
              </a:spcAft>
              <a:buSzPts val="2400"/>
              <a:buChar char="●"/>
            </a:pPr>
            <a:r>
              <a:rPr lang="en" sz="2400"/>
              <a:t>.next_element / .previous_element = iterate the family tree regardless of relationship</a:t>
            </a:r>
            <a:endParaRPr sz="2400"/>
          </a:p>
          <a:p>
            <a:pPr indent="-381000" lvl="0" marL="457200" rtl="0" algn="l">
              <a:spcBef>
                <a:spcPts val="0"/>
              </a:spcBef>
              <a:spcAft>
                <a:spcPts val="0"/>
              </a:spcAft>
              <a:buSzPts val="2400"/>
              <a:buChar char="●"/>
            </a:pPr>
            <a:r>
              <a:rPr lang="en" sz="2400"/>
              <a:t>.stripped_strings = generator to obtain all the strings stripped of extra whitespace that are child elements</a:t>
            </a:r>
            <a:endParaRPr sz="2400"/>
          </a:p>
          <a:p>
            <a:pPr indent="-381000" lvl="0" marL="457200" rtl="0" algn="l">
              <a:spcBef>
                <a:spcPts val="0"/>
              </a:spcBef>
              <a:spcAft>
                <a:spcPts val="0"/>
              </a:spcAft>
              <a:buSzPts val="2400"/>
              <a:buChar char="●"/>
            </a:pPr>
            <a:r>
              <a:rPr lang="en" sz="2400"/>
              <a:t>.find_all([‘p’,’div’]) = use find all but with a list of elements you’d like to match</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1000"/>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Effect filter="fade" transition="in">
                                      <p:cBhvr>
                                        <p:cTn dur="1000"/>
                                        <p:tgtEl>
                                          <p:spTgt spid="1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animEffect filter="fade" transition="in">
                                      <p:cBhvr>
                                        <p:cTn dur="1000"/>
                                        <p:tgtEl>
                                          <p:spTgt spid="1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animEffect filter="fade" transition="in">
                                      <p:cBhvr>
                                        <p:cTn dur="1000"/>
                                        <p:tgtEl>
                                          <p:spTgt spid="1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animEffect filter="fade" transition="in">
                                      <p:cBhvr>
                                        <p:cTn dur="1000"/>
                                        <p:tgtEl>
                                          <p:spTgt spid="17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BS: Final Quiz!</a:t>
            </a:r>
            <a:endParaRPr/>
          </a:p>
        </p:txBody>
      </p:sp>
      <p:sp>
        <p:nvSpPr>
          <p:cNvPr id="178" name="Google Shape;178;p28"/>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What are two different ways to get the text of the title on the page?</a:t>
            </a:r>
            <a:endParaRPr/>
          </a:p>
          <a:p>
            <a:pPr indent="-419100" lvl="0" marL="457200" rtl="0" algn="l">
              <a:spcBef>
                <a:spcPts val="0"/>
              </a:spcBef>
              <a:spcAft>
                <a:spcPts val="0"/>
              </a:spcAft>
              <a:buSzPts val="3000"/>
              <a:buChar char="●"/>
            </a:pPr>
            <a:r>
              <a:rPr lang="en"/>
              <a:t>In one line of code, can you print all the text in the main body of the page?</a:t>
            </a:r>
            <a:endParaRPr/>
          </a:p>
          <a:p>
            <a:pPr indent="-419100" lvl="0" marL="457200" rtl="0" algn="l">
              <a:spcBef>
                <a:spcPts val="0"/>
              </a:spcBef>
              <a:spcAft>
                <a:spcPts val="0"/>
              </a:spcAft>
              <a:buSzPts val="3000"/>
              <a:buChar char="●"/>
            </a:pPr>
            <a:r>
              <a:rPr lang="en"/>
              <a:t>How many divs are on the page (using BS!)?</a:t>
            </a:r>
            <a:endParaRPr/>
          </a:p>
          <a:p>
            <a:pPr indent="-419100" lvl="0" marL="457200" rtl="0" algn="l">
              <a:spcBef>
                <a:spcPts val="0"/>
              </a:spcBef>
              <a:spcAft>
                <a:spcPts val="0"/>
              </a:spcAft>
              <a:buSzPts val="3000"/>
              <a:buChar char="●"/>
            </a:pPr>
            <a:r>
              <a:rPr lang="en"/>
              <a:t>Can you print the text of just the LI elements on the page?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LXML: An Introduction</a:t>
            </a:r>
            <a:endParaRPr/>
          </a:p>
        </p:txBody>
      </p:sp>
      <p:sp>
        <p:nvSpPr>
          <p:cNvPr id="184" name="Google Shape;184;p2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lxml.de</a:t>
            </a:r>
            <a:endParaRPr/>
          </a:p>
          <a:p>
            <a:pPr indent="-419100" lvl="0" marL="457200" rtl="0" algn="l">
              <a:spcBef>
                <a:spcPts val="0"/>
              </a:spcBef>
              <a:spcAft>
                <a:spcPts val="0"/>
              </a:spcAft>
              <a:buSzPts val="3000"/>
              <a:buChar char="●"/>
            </a:pPr>
            <a:r>
              <a:rPr lang="en"/>
              <a:t>Advanced library with more complex tools for cleaning and parsing web pages</a:t>
            </a:r>
            <a:endParaRPr/>
          </a:p>
          <a:p>
            <a:pPr indent="-419100" lvl="0" marL="457200" rtl="0" algn="l">
              <a:spcBef>
                <a:spcPts val="0"/>
              </a:spcBef>
              <a:spcAft>
                <a:spcPts val="0"/>
              </a:spcAft>
              <a:buSzPts val="3000"/>
              <a:buChar char="●"/>
            </a:pPr>
            <a:r>
              <a:rPr lang="en"/>
              <a:t>Lots of dependencies (less portable)</a:t>
            </a:r>
            <a:endParaRPr/>
          </a:p>
          <a:p>
            <a:pPr indent="-419100" lvl="0" marL="457200" rtl="0" algn="l">
              <a:spcBef>
                <a:spcPts val="0"/>
              </a:spcBef>
              <a:spcAft>
                <a:spcPts val="0"/>
              </a:spcAft>
              <a:buSzPts val="3000"/>
              <a:buChar char="●"/>
            </a:pPr>
            <a:r>
              <a:rPr lang="en"/>
              <a:t>Scalable / flexible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Effect filter="fade" transition="in">
                                      <p:cBhvr>
                                        <p:cTn dur="1000"/>
                                        <p:tgtEl>
                                          <p:spTgt spid="1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animEffect filter="fade" transition="in">
                                      <p:cBhvr>
                                        <p:cTn dur="1000"/>
                                        <p:tgtEl>
                                          <p:spTgt spid="1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animEffect filter="fade" transition="in">
                                      <p:cBhvr>
                                        <p:cTn dur="1000"/>
                                        <p:tgtEl>
                                          <p:spTgt spid="1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animEffect filter="fade" transition="in">
                                      <p:cBhvr>
                                        <p:cTn dur="1000"/>
                                        <p:tgtEl>
                                          <p:spTgt spid="18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LXML ToolKit (HTML library)</a:t>
            </a:r>
            <a:endParaRPr/>
          </a:p>
        </p:txBody>
      </p:sp>
      <p:sp>
        <p:nvSpPr>
          <p:cNvPr id="190" name="Google Shape;190;p30"/>
          <p:cNvSpPr txBox="1"/>
          <p:nvPr>
            <p:ph idx="1" type="body"/>
          </p:nvPr>
        </p:nvSpPr>
        <p:spPr>
          <a:xfrm>
            <a:off x="457200" y="1200150"/>
            <a:ext cx="8686800" cy="3725700"/>
          </a:xfrm>
          <a:prstGeom prst="rect">
            <a:avLst/>
          </a:prstGeom>
        </p:spPr>
        <p:txBody>
          <a:bodyPr anchorCtr="0" anchor="t" bIns="91425" lIns="91425" spcFirstLastPara="1" rIns="91425" wrap="square" tIns="91425">
            <a:noAutofit/>
          </a:bodyPr>
          <a:lstStyle/>
          <a:p>
            <a:pPr indent="-381000" lvl="1" marL="914400" rtl="0" algn="l">
              <a:spcBef>
                <a:spcPts val="480"/>
              </a:spcBef>
              <a:spcAft>
                <a:spcPts val="0"/>
              </a:spcAft>
              <a:buSzPts val="2400"/>
              <a:buChar char="○"/>
            </a:pPr>
            <a:r>
              <a:rPr lang="en"/>
              <a:t>cssselect(‘div.content’) == find all div elements that have the class attribute “content” (GREAT tool for front end devs or others who know about CSS)</a:t>
            </a:r>
            <a:endParaRPr/>
          </a:p>
          <a:p>
            <a:pPr indent="-381000" lvl="1" marL="914400" rtl="0" algn="l">
              <a:spcBef>
                <a:spcPts val="0"/>
              </a:spcBef>
              <a:spcAft>
                <a:spcPts val="0"/>
              </a:spcAft>
              <a:buSzPts val="2400"/>
              <a:buChar char="○"/>
            </a:pPr>
            <a:r>
              <a:rPr lang="en"/>
              <a:t>find_class(‘nav’) == find all elements with this class or find an elem w/in this element that matches this class</a:t>
            </a:r>
            <a:endParaRPr/>
          </a:p>
          <a:p>
            <a:pPr indent="-381000" lvl="1" marL="914400" rtl="0" algn="l">
              <a:spcBef>
                <a:spcPts val="0"/>
              </a:spcBef>
              <a:spcAft>
                <a:spcPts val="0"/>
              </a:spcAft>
              <a:buSzPts val="2400"/>
              <a:buChar char="○"/>
            </a:pPr>
            <a:r>
              <a:rPr lang="en"/>
              <a:t>text_content() == text w/in this elem and its descendents</a:t>
            </a:r>
            <a:endParaRPr/>
          </a:p>
          <a:p>
            <a:pPr indent="-381000" lvl="1" marL="914400" rtl="0" algn="l">
              <a:spcBef>
                <a:spcPts val="0"/>
              </a:spcBef>
              <a:spcAft>
                <a:spcPts val="0"/>
              </a:spcAft>
              <a:buSzPts val="2400"/>
              <a:buChar char="○"/>
            </a:pPr>
            <a:r>
              <a:rPr lang="en"/>
              <a:t>clean_html() == try to fix errors in the formatting of this page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Effect filter="fade" transition="in">
                                      <p:cBhvr>
                                        <p:cTn dur="1000"/>
                                        <p:tgtEl>
                                          <p:spTgt spid="1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Effect filter="fade" transition="in">
                                      <p:cBhvr>
                                        <p:cTn dur="1000"/>
                                        <p:tgtEl>
                                          <p:spTgt spid="1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animEffect filter="fade" transition="in">
                                      <p:cBhvr>
                                        <p:cTn dur="1000"/>
                                        <p:tgtEl>
                                          <p:spTgt spid="1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animEffect filter="fade" transition="in">
                                      <p:cBhvr>
                                        <p:cTn dur="1000"/>
                                        <p:tgtEl>
                                          <p:spTgt spid="19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LXML: Select a portion of the page</a:t>
            </a:r>
            <a:endParaRPr/>
          </a:p>
        </p:txBody>
      </p:sp>
      <p:pic>
        <p:nvPicPr>
          <p:cNvPr descr="5944551365672960.png" id="196" name="Google Shape;196;p31"/>
          <p:cNvPicPr preferRelativeResize="0"/>
          <p:nvPr/>
        </p:nvPicPr>
        <p:blipFill>
          <a:blip r:embed="rId3">
            <a:alphaModFix/>
          </a:blip>
          <a:stretch>
            <a:fillRect/>
          </a:stretch>
        </p:blipFill>
        <p:spPr>
          <a:xfrm>
            <a:off x="328363" y="1712050"/>
            <a:ext cx="8487274" cy="2659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LXML: Extracting Content </a:t>
            </a:r>
            <a:endParaRPr/>
          </a:p>
        </p:txBody>
      </p:sp>
      <p:pic>
        <p:nvPicPr>
          <p:cNvPr descr="6383634462277632.png" id="202" name="Google Shape;202;p32"/>
          <p:cNvPicPr preferRelativeResize="0"/>
          <p:nvPr/>
        </p:nvPicPr>
        <p:blipFill>
          <a:blip r:embed="rId3">
            <a:alphaModFix/>
          </a:blip>
          <a:stretch>
            <a:fillRect/>
          </a:stretch>
        </p:blipFill>
        <p:spPr>
          <a:xfrm>
            <a:off x="59300" y="1731625"/>
            <a:ext cx="8943501" cy="2235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LXML: Some other functions</a:t>
            </a:r>
            <a:endParaRPr/>
          </a:p>
        </p:txBody>
      </p:sp>
      <p:sp>
        <p:nvSpPr>
          <p:cNvPr id="208" name="Google Shape;208;p33"/>
          <p:cNvSpPr txBox="1"/>
          <p:nvPr>
            <p:ph idx="1" type="body"/>
          </p:nvPr>
        </p:nvSpPr>
        <p:spPr>
          <a:xfrm>
            <a:off x="457200" y="1200150"/>
            <a:ext cx="87498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(elem).iter_links() == this is an iterator that will find all descendant links and return them as structured tuples</a:t>
            </a:r>
            <a:endParaRPr/>
          </a:p>
          <a:p>
            <a:pPr indent="-419100" lvl="0" marL="457200" rtl="0" algn="l">
              <a:spcBef>
                <a:spcPts val="0"/>
              </a:spcBef>
              <a:spcAft>
                <a:spcPts val="0"/>
              </a:spcAft>
              <a:buSzPts val="3000"/>
              <a:buChar char="●"/>
            </a:pPr>
            <a:r>
              <a:rPr lang="en"/>
              <a:t>get == same functionality as BS</a:t>
            </a:r>
            <a:endParaRPr/>
          </a:p>
          <a:p>
            <a:pPr indent="-419100" lvl="0" marL="457200" rtl="0" algn="l">
              <a:spcBef>
                <a:spcPts val="0"/>
              </a:spcBef>
              <a:spcAft>
                <a:spcPts val="0"/>
              </a:spcAft>
              <a:buSzPts val="3000"/>
              <a:buChar char="●"/>
            </a:pPr>
            <a:r>
              <a:rPr lang="en"/>
              <a:t>iterdescendants() == an iterator that will find all descendants </a:t>
            </a:r>
            <a:endParaRPr/>
          </a:p>
          <a:p>
            <a:pPr indent="-419100" lvl="0" marL="457200" rtl="0" algn="l">
              <a:spcBef>
                <a:spcPts val="0"/>
              </a:spcBef>
              <a:spcAft>
                <a:spcPts val="0"/>
              </a:spcAft>
              <a:buSzPts val="3000"/>
              <a:buChar char="●"/>
            </a:pPr>
            <a:r>
              <a:rPr lang="en"/>
              <a:t>(elem).attrib == list the key,value of the elements attributes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LXML: Pop Quiz!</a:t>
            </a:r>
            <a:endParaRPr/>
          </a:p>
        </p:txBody>
      </p:sp>
      <p:sp>
        <p:nvSpPr>
          <p:cNvPr id="214" name="Google Shape;214;p3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Use the source of python.org</a:t>
            </a:r>
            <a:endParaRPr/>
          </a:p>
          <a:p>
            <a:pPr indent="-419100" lvl="0" marL="457200" rtl="0" algn="l">
              <a:spcBef>
                <a:spcPts val="0"/>
              </a:spcBef>
              <a:spcAft>
                <a:spcPts val="0"/>
              </a:spcAft>
              <a:buSzPts val="3000"/>
              <a:buChar char="●"/>
            </a:pPr>
            <a:r>
              <a:rPr lang="en"/>
              <a:t>How many paragraphs are on the page?</a:t>
            </a:r>
            <a:endParaRPr/>
          </a:p>
          <a:p>
            <a:pPr indent="-419100" lvl="0" marL="457200" rtl="0" algn="l">
              <a:spcBef>
                <a:spcPts val="0"/>
              </a:spcBef>
              <a:spcAft>
                <a:spcPts val="0"/>
              </a:spcAft>
              <a:buSzPts val="3000"/>
              <a:buChar char="●"/>
            </a:pPr>
            <a:r>
              <a:rPr lang="en"/>
              <a:t>What is the text content of the div with the class “shrubbery”? What are the links in that same div?</a:t>
            </a:r>
            <a:endParaRPr/>
          </a:p>
          <a:p>
            <a:pPr indent="-419100" lvl="0" marL="457200" rtl="0" algn="l">
              <a:spcBef>
                <a:spcPts val="0"/>
              </a:spcBef>
              <a:spcAft>
                <a:spcPts val="0"/>
              </a:spcAft>
              <a:buSzPts val="3000"/>
              <a:buChar char="●"/>
            </a:pPr>
            <a:r>
              <a:rPr lang="en"/>
              <a:t>What is the text in the code elements?</a:t>
            </a:r>
            <a:endParaRPr/>
          </a:p>
          <a:p>
            <a:pPr indent="-419100" lvl="0" marL="457200" rtl="0" algn="l">
              <a:spcBef>
                <a:spcPts val="0"/>
              </a:spcBef>
              <a:spcAft>
                <a:spcPts val="0"/>
              </a:spcAft>
              <a:buSzPts val="3000"/>
              <a:buChar char="●"/>
            </a:pPr>
            <a:r>
              <a:rPr lang="en"/>
              <a:t>Bonus: Are there any forms?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457200" y="196703"/>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XPATH: Fast Parsing with LXML</a:t>
            </a:r>
            <a:endParaRPr/>
          </a:p>
        </p:txBody>
      </p:sp>
      <p:sp>
        <p:nvSpPr>
          <p:cNvPr id="220" name="Google Shape;220;p3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XPATH is a nifty way that allows you to turn HTML into an easy to parse XML-node language. LXML has a built in xpath parser and there are several other libraries that have their own. It is pretty easy to learn and very portable. With a little bit of regex it can be a supremely powerful scraper. Let’s take a closer look.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XPATH Basics</a:t>
            </a:r>
            <a:endParaRPr/>
          </a:p>
        </p:txBody>
      </p:sp>
      <p:sp>
        <p:nvSpPr>
          <p:cNvPr id="226" name="Google Shape;226;p3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Remember the family tree? XPATH uses a similar language. </a:t>
            </a:r>
            <a:endParaRPr/>
          </a:p>
          <a:p>
            <a:pPr indent="-419100" lvl="0" marL="457200" rtl="0" algn="l">
              <a:spcBef>
                <a:spcPts val="600"/>
              </a:spcBef>
              <a:spcAft>
                <a:spcPts val="0"/>
              </a:spcAft>
              <a:buSzPts val="3000"/>
              <a:buChar char="●"/>
            </a:pPr>
            <a:r>
              <a:rPr lang="en"/>
              <a:t>/body/p would match all paragraphs in the body tag</a:t>
            </a:r>
            <a:endParaRPr/>
          </a:p>
          <a:p>
            <a:pPr indent="-419100" lvl="0" marL="457200" rtl="0" algn="l">
              <a:spcBef>
                <a:spcPts val="0"/>
              </a:spcBef>
              <a:spcAft>
                <a:spcPts val="0"/>
              </a:spcAft>
              <a:buSzPts val="3000"/>
              <a:buChar char="●"/>
            </a:pPr>
            <a:r>
              <a:rPr lang="en"/>
              <a:t>//p/a would match all links in a paragraph in any child</a:t>
            </a:r>
            <a:endParaRPr/>
          </a:p>
          <a:p>
            <a:pPr indent="-419100" lvl="0" marL="457200" rtl="0" algn="l">
              <a:spcBef>
                <a:spcPts val="0"/>
              </a:spcBef>
              <a:spcAft>
                <a:spcPts val="0"/>
              </a:spcAft>
              <a:buSzPts val="3000"/>
              <a:buChar char="●"/>
            </a:pPr>
            <a:r>
              <a:rPr lang="en"/>
              <a:t>../p would match all paragraphs in the parent element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animEffect filter="fade" transition="in">
                                      <p:cBhvr>
                                        <p:cTn dur="1000"/>
                                        <p:tgtEl>
                                          <p:spTgt spid="2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animEffect filter="fade" transition="in">
                                      <p:cBhvr>
                                        <p:cTn dur="1000"/>
                                        <p:tgtEl>
                                          <p:spTgt spid="2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animEffect filter="fade" transition="in">
                                      <p:cBhvr>
                                        <p:cTn dur="1000"/>
                                        <p:tgtEl>
                                          <p:spTgt spid="2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3" st="3"/>
                                            </p:txEl>
                                          </p:spTgt>
                                        </p:tgtEl>
                                        <p:attrNameLst>
                                          <p:attrName>style.visibility</p:attrName>
                                        </p:attrNameLst>
                                      </p:cBhvr>
                                      <p:to>
                                        <p:strVal val="visible"/>
                                      </p:to>
                                    </p:set>
                                    <p:animEffect filter="fade" transition="in">
                                      <p:cBhvr>
                                        <p:cTn dur="1000"/>
                                        <p:tgtEl>
                                          <p:spTgt spid="22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Copyright / Permission</a:t>
            </a:r>
            <a:endParaRPr/>
          </a:p>
        </p:txBody>
      </p:sp>
      <p:sp>
        <p:nvSpPr>
          <p:cNvPr id="50" name="Google Shape;50;p10"/>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If you plan to use the content you scrape for any sort of distribution or to post online, please inform yourself regarding the copyright laws and permission related to the work you are disseminating.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sz="2400"/>
              <a:t>In many cases, you can also scrape important information like the original author / creator / photographer and links back to the initial source -- both of which help to promote a more positive environment and establish the requirements for fair use.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XPATH Next Steps</a:t>
            </a:r>
            <a:endParaRPr/>
          </a:p>
        </p:txBody>
      </p:sp>
      <p:sp>
        <p:nvSpPr>
          <p:cNvPr id="232" name="Google Shape;232;p3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 will single out the attribute (/a/@href)</a:t>
            </a:r>
            <a:endParaRPr/>
          </a:p>
          <a:p>
            <a:pPr indent="-419100" lvl="0" marL="457200" rtl="0" algn="l">
              <a:spcBef>
                <a:spcPts val="0"/>
              </a:spcBef>
              <a:spcAft>
                <a:spcPts val="0"/>
              </a:spcAft>
              <a:buSzPts val="3000"/>
              <a:buChar char="●"/>
            </a:pPr>
            <a:r>
              <a:rPr lang="en"/>
              <a:t>* / @* is a wildcard variable that allows you to match any sub-element or any attribute of the element you are parsing </a:t>
            </a:r>
            <a:endParaRPr/>
          </a:p>
          <a:p>
            <a:pPr indent="-419100" lvl="0" marL="457200" rtl="0" algn="l">
              <a:spcBef>
                <a:spcPts val="0"/>
              </a:spcBef>
              <a:spcAft>
                <a:spcPts val="0"/>
              </a:spcAft>
              <a:buSzPts val="3000"/>
              <a:buChar char="●"/>
            </a:pPr>
            <a:r>
              <a:rPr lang="en"/>
              <a:t>text() / comment() / node() match any of those elements within the current element (//p/text() would then match all text of all child paragraphs)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Effect filter="fade" transition="in">
                                      <p:cBhvr>
                                        <p:cTn dur="1000"/>
                                        <p:tgtEl>
                                          <p:spTgt spid="2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animEffect filter="fade" transition="in">
                                      <p:cBhvr>
                                        <p:cTn dur="1000"/>
                                        <p:tgtEl>
                                          <p:spTgt spid="2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animEffect filter="fade" transition="in">
                                      <p:cBhvr>
                                        <p:cTn dur="1000"/>
                                        <p:tgtEl>
                                          <p:spTgt spid="23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Parsing with XPATH</a:t>
            </a:r>
            <a:endParaRPr/>
          </a:p>
        </p:txBody>
      </p:sp>
      <p:sp>
        <p:nvSpPr>
          <p:cNvPr id="238" name="Google Shape;238;p38"/>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explore with ipython!</a:t>
            </a:r>
            <a:endParaRPr/>
          </a:p>
          <a:p>
            <a:pPr indent="-419100" lvl="0" marL="457200" rtl="0" algn="l">
              <a:spcBef>
                <a:spcPts val="600"/>
              </a:spcBef>
              <a:spcAft>
                <a:spcPts val="0"/>
              </a:spcAft>
              <a:buSzPts val="3000"/>
              <a:buChar char="●"/>
            </a:pPr>
            <a:r>
              <a:rPr lang="en"/>
              <a:t>%run xpath_intro.py</a:t>
            </a:r>
            <a:endParaRPr/>
          </a:p>
          <a:p>
            <a:pPr indent="-419100" lvl="0" marL="457200" rtl="0" algn="l">
              <a:spcBef>
                <a:spcPts val="0"/>
              </a:spcBef>
              <a:spcAft>
                <a:spcPts val="0"/>
              </a:spcAft>
              <a:buSzPts val="3000"/>
              <a:buChar char="●"/>
            </a:pPr>
            <a:r>
              <a:rPr lang="en"/>
              <a:t>now we have an LXML tree called simple_tree</a:t>
            </a:r>
            <a:endParaRPr/>
          </a:p>
          <a:p>
            <a:pPr indent="-419100" lvl="0" marL="457200" rtl="0" algn="l">
              <a:spcBef>
                <a:spcPts val="0"/>
              </a:spcBef>
              <a:spcAft>
                <a:spcPts val="0"/>
              </a:spcAft>
              <a:buSzPts val="3000"/>
              <a:buChar char="●"/>
            </a:pPr>
            <a:r>
              <a:rPr lang="en"/>
              <a:t>simple_tree.xpath(‘//p’)</a:t>
            </a:r>
            <a:endParaRPr/>
          </a:p>
          <a:p>
            <a:pPr indent="-419100" lvl="0" marL="457200" rtl="0" algn="l">
              <a:spcBef>
                <a:spcPts val="0"/>
              </a:spcBef>
              <a:spcAft>
                <a:spcPts val="0"/>
              </a:spcAft>
              <a:buSzPts val="3000"/>
              <a:buChar char="●"/>
            </a:pPr>
            <a:r>
              <a:rPr lang="en"/>
              <a:t>simple_tree.xpath(‘//p/text()’)</a:t>
            </a:r>
            <a:endParaRPr/>
          </a:p>
          <a:p>
            <a:pPr indent="-419100" lvl="0" marL="457200" rtl="0" algn="l">
              <a:spcBef>
                <a:spcPts val="0"/>
              </a:spcBef>
              <a:spcAft>
                <a:spcPts val="0"/>
              </a:spcAft>
              <a:buSzPts val="3000"/>
              <a:buChar char="●"/>
            </a:pPr>
            <a:r>
              <a:rPr lang="en"/>
              <a:t>what are the direct children of simple_tree?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LXML and XPath</a:t>
            </a:r>
            <a:endParaRPr/>
          </a:p>
        </p:txBody>
      </p:sp>
      <p:sp>
        <p:nvSpPr>
          <p:cNvPr id="244" name="Google Shape;244;p3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Every LXML element has numerous ways to utilize XPath</a:t>
            </a:r>
            <a:endParaRPr/>
          </a:p>
          <a:p>
            <a:pPr indent="-381000" lvl="1" marL="914400" rtl="0" algn="l">
              <a:spcBef>
                <a:spcPts val="0"/>
              </a:spcBef>
              <a:spcAft>
                <a:spcPts val="0"/>
              </a:spcAft>
              <a:buSzPts val="2400"/>
              <a:buChar char="○"/>
            </a:pPr>
            <a:r>
              <a:rPr lang="en"/>
              <a:t>find</a:t>
            </a:r>
            <a:endParaRPr/>
          </a:p>
          <a:p>
            <a:pPr indent="-381000" lvl="1" marL="914400" rtl="0" algn="l">
              <a:spcBef>
                <a:spcPts val="0"/>
              </a:spcBef>
              <a:spcAft>
                <a:spcPts val="0"/>
              </a:spcAft>
              <a:buSzPts val="2400"/>
              <a:buChar char="○"/>
            </a:pPr>
            <a:r>
              <a:rPr lang="en"/>
              <a:t>findall</a:t>
            </a:r>
            <a:endParaRPr/>
          </a:p>
          <a:p>
            <a:pPr indent="-381000" lvl="1" marL="914400" rtl="0" algn="l">
              <a:spcBef>
                <a:spcPts val="0"/>
              </a:spcBef>
              <a:spcAft>
                <a:spcPts val="0"/>
              </a:spcAft>
              <a:buSzPts val="2400"/>
              <a:buChar char="○"/>
            </a:pPr>
            <a:r>
              <a:rPr lang="en"/>
              <a:t>xpath</a:t>
            </a:r>
            <a:endParaRPr/>
          </a:p>
          <a:p>
            <a:pPr indent="-419100" lvl="0" marL="457200" rtl="0" algn="l">
              <a:spcBef>
                <a:spcPts val="0"/>
              </a:spcBef>
              <a:spcAft>
                <a:spcPts val="0"/>
              </a:spcAft>
              <a:buSzPts val="3000"/>
              <a:buChar char="●"/>
            </a:pPr>
            <a:r>
              <a:rPr lang="en"/>
              <a:t>Use whichever makes the most sense to you or the one that is the most explicit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XPATH Pop Quiz!</a:t>
            </a:r>
            <a:endParaRPr/>
          </a:p>
        </p:txBody>
      </p:sp>
      <p:sp>
        <p:nvSpPr>
          <p:cNvPr id="250" name="Google Shape;250;p40"/>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Can you show all of the text that are in lists on the page?</a:t>
            </a:r>
            <a:endParaRPr sz="2400"/>
          </a:p>
          <a:p>
            <a:pPr indent="-381000" lvl="0" marL="457200" rtl="0" algn="l">
              <a:spcBef>
                <a:spcPts val="0"/>
              </a:spcBef>
              <a:spcAft>
                <a:spcPts val="0"/>
              </a:spcAft>
              <a:buSzPts val="2400"/>
              <a:buChar char="●"/>
            </a:pPr>
            <a:r>
              <a:rPr lang="en" sz="2400"/>
              <a:t>Can you find all of the attributes on the page?</a:t>
            </a:r>
            <a:endParaRPr sz="2400"/>
          </a:p>
          <a:p>
            <a:pPr indent="-381000" lvl="0" marL="457200" rtl="0" algn="l">
              <a:spcBef>
                <a:spcPts val="0"/>
              </a:spcBef>
              <a:spcAft>
                <a:spcPts val="0"/>
              </a:spcAft>
              <a:buSzPts val="2400"/>
              <a:buChar char="●"/>
            </a:pPr>
            <a:r>
              <a:rPr lang="en" sz="2400"/>
              <a:t>Can you find any links on the page?</a:t>
            </a:r>
            <a:endParaRPr sz="2400"/>
          </a:p>
          <a:p>
            <a:pPr indent="-381000" lvl="0" marL="457200" rtl="0" algn="l">
              <a:spcBef>
                <a:spcPts val="0"/>
              </a:spcBef>
              <a:spcAft>
                <a:spcPts val="0"/>
              </a:spcAft>
              <a:buSzPts val="2400"/>
              <a:buChar char="●"/>
            </a:pPr>
            <a:r>
              <a:rPr lang="en" sz="2400"/>
              <a:t>Can you get to the style sheet information?</a:t>
            </a:r>
            <a:endParaRPr sz="2400"/>
          </a:p>
          <a:p>
            <a:pPr indent="-381000" lvl="0" marL="457200" rtl="0" algn="l">
              <a:spcBef>
                <a:spcPts val="0"/>
              </a:spcBef>
              <a:spcAft>
                <a:spcPts val="0"/>
              </a:spcAft>
              <a:buSzPts val="2400"/>
              <a:buChar char="●"/>
            </a:pPr>
            <a:r>
              <a:rPr lang="en" sz="2400"/>
              <a:t>Extra credit: //elem[@attr= “foo”] will match elements where that attribute is equal to foo. Find me just the divs that have class ‘contentblock’.</a:t>
            </a:r>
            <a:endParaRPr sz="2400"/>
          </a:p>
          <a:p>
            <a:pPr indent="-381000" lvl="0" marL="457200" rtl="0" algn="l">
              <a:spcBef>
                <a:spcPts val="0"/>
              </a:spcBef>
              <a:spcAft>
                <a:spcPts val="0"/>
              </a:spcAft>
              <a:buSzPts val="2400"/>
              <a:buChar char="●"/>
            </a:pPr>
            <a:r>
              <a:rPr lang="en" sz="2400"/>
              <a:t>Extra extra: try the above without the [] and using / to separate the @attr. What kind of response do you get?</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BS / LXML Scraping Limitations</a:t>
            </a:r>
            <a:endParaRPr/>
          </a:p>
        </p:txBody>
      </p:sp>
      <p:sp>
        <p:nvSpPr>
          <p:cNvPr id="256" name="Google Shape;256;p4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Not every site has HTML that can be parsed with BS / LXML </a:t>
            </a:r>
            <a:endParaRPr/>
          </a:p>
          <a:p>
            <a:pPr indent="-381000" lvl="2" marL="1371600" rtl="0" algn="l">
              <a:spcBef>
                <a:spcPts val="0"/>
              </a:spcBef>
              <a:spcAft>
                <a:spcPts val="0"/>
              </a:spcAft>
              <a:buSzPts val="2400"/>
              <a:buChar char="■"/>
            </a:pPr>
            <a:r>
              <a:rPr lang="en"/>
              <a:t>DOM loaded content</a:t>
            </a:r>
            <a:endParaRPr/>
          </a:p>
          <a:p>
            <a:pPr indent="-381000" lvl="2" marL="1371600" rtl="0" algn="l">
              <a:spcBef>
                <a:spcPts val="0"/>
              </a:spcBef>
              <a:spcAft>
                <a:spcPts val="0"/>
              </a:spcAft>
              <a:buSzPts val="2400"/>
              <a:buChar char="■"/>
            </a:pPr>
            <a:r>
              <a:rPr lang="en"/>
              <a:t>Really broken HTML / XML</a:t>
            </a:r>
            <a:endParaRPr/>
          </a:p>
          <a:p>
            <a:pPr indent="-381000" lvl="2" marL="1371600" rtl="0" algn="l">
              <a:spcBef>
                <a:spcPts val="0"/>
              </a:spcBef>
              <a:spcAft>
                <a:spcPts val="0"/>
              </a:spcAft>
              <a:buSzPts val="2400"/>
              <a:buChar char="■"/>
            </a:pPr>
            <a:r>
              <a:rPr lang="en"/>
              <a:t>Proprietary / Login-required *can* be difficult (depends on how the login flow works)</a:t>
            </a:r>
            <a:endParaRPr/>
          </a:p>
          <a:p>
            <a:pPr indent="-381000" lvl="2" marL="1371600" rtl="0" algn="l">
              <a:spcBef>
                <a:spcPts val="0"/>
              </a:spcBef>
              <a:spcAft>
                <a:spcPts val="0"/>
              </a:spcAft>
              <a:buSzPts val="2400"/>
              <a:buChar char="■"/>
            </a:pPr>
            <a:r>
              <a:rPr lang="en"/>
              <a:t>JS form interaction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Effect filter="fade" transition="in">
                                      <p:cBhvr>
                                        <p:cTn dur="1000"/>
                                        <p:tgtEl>
                                          <p:spTgt spid="2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1" st="1"/>
                                            </p:txEl>
                                          </p:spTgt>
                                        </p:tgtEl>
                                        <p:attrNameLst>
                                          <p:attrName>style.visibility</p:attrName>
                                        </p:attrNameLst>
                                      </p:cBhvr>
                                      <p:to>
                                        <p:strVal val="visible"/>
                                      </p:to>
                                    </p:set>
                                    <p:animEffect filter="fade" transition="in">
                                      <p:cBhvr>
                                        <p:cTn dur="1000"/>
                                        <p:tgtEl>
                                          <p:spTgt spid="2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2" st="2"/>
                                            </p:txEl>
                                          </p:spTgt>
                                        </p:tgtEl>
                                        <p:attrNameLst>
                                          <p:attrName>style.visibility</p:attrName>
                                        </p:attrNameLst>
                                      </p:cBhvr>
                                      <p:to>
                                        <p:strVal val="visible"/>
                                      </p:to>
                                    </p:set>
                                    <p:animEffect filter="fade" transition="in">
                                      <p:cBhvr>
                                        <p:cTn dur="1000"/>
                                        <p:tgtEl>
                                          <p:spTgt spid="2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3" st="3"/>
                                            </p:txEl>
                                          </p:spTgt>
                                        </p:tgtEl>
                                        <p:attrNameLst>
                                          <p:attrName>style.visibility</p:attrName>
                                        </p:attrNameLst>
                                      </p:cBhvr>
                                      <p:to>
                                        <p:strVal val="visible"/>
                                      </p:to>
                                    </p:set>
                                    <p:animEffect filter="fade" transition="in">
                                      <p:cBhvr>
                                        <p:cTn dur="1000"/>
                                        <p:tgtEl>
                                          <p:spTgt spid="2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4" st="4"/>
                                            </p:txEl>
                                          </p:spTgt>
                                        </p:tgtEl>
                                        <p:attrNameLst>
                                          <p:attrName>style.visibility</p:attrName>
                                        </p:attrNameLst>
                                      </p:cBhvr>
                                      <p:to>
                                        <p:strVal val="visible"/>
                                      </p:to>
                                    </p:set>
                                    <p:animEffect filter="fade" transition="in">
                                      <p:cBhvr>
                                        <p:cTn dur="1000"/>
                                        <p:tgtEl>
                                          <p:spTgt spid="25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to do?</a:t>
            </a:r>
            <a:endParaRPr/>
          </a:p>
        </p:txBody>
      </p:sp>
      <p:sp>
        <p:nvSpPr>
          <p:cNvPr id="262" name="Google Shape;262;p42"/>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Learn node.js ….. ORRRR….</a:t>
            </a:r>
            <a:endParaRPr/>
          </a:p>
          <a:p>
            <a:pPr indent="-419100" lvl="0" marL="457200" rtl="0" algn="l">
              <a:spcBef>
                <a:spcPts val="0"/>
              </a:spcBef>
              <a:spcAft>
                <a:spcPts val="0"/>
              </a:spcAft>
              <a:buSzPts val="3000"/>
              <a:buChar char="●"/>
            </a:pPr>
            <a:r>
              <a:rPr lang="en"/>
              <a:t>SELENIUM!</a:t>
            </a:r>
            <a:endParaRPr/>
          </a:p>
          <a:p>
            <a:pPr indent="-419100" lvl="0" marL="457200" rtl="0" algn="l">
              <a:spcBef>
                <a:spcPts val="0"/>
              </a:spcBef>
              <a:spcAft>
                <a:spcPts val="0"/>
              </a:spcAft>
              <a:buSzPts val="3000"/>
              <a:buChar char="●"/>
            </a:pPr>
            <a:r>
              <a:rPr lang="en"/>
              <a:t>Selenium is an open-source Java project that has a python binding library that allows you to use browser-based interactions to navigate websites after the DOM loads. It is easy to learn and manipulate and is often used for QA and testing.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Effect filter="fade" transition="in">
                                      <p:cBhvr>
                                        <p:cTn dur="1000"/>
                                        <p:tgtEl>
                                          <p:spTgt spid="2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animEffect filter="fade" transition="in">
                                      <p:cBhvr>
                                        <p:cTn dur="1000"/>
                                        <p:tgtEl>
                                          <p:spTgt spid="2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animEffect filter="fade" transition="in">
                                      <p:cBhvr>
                                        <p:cTn dur="1000"/>
                                        <p:tgtEl>
                                          <p:spTgt spid="26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Selenium: Getting Started</a:t>
            </a:r>
            <a:endParaRPr/>
          </a:p>
        </p:txBody>
      </p:sp>
      <p:sp>
        <p:nvSpPr>
          <p:cNvPr id="268" name="Google Shape;268;p4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Selenium comes built in with Mozilla Firefox support as long as you have that browser installed. Everyone here should have that already put together. Let’s try opening a browser and taking a look at it.</a:t>
            </a:r>
            <a:endParaRPr/>
          </a:p>
          <a:p>
            <a:pPr indent="0" lvl="0" marL="0" rtl="0" algn="l">
              <a:spcBef>
                <a:spcPts val="600"/>
              </a:spcBef>
              <a:spcAft>
                <a:spcPts val="0"/>
              </a:spcAft>
              <a:buNone/>
            </a:pPr>
            <a:r>
              <a:rPr lang="en"/>
              <a:t>In iPython, let’s %run start_selenium.py</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Selenium: Basic Functions </a:t>
            </a:r>
            <a:endParaRPr/>
          </a:p>
        </p:txBody>
      </p:sp>
      <p:sp>
        <p:nvSpPr>
          <p:cNvPr id="274" name="Google Shape;274;p4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get(‘url’): go to the url</a:t>
            </a:r>
            <a:endParaRPr/>
          </a:p>
          <a:p>
            <a:pPr indent="-419100" lvl="0" marL="457200" rtl="0" algn="l">
              <a:spcBef>
                <a:spcPts val="0"/>
              </a:spcBef>
              <a:spcAft>
                <a:spcPts val="0"/>
              </a:spcAft>
              <a:buSzPts val="3000"/>
              <a:buChar char="●"/>
            </a:pPr>
            <a:r>
              <a:rPr lang="en"/>
              <a:t>elem.click(): click on the element you have selected</a:t>
            </a:r>
            <a:endParaRPr/>
          </a:p>
          <a:p>
            <a:pPr indent="-419100" lvl="0" marL="457200" rtl="0" algn="l">
              <a:spcBef>
                <a:spcPts val="0"/>
              </a:spcBef>
              <a:spcAft>
                <a:spcPts val="0"/>
              </a:spcAft>
              <a:buSzPts val="3000"/>
              <a:buChar char="●"/>
            </a:pPr>
            <a:r>
              <a:rPr lang="en"/>
              <a:t>Element properties:</a:t>
            </a:r>
            <a:endParaRPr/>
          </a:p>
          <a:p>
            <a:pPr indent="-381000" lvl="1" marL="914400" rtl="0" algn="l">
              <a:spcBef>
                <a:spcPts val="0"/>
              </a:spcBef>
              <a:spcAft>
                <a:spcPts val="0"/>
              </a:spcAft>
              <a:buSzPts val="2400"/>
              <a:buChar char="○"/>
            </a:pPr>
            <a:r>
              <a:rPr lang="en"/>
              <a:t>location: x and y coordinates</a:t>
            </a:r>
            <a:endParaRPr/>
          </a:p>
          <a:p>
            <a:pPr indent="-381000" lvl="1" marL="914400" rtl="0" algn="l">
              <a:spcBef>
                <a:spcPts val="0"/>
              </a:spcBef>
              <a:spcAft>
                <a:spcPts val="0"/>
              </a:spcAft>
              <a:buSzPts val="2400"/>
              <a:buChar char="○"/>
            </a:pPr>
            <a:r>
              <a:rPr lang="en"/>
              <a:t>parent: parent element (might be browser / driver depending on how it was accessed)</a:t>
            </a:r>
            <a:endParaRPr/>
          </a:p>
          <a:p>
            <a:pPr indent="-381000" lvl="1" marL="914400" rtl="0" algn="l">
              <a:spcBef>
                <a:spcPts val="0"/>
              </a:spcBef>
              <a:spcAft>
                <a:spcPts val="0"/>
              </a:spcAft>
              <a:buSzPts val="2400"/>
              <a:buChar char="○"/>
            </a:pPr>
            <a:r>
              <a:rPr lang="en"/>
              <a:t>tag_name: what is the tag of the element (eg. ‘a’)</a:t>
            </a:r>
            <a:endParaRPr/>
          </a:p>
          <a:p>
            <a:pPr indent="-381000" lvl="1" marL="914400" rtl="0" algn="l">
              <a:spcBef>
                <a:spcPts val="0"/>
              </a:spcBef>
              <a:spcAft>
                <a:spcPts val="0"/>
              </a:spcAft>
              <a:buSzPts val="2400"/>
              <a:buChar char="○"/>
            </a:pPr>
            <a:r>
              <a:rPr lang="en"/>
              <a:t>text: get text of this element and it’s children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0" st="0"/>
                                            </p:txEl>
                                          </p:spTgt>
                                        </p:tgtEl>
                                        <p:attrNameLst>
                                          <p:attrName>style.visibility</p:attrName>
                                        </p:attrNameLst>
                                      </p:cBhvr>
                                      <p:to>
                                        <p:strVal val="visible"/>
                                      </p:to>
                                    </p:set>
                                    <p:animEffect filter="fade" transition="in">
                                      <p:cBhvr>
                                        <p:cTn dur="1000"/>
                                        <p:tgtEl>
                                          <p:spTgt spid="2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1" st="1"/>
                                            </p:txEl>
                                          </p:spTgt>
                                        </p:tgtEl>
                                        <p:attrNameLst>
                                          <p:attrName>style.visibility</p:attrName>
                                        </p:attrNameLst>
                                      </p:cBhvr>
                                      <p:to>
                                        <p:strVal val="visible"/>
                                      </p:to>
                                    </p:set>
                                    <p:animEffect filter="fade" transition="in">
                                      <p:cBhvr>
                                        <p:cTn dur="1000"/>
                                        <p:tgtEl>
                                          <p:spTgt spid="2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2" st="2"/>
                                            </p:txEl>
                                          </p:spTgt>
                                        </p:tgtEl>
                                        <p:attrNameLst>
                                          <p:attrName>style.visibility</p:attrName>
                                        </p:attrNameLst>
                                      </p:cBhvr>
                                      <p:to>
                                        <p:strVal val="visible"/>
                                      </p:to>
                                    </p:set>
                                    <p:animEffect filter="fade" transition="in">
                                      <p:cBhvr>
                                        <p:cTn dur="1000"/>
                                        <p:tgtEl>
                                          <p:spTgt spid="2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3" st="3"/>
                                            </p:txEl>
                                          </p:spTgt>
                                        </p:tgtEl>
                                        <p:attrNameLst>
                                          <p:attrName>style.visibility</p:attrName>
                                        </p:attrNameLst>
                                      </p:cBhvr>
                                      <p:to>
                                        <p:strVal val="visible"/>
                                      </p:to>
                                    </p:set>
                                    <p:animEffect filter="fade" transition="in">
                                      <p:cBhvr>
                                        <p:cTn dur="1000"/>
                                        <p:tgtEl>
                                          <p:spTgt spid="2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4" st="4"/>
                                            </p:txEl>
                                          </p:spTgt>
                                        </p:tgtEl>
                                        <p:attrNameLst>
                                          <p:attrName>style.visibility</p:attrName>
                                        </p:attrNameLst>
                                      </p:cBhvr>
                                      <p:to>
                                        <p:strVal val="visible"/>
                                      </p:to>
                                    </p:set>
                                    <p:animEffect filter="fade" transition="in">
                                      <p:cBhvr>
                                        <p:cTn dur="1000"/>
                                        <p:tgtEl>
                                          <p:spTgt spid="2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5" st="5"/>
                                            </p:txEl>
                                          </p:spTgt>
                                        </p:tgtEl>
                                        <p:attrNameLst>
                                          <p:attrName>style.visibility</p:attrName>
                                        </p:attrNameLst>
                                      </p:cBhvr>
                                      <p:to>
                                        <p:strVal val="visible"/>
                                      </p:to>
                                    </p:set>
                                    <p:animEffect filter="fade" transition="in">
                                      <p:cBhvr>
                                        <p:cTn dur="1000"/>
                                        <p:tgtEl>
                                          <p:spTgt spid="2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6" st="6"/>
                                            </p:txEl>
                                          </p:spTgt>
                                        </p:tgtEl>
                                        <p:attrNameLst>
                                          <p:attrName>style.visibility</p:attrName>
                                        </p:attrNameLst>
                                      </p:cBhvr>
                                      <p:to>
                                        <p:strVal val="visible"/>
                                      </p:to>
                                    </p:set>
                                    <p:animEffect filter="fade" transition="in">
                                      <p:cBhvr>
                                        <p:cTn dur="1000"/>
                                        <p:tgtEl>
                                          <p:spTgt spid="27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Selenium: A Demo</a:t>
            </a:r>
            <a:endParaRPr/>
          </a:p>
        </p:txBody>
      </p:sp>
      <p:sp>
        <p:nvSpPr>
          <p:cNvPr id="280" name="Google Shape;280;p4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Selenium is great for user interactions that require pesky bits of javascript or user interactions. Let’s take a look at a script that can email me Netflix’s latest recommendations from my watch instantly. This is information I can’t easily scrape via any other library and that is not available via the API.</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Selenium: A Closer Look</a:t>
            </a:r>
            <a:endParaRPr/>
          </a:p>
        </p:txBody>
      </p:sp>
      <p:pic>
        <p:nvPicPr>
          <p:cNvPr descr="4867202608005120.png" id="286" name="Google Shape;286;p46"/>
          <p:cNvPicPr preferRelativeResize="0"/>
          <p:nvPr/>
        </p:nvPicPr>
        <p:blipFill>
          <a:blip r:embed="rId3">
            <a:alphaModFix/>
          </a:blip>
          <a:stretch>
            <a:fillRect/>
          </a:stretch>
        </p:blipFill>
        <p:spPr>
          <a:xfrm>
            <a:off x="122207" y="1668325"/>
            <a:ext cx="9180375" cy="2218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Copyright / Permission (Cont.)</a:t>
            </a:r>
            <a:endParaRPr/>
          </a:p>
        </p:txBody>
      </p:sp>
      <p:sp>
        <p:nvSpPr>
          <p:cNvPr id="56" name="Google Shape;56;p1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Whatever you choose to use scraping for, you should inform yourself on the media law that relates to these practices and follow them when they apply to your desired result.</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sz="2400" u="sng">
                <a:solidFill>
                  <a:schemeClr val="hlink"/>
                </a:solidFill>
                <a:hlinkClick r:id="rId3"/>
              </a:rPr>
              <a:t>http://www.copyright.gov/help/faq/faq-fairuse.html</a:t>
            </a:r>
            <a:endParaRPr sz="2400"/>
          </a:p>
          <a:p>
            <a:pPr indent="0" lvl="0" marL="0" rtl="0" algn="l">
              <a:spcBef>
                <a:spcPts val="600"/>
              </a:spcBef>
              <a:spcAft>
                <a:spcPts val="0"/>
              </a:spcAft>
              <a:buNone/>
            </a:pPr>
            <a:r>
              <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Selenium: Basic Functions </a:t>
            </a:r>
            <a:endParaRPr/>
          </a:p>
        </p:txBody>
      </p:sp>
      <p:sp>
        <p:nvSpPr>
          <p:cNvPr id="292" name="Google Shape;292;p4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find_element(s) …</a:t>
            </a:r>
            <a:endParaRPr/>
          </a:p>
          <a:p>
            <a:pPr indent="-381000" lvl="1" marL="914400" rtl="0" algn="l">
              <a:spcBef>
                <a:spcPts val="0"/>
              </a:spcBef>
              <a:spcAft>
                <a:spcPts val="0"/>
              </a:spcAft>
              <a:buSzPts val="2400"/>
              <a:buChar char="○"/>
            </a:pPr>
            <a:r>
              <a:rPr lang="en"/>
              <a:t>by_link_text(‘foo’): find the link where the text is foo</a:t>
            </a:r>
            <a:endParaRPr/>
          </a:p>
          <a:p>
            <a:pPr indent="-381000" lvl="1" marL="914400" rtl="0" algn="l">
              <a:spcBef>
                <a:spcPts val="0"/>
              </a:spcBef>
              <a:spcAft>
                <a:spcPts val="0"/>
              </a:spcAft>
              <a:buSzPts val="2400"/>
              <a:buChar char="○"/>
            </a:pPr>
            <a:r>
              <a:rPr lang="en"/>
              <a:t>by_partial_link_text: only a part of the text needs to be identified (think ‘contains’)</a:t>
            </a:r>
            <a:endParaRPr/>
          </a:p>
          <a:p>
            <a:pPr indent="-381000" lvl="1" marL="914400" rtl="0" algn="l">
              <a:spcBef>
                <a:spcPts val="0"/>
              </a:spcBef>
              <a:spcAft>
                <a:spcPts val="0"/>
              </a:spcAft>
              <a:buSzPts val="2400"/>
              <a:buChar char="○"/>
            </a:pPr>
            <a:r>
              <a:rPr lang="en"/>
              <a:t>by_css_selector: just like with lxml css</a:t>
            </a:r>
            <a:endParaRPr/>
          </a:p>
          <a:p>
            <a:pPr indent="-381000" lvl="1" marL="914400" rtl="0" algn="l">
              <a:spcBef>
                <a:spcPts val="0"/>
              </a:spcBef>
              <a:spcAft>
                <a:spcPts val="0"/>
              </a:spcAft>
              <a:buSzPts val="2400"/>
              <a:buChar char="○"/>
            </a:pPr>
            <a:r>
              <a:rPr lang="en"/>
              <a:t>by_tag_name: ‘a’ for the first link or all links</a:t>
            </a:r>
            <a:endParaRPr/>
          </a:p>
          <a:p>
            <a:pPr indent="-381000" lvl="1" marL="914400" rtl="0" algn="l">
              <a:spcBef>
                <a:spcPts val="0"/>
              </a:spcBef>
              <a:spcAft>
                <a:spcPts val="0"/>
              </a:spcAft>
              <a:buSzPts val="2400"/>
              <a:buChar char="○"/>
            </a:pPr>
            <a:r>
              <a:rPr lang="en"/>
              <a:t>by_xpath: again practicing your xpath regex!</a:t>
            </a:r>
            <a:endParaRPr/>
          </a:p>
          <a:p>
            <a:pPr indent="-381000" lvl="1" marL="914400" rtl="0" algn="l">
              <a:spcBef>
                <a:spcPts val="0"/>
              </a:spcBef>
              <a:spcAft>
                <a:spcPts val="0"/>
              </a:spcAft>
              <a:buSzPts val="2400"/>
              <a:buChar char="○"/>
            </a:pPr>
            <a:r>
              <a:rPr lang="en"/>
              <a:t>by_class_name: CSS related, but this finds all different types that have the same class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animEffect filter="fade" transition="in">
                                      <p:cBhvr>
                                        <p:cTn dur="1000"/>
                                        <p:tgtEl>
                                          <p:spTgt spid="2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animEffect filter="fade" transition="in">
                                      <p:cBhvr>
                                        <p:cTn dur="1000"/>
                                        <p:tgtEl>
                                          <p:spTgt spid="2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animEffect filter="fade" transition="in">
                                      <p:cBhvr>
                                        <p:cTn dur="1000"/>
                                        <p:tgtEl>
                                          <p:spTgt spid="2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3" st="3"/>
                                            </p:txEl>
                                          </p:spTgt>
                                        </p:tgtEl>
                                        <p:attrNameLst>
                                          <p:attrName>style.visibility</p:attrName>
                                        </p:attrNameLst>
                                      </p:cBhvr>
                                      <p:to>
                                        <p:strVal val="visible"/>
                                      </p:to>
                                    </p:set>
                                    <p:animEffect filter="fade" transition="in">
                                      <p:cBhvr>
                                        <p:cTn dur="1000"/>
                                        <p:tgtEl>
                                          <p:spTgt spid="2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4" st="4"/>
                                            </p:txEl>
                                          </p:spTgt>
                                        </p:tgtEl>
                                        <p:attrNameLst>
                                          <p:attrName>style.visibility</p:attrName>
                                        </p:attrNameLst>
                                      </p:cBhvr>
                                      <p:to>
                                        <p:strVal val="visible"/>
                                      </p:to>
                                    </p:set>
                                    <p:animEffect filter="fade" transition="in">
                                      <p:cBhvr>
                                        <p:cTn dur="1000"/>
                                        <p:tgtEl>
                                          <p:spTgt spid="2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5" st="5"/>
                                            </p:txEl>
                                          </p:spTgt>
                                        </p:tgtEl>
                                        <p:attrNameLst>
                                          <p:attrName>style.visibility</p:attrName>
                                        </p:attrNameLst>
                                      </p:cBhvr>
                                      <p:to>
                                        <p:strVal val="visible"/>
                                      </p:to>
                                    </p:set>
                                    <p:animEffect filter="fade" transition="in">
                                      <p:cBhvr>
                                        <p:cTn dur="1000"/>
                                        <p:tgtEl>
                                          <p:spTgt spid="2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xEl>
                                              <p:pRg end="6" st="6"/>
                                            </p:txEl>
                                          </p:spTgt>
                                        </p:tgtEl>
                                        <p:attrNameLst>
                                          <p:attrName>style.visibility</p:attrName>
                                        </p:attrNameLst>
                                      </p:cBhvr>
                                      <p:to>
                                        <p:strVal val="visible"/>
                                      </p:to>
                                    </p:set>
                                    <p:animEffect filter="fade" transition="in">
                                      <p:cBhvr>
                                        <p:cTn dur="1000"/>
                                        <p:tgtEl>
                                          <p:spTgt spid="29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Selenium: Ghost Type the Page</a:t>
            </a:r>
            <a:endParaRPr/>
          </a:p>
        </p:txBody>
      </p:sp>
      <p:sp>
        <p:nvSpPr>
          <p:cNvPr id="298" name="Google Shape;298;p48"/>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send_keys</a:t>
            </a:r>
            <a:endParaRPr/>
          </a:p>
          <a:p>
            <a:pPr indent="-381000" lvl="1" marL="914400" rtl="0" algn="l">
              <a:spcBef>
                <a:spcPts val="0"/>
              </a:spcBef>
              <a:spcAft>
                <a:spcPts val="0"/>
              </a:spcAft>
              <a:buSzPts val="2400"/>
              <a:buChar char="○"/>
            </a:pPr>
            <a:r>
              <a:rPr lang="en"/>
              <a:t>for any text field you can find that element and then send it keys.</a:t>
            </a:r>
            <a:endParaRPr/>
          </a:p>
          <a:p>
            <a:pPr indent="-381000" lvl="1" marL="914400" rtl="0" algn="l">
              <a:spcBef>
                <a:spcPts val="0"/>
              </a:spcBef>
              <a:spcAft>
                <a:spcPts val="0"/>
              </a:spcAft>
              <a:buSzPts val="2400"/>
              <a:buChar char="○"/>
            </a:pPr>
            <a:r>
              <a:rPr lang="en"/>
              <a:t>elem.send_keys(‘myPassword’)</a:t>
            </a:r>
            <a:endParaRPr/>
          </a:p>
          <a:p>
            <a:pPr indent="-381000" lvl="1" marL="914400" rtl="0" algn="l">
              <a:spcBef>
                <a:spcPts val="0"/>
              </a:spcBef>
              <a:spcAft>
                <a:spcPts val="0"/>
              </a:spcAft>
              <a:buSzPts val="2400"/>
              <a:buChar char="○"/>
            </a:pPr>
            <a:r>
              <a:rPr lang="en"/>
              <a:t>elem.send_keys(‘heres more and then I’m entering’, Keys.RETURN)</a:t>
            </a:r>
            <a:endParaRPr/>
          </a:p>
          <a:p>
            <a:pPr indent="-381000" lvl="1" marL="914400" rtl="0" algn="l">
              <a:spcBef>
                <a:spcPts val="0"/>
              </a:spcBef>
              <a:spcAft>
                <a:spcPts val="0"/>
              </a:spcAft>
              <a:buSzPts val="2400"/>
              <a:buChar char="○"/>
            </a:pPr>
            <a:r>
              <a:rPr lang="en"/>
              <a:t>there are many keys available (</a:t>
            </a:r>
            <a:r>
              <a:rPr lang="en" sz="1100" u="sng">
                <a:solidFill>
                  <a:schemeClr val="hlink"/>
                </a:solidFill>
                <a:hlinkClick r:id="rId3"/>
              </a:rPr>
              <a:t>http://selenium-python.readthedocs.org/api.html#module-selenium.webdriver.common.keys</a:t>
            </a:r>
            <a:r>
              <a:rPr lang="en"/>
              <a:t>)</a:t>
            </a:r>
            <a:endParaRPr/>
          </a:p>
          <a:p>
            <a:pPr indent="-381000" lvl="1" marL="914400" rtl="0" algn="l">
              <a:spcBef>
                <a:spcPts val="0"/>
              </a:spcBef>
              <a:spcAft>
                <a:spcPts val="0"/>
              </a:spcAft>
              <a:buSzPts val="2400"/>
              <a:buChar char="○"/>
            </a:pPr>
            <a:r>
              <a:rPr lang="en"/>
              <a:t>you may also elem.clear() to clear the entered text.</a:t>
            </a:r>
            <a:endParaRPr/>
          </a:p>
          <a:p>
            <a:pPr indent="0" lvl="0" marL="45720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animEffect filter="fade" transition="in">
                                      <p:cBhvr>
                                        <p:cTn dur="1000"/>
                                        <p:tgtEl>
                                          <p:spTgt spid="2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animEffect filter="fade" transition="in">
                                      <p:cBhvr>
                                        <p:cTn dur="1000"/>
                                        <p:tgtEl>
                                          <p:spTgt spid="2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2" st="2"/>
                                            </p:txEl>
                                          </p:spTgt>
                                        </p:tgtEl>
                                        <p:attrNameLst>
                                          <p:attrName>style.visibility</p:attrName>
                                        </p:attrNameLst>
                                      </p:cBhvr>
                                      <p:to>
                                        <p:strVal val="visible"/>
                                      </p:to>
                                    </p:set>
                                    <p:animEffect filter="fade" transition="in">
                                      <p:cBhvr>
                                        <p:cTn dur="1000"/>
                                        <p:tgtEl>
                                          <p:spTgt spid="2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3" st="3"/>
                                            </p:txEl>
                                          </p:spTgt>
                                        </p:tgtEl>
                                        <p:attrNameLst>
                                          <p:attrName>style.visibility</p:attrName>
                                        </p:attrNameLst>
                                      </p:cBhvr>
                                      <p:to>
                                        <p:strVal val="visible"/>
                                      </p:to>
                                    </p:set>
                                    <p:animEffect filter="fade" transition="in">
                                      <p:cBhvr>
                                        <p:cTn dur="1000"/>
                                        <p:tgtEl>
                                          <p:spTgt spid="2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4" st="4"/>
                                            </p:txEl>
                                          </p:spTgt>
                                        </p:tgtEl>
                                        <p:attrNameLst>
                                          <p:attrName>style.visibility</p:attrName>
                                        </p:attrNameLst>
                                      </p:cBhvr>
                                      <p:to>
                                        <p:strVal val="visible"/>
                                      </p:to>
                                    </p:set>
                                    <p:animEffect filter="fade" transition="in">
                                      <p:cBhvr>
                                        <p:cTn dur="1000"/>
                                        <p:tgtEl>
                                          <p:spTgt spid="2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5" st="5"/>
                                            </p:txEl>
                                          </p:spTgt>
                                        </p:tgtEl>
                                        <p:attrNameLst>
                                          <p:attrName>style.visibility</p:attrName>
                                        </p:attrNameLst>
                                      </p:cBhvr>
                                      <p:to>
                                        <p:strVal val="visible"/>
                                      </p:to>
                                    </p:set>
                                    <p:animEffect filter="fade" transition="in">
                                      <p:cBhvr>
                                        <p:cTn dur="1000"/>
                                        <p:tgtEl>
                                          <p:spTgt spid="2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6" st="6"/>
                                            </p:txEl>
                                          </p:spTgt>
                                        </p:tgtEl>
                                        <p:attrNameLst>
                                          <p:attrName>style.visibility</p:attrName>
                                        </p:attrNameLst>
                                      </p:cBhvr>
                                      <p:to>
                                        <p:strVal val="visible"/>
                                      </p:to>
                                    </p:set>
                                    <p:animEffect filter="fade" transition="in">
                                      <p:cBhvr>
                                        <p:cTn dur="1000"/>
                                        <p:tgtEl>
                                          <p:spTgt spid="29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Selenium: A Closer Look</a:t>
            </a:r>
            <a:endParaRPr/>
          </a:p>
        </p:txBody>
      </p:sp>
      <p:pic>
        <p:nvPicPr>
          <p:cNvPr descr="6613519130689536.png" id="304" name="Google Shape;304;p49"/>
          <p:cNvPicPr preferRelativeResize="0"/>
          <p:nvPr/>
        </p:nvPicPr>
        <p:blipFill>
          <a:blip r:embed="rId3">
            <a:alphaModFix/>
          </a:blip>
          <a:stretch>
            <a:fillRect/>
          </a:stretch>
        </p:blipFill>
        <p:spPr>
          <a:xfrm>
            <a:off x="833375" y="1768375"/>
            <a:ext cx="7664699" cy="21735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Selenium: Scrolling and Moving</a:t>
            </a:r>
            <a:endParaRPr/>
          </a:p>
        </p:txBody>
      </p:sp>
      <p:sp>
        <p:nvSpPr>
          <p:cNvPr id="310" name="Google Shape;310;p50"/>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Moving around a page can prove tricky, so patience is key.</a:t>
            </a:r>
            <a:endParaRPr/>
          </a:p>
          <a:p>
            <a:pPr indent="-381000" lvl="1" marL="914400" rtl="0" algn="l">
              <a:spcBef>
                <a:spcPts val="0"/>
              </a:spcBef>
              <a:spcAft>
                <a:spcPts val="0"/>
              </a:spcAft>
              <a:buSzPts val="2400"/>
              <a:buChar char="○"/>
            </a:pPr>
            <a:r>
              <a:rPr lang="en"/>
              <a:t>ActionChains provide a way of stringing together one or more actions and then implementing them. As seen in our script, we can:</a:t>
            </a:r>
            <a:endParaRPr/>
          </a:p>
          <a:p>
            <a:pPr indent="-381000" lvl="2" marL="1371600" rtl="0" algn="l">
              <a:spcBef>
                <a:spcPts val="0"/>
              </a:spcBef>
              <a:spcAft>
                <a:spcPts val="0"/>
              </a:spcAft>
              <a:buSzPts val="2400"/>
              <a:buChar char="■"/>
            </a:pPr>
            <a:r>
              <a:rPr lang="en"/>
              <a:t>ActionChains(browser).move_by_offset(x,y)</a:t>
            </a:r>
            <a:endParaRPr/>
          </a:p>
          <a:p>
            <a:pPr indent="-381000" lvl="2" marL="1371600" rtl="0" algn="l">
              <a:spcBef>
                <a:spcPts val="0"/>
              </a:spcBef>
              <a:spcAft>
                <a:spcPts val="0"/>
              </a:spcAft>
              <a:buSzPts val="2400"/>
              <a:buChar char="■"/>
            </a:pPr>
            <a:r>
              <a:rPr lang="en"/>
              <a:t>ActionChains(browser).move_to_element(elem)</a:t>
            </a:r>
            <a:endParaRPr/>
          </a:p>
          <a:p>
            <a:pPr indent="-381000" lvl="2" marL="1371600" rtl="0" algn="l">
              <a:spcBef>
                <a:spcPts val="0"/>
              </a:spcBef>
              <a:spcAft>
                <a:spcPts val="0"/>
              </a:spcAft>
              <a:buSzPts val="2400"/>
              <a:buChar char="■"/>
            </a:pPr>
            <a:r>
              <a:rPr lang="en"/>
              <a:t>ActionChains(browser).move_to_element_by_offset(elem, x, 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animEffect filter="fade" transition="in">
                                      <p:cBhvr>
                                        <p:cTn dur="1000"/>
                                        <p:tgtEl>
                                          <p:spTgt spid="3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1" st="1"/>
                                            </p:txEl>
                                          </p:spTgt>
                                        </p:tgtEl>
                                        <p:attrNameLst>
                                          <p:attrName>style.visibility</p:attrName>
                                        </p:attrNameLst>
                                      </p:cBhvr>
                                      <p:to>
                                        <p:strVal val="visible"/>
                                      </p:to>
                                    </p:set>
                                    <p:animEffect filter="fade" transition="in">
                                      <p:cBhvr>
                                        <p:cTn dur="1000"/>
                                        <p:tgtEl>
                                          <p:spTgt spid="3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2" st="2"/>
                                            </p:txEl>
                                          </p:spTgt>
                                        </p:tgtEl>
                                        <p:attrNameLst>
                                          <p:attrName>style.visibility</p:attrName>
                                        </p:attrNameLst>
                                      </p:cBhvr>
                                      <p:to>
                                        <p:strVal val="visible"/>
                                      </p:to>
                                    </p:set>
                                    <p:animEffect filter="fade" transition="in">
                                      <p:cBhvr>
                                        <p:cTn dur="1000"/>
                                        <p:tgtEl>
                                          <p:spTgt spid="3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3" st="3"/>
                                            </p:txEl>
                                          </p:spTgt>
                                        </p:tgtEl>
                                        <p:attrNameLst>
                                          <p:attrName>style.visibility</p:attrName>
                                        </p:attrNameLst>
                                      </p:cBhvr>
                                      <p:to>
                                        <p:strVal val="visible"/>
                                      </p:to>
                                    </p:set>
                                    <p:animEffect filter="fade" transition="in">
                                      <p:cBhvr>
                                        <p:cTn dur="1000"/>
                                        <p:tgtEl>
                                          <p:spTgt spid="3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4" st="4"/>
                                            </p:txEl>
                                          </p:spTgt>
                                        </p:tgtEl>
                                        <p:attrNameLst>
                                          <p:attrName>style.visibility</p:attrName>
                                        </p:attrNameLst>
                                      </p:cBhvr>
                                      <p:to>
                                        <p:strVal val="visible"/>
                                      </p:to>
                                    </p:set>
                                    <p:animEffect filter="fade" transition="in">
                                      <p:cBhvr>
                                        <p:cTn dur="1000"/>
                                        <p:tgtEl>
                                          <p:spTgt spid="31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Selenium: Waaaait for it</a:t>
            </a:r>
            <a:endParaRPr/>
          </a:p>
        </p:txBody>
      </p:sp>
      <p:sp>
        <p:nvSpPr>
          <p:cNvPr id="316" name="Google Shape;316;p5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Waits are a way to make sure the page and the DOM are all properly loaded.</a:t>
            </a:r>
            <a:endParaRPr/>
          </a:p>
          <a:p>
            <a:pPr indent="-419100" lvl="0" marL="457200" rtl="0" algn="l">
              <a:spcBef>
                <a:spcPts val="600"/>
              </a:spcBef>
              <a:spcAft>
                <a:spcPts val="0"/>
              </a:spcAft>
              <a:buSzPts val="3000"/>
              <a:buChar char="●"/>
            </a:pPr>
            <a:r>
              <a:rPr lang="en"/>
              <a:t>Explicit Waits: You can tell the browser to wait for a particular element (or other condition) for up to 10 seconds.</a:t>
            </a:r>
            <a:endParaRPr/>
          </a:p>
          <a:p>
            <a:pPr indent="-419100" lvl="0" marL="457200" rtl="0" algn="l">
              <a:spcBef>
                <a:spcPts val="0"/>
              </a:spcBef>
              <a:spcAft>
                <a:spcPts val="0"/>
              </a:spcAft>
              <a:buSzPts val="3000"/>
              <a:buChar char="●"/>
            </a:pPr>
            <a:r>
              <a:rPr lang="en"/>
              <a:t>Implicit Waits: This will poll the DOM for up to 10 seconds and then continue.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0" st="0"/>
                                            </p:txEl>
                                          </p:spTgt>
                                        </p:tgtEl>
                                        <p:attrNameLst>
                                          <p:attrName>style.visibility</p:attrName>
                                        </p:attrNameLst>
                                      </p:cBhvr>
                                      <p:to>
                                        <p:strVal val="visible"/>
                                      </p:to>
                                    </p:set>
                                    <p:animEffect filter="fade" transition="in">
                                      <p:cBhvr>
                                        <p:cTn dur="1000"/>
                                        <p:tgtEl>
                                          <p:spTgt spid="3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1" st="1"/>
                                            </p:txEl>
                                          </p:spTgt>
                                        </p:tgtEl>
                                        <p:attrNameLst>
                                          <p:attrName>style.visibility</p:attrName>
                                        </p:attrNameLst>
                                      </p:cBhvr>
                                      <p:to>
                                        <p:strVal val="visible"/>
                                      </p:to>
                                    </p:set>
                                    <p:animEffect filter="fade" transition="in">
                                      <p:cBhvr>
                                        <p:cTn dur="1000"/>
                                        <p:tgtEl>
                                          <p:spTgt spid="3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2" st="2"/>
                                            </p:txEl>
                                          </p:spTgt>
                                        </p:tgtEl>
                                        <p:attrNameLst>
                                          <p:attrName>style.visibility</p:attrName>
                                        </p:attrNameLst>
                                      </p:cBhvr>
                                      <p:to>
                                        <p:strVal val="visible"/>
                                      </p:to>
                                    </p:set>
                                    <p:animEffect filter="fade" transition="in">
                                      <p:cBhvr>
                                        <p:cTn dur="1000"/>
                                        <p:tgtEl>
                                          <p:spTgt spid="31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Selenium: A Closer Look</a:t>
            </a:r>
            <a:endParaRPr/>
          </a:p>
        </p:txBody>
      </p:sp>
      <p:pic>
        <p:nvPicPr>
          <p:cNvPr descr="5580704050053120.png" id="322" name="Google Shape;322;p52"/>
          <p:cNvPicPr preferRelativeResize="0"/>
          <p:nvPr/>
        </p:nvPicPr>
        <p:blipFill>
          <a:blip r:embed="rId3">
            <a:alphaModFix/>
          </a:blip>
          <a:stretch>
            <a:fillRect/>
          </a:stretch>
        </p:blipFill>
        <p:spPr>
          <a:xfrm>
            <a:off x="697054" y="1686275"/>
            <a:ext cx="7313799" cy="18684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Selenium: More on Waits (EC)</a:t>
            </a:r>
            <a:endParaRPr/>
          </a:p>
        </p:txBody>
      </p:sp>
      <p:sp>
        <p:nvSpPr>
          <p:cNvPr id="328" name="Google Shape;328;p5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To use Explicit Waits properly, you’ll dive into expected conditions. This has plethora options for you to specify the type of element behavior you are expecting. The documentation is very straightforward: </a:t>
            </a:r>
            <a:r>
              <a:rPr lang="en" u="sng">
                <a:solidFill>
                  <a:schemeClr val="hlink"/>
                </a:solidFill>
                <a:hlinkClick r:id="rId3"/>
              </a:rPr>
              <a:t>http://selenium-python.readthedocs.org/waits.html#explicit-waits</a:t>
            </a:r>
            <a:r>
              <a:rPr lang="en"/>
              <a:t> (there is also further writing on each in the class notes)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Selenium: Other Functions</a:t>
            </a:r>
            <a:endParaRPr/>
          </a:p>
        </p:txBody>
      </p:sp>
      <p:sp>
        <p:nvSpPr>
          <p:cNvPr id="334" name="Google Shape;334;p5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browser.execute_script(‘window.close()’): execute any javascript on a loaded page</a:t>
            </a:r>
            <a:endParaRPr/>
          </a:p>
          <a:p>
            <a:pPr indent="-419100" lvl="0" marL="457200" rtl="0" algn="l">
              <a:spcBef>
                <a:spcPts val="0"/>
              </a:spcBef>
              <a:spcAft>
                <a:spcPts val="0"/>
              </a:spcAft>
              <a:buSzPts val="3000"/>
              <a:buChar char="●"/>
            </a:pPr>
            <a:r>
              <a:rPr lang="en"/>
              <a:t>browser.save_screenshot(‘foo.png’): take a screenshot of a page</a:t>
            </a:r>
            <a:endParaRPr/>
          </a:p>
          <a:p>
            <a:pPr indent="-419100" lvl="0" marL="457200" rtl="0" algn="l">
              <a:spcBef>
                <a:spcPts val="0"/>
              </a:spcBef>
              <a:spcAft>
                <a:spcPts val="0"/>
              </a:spcAft>
              <a:buSzPts val="3000"/>
              <a:buChar char="●"/>
            </a:pPr>
            <a:r>
              <a:rPr lang="en"/>
              <a:t>browser.switch_to_alert(): handle pop ups</a:t>
            </a:r>
            <a:endParaRPr/>
          </a:p>
          <a:p>
            <a:pPr indent="-419100" lvl="0" marL="457200" rtl="0" algn="l">
              <a:spcBef>
                <a:spcPts val="0"/>
              </a:spcBef>
              <a:spcAft>
                <a:spcPts val="0"/>
              </a:spcAft>
              <a:buSzPts val="3000"/>
              <a:buChar char="●"/>
            </a:pPr>
            <a:r>
              <a:rPr lang="en"/>
              <a:t>browser.forward() / browser.back(): handle navigation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animEffect filter="fade" transition="in">
                                      <p:cBhvr>
                                        <p:cTn dur="1000"/>
                                        <p:tgtEl>
                                          <p:spTgt spid="3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animEffect filter="fade" transition="in">
                                      <p:cBhvr>
                                        <p:cTn dur="1000"/>
                                        <p:tgtEl>
                                          <p:spTgt spid="3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2" st="2"/>
                                            </p:txEl>
                                          </p:spTgt>
                                        </p:tgtEl>
                                        <p:attrNameLst>
                                          <p:attrName>style.visibility</p:attrName>
                                        </p:attrNameLst>
                                      </p:cBhvr>
                                      <p:to>
                                        <p:strVal val="visible"/>
                                      </p:to>
                                    </p:set>
                                    <p:animEffect filter="fade" transition="in">
                                      <p:cBhvr>
                                        <p:cTn dur="1000"/>
                                        <p:tgtEl>
                                          <p:spTgt spid="3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3" st="3"/>
                                            </p:txEl>
                                          </p:spTgt>
                                        </p:tgtEl>
                                        <p:attrNameLst>
                                          <p:attrName>style.visibility</p:attrName>
                                        </p:attrNameLst>
                                      </p:cBhvr>
                                      <p:to>
                                        <p:strVal val="visible"/>
                                      </p:to>
                                    </p:set>
                                    <p:animEffect filter="fade" transition="in">
                                      <p:cBhvr>
                                        <p:cTn dur="1000"/>
                                        <p:tgtEl>
                                          <p:spTgt spid="33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Selenium: POP QUIZ</a:t>
            </a:r>
            <a:endParaRPr/>
          </a:p>
        </p:txBody>
      </p:sp>
      <p:sp>
        <p:nvSpPr>
          <p:cNvPr id="340" name="Google Shape;340;p5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Can you search Google for ‘Selenium’?</a:t>
            </a:r>
            <a:endParaRPr/>
          </a:p>
          <a:p>
            <a:pPr indent="-419100" lvl="0" marL="457200" rtl="0" algn="l">
              <a:spcBef>
                <a:spcPts val="0"/>
              </a:spcBef>
              <a:spcAft>
                <a:spcPts val="0"/>
              </a:spcAft>
              <a:buSzPts val="3000"/>
              <a:buChar char="●"/>
            </a:pPr>
            <a:r>
              <a:rPr lang="en"/>
              <a:t>Can you then return a list of the top 5 search results?</a:t>
            </a:r>
            <a:endParaRPr/>
          </a:p>
          <a:p>
            <a:pPr indent="-419100" lvl="0" marL="457200" rtl="0" algn="l">
              <a:spcBef>
                <a:spcPts val="0"/>
              </a:spcBef>
              <a:spcAft>
                <a:spcPts val="0"/>
              </a:spcAft>
              <a:buSzPts val="3000"/>
              <a:buChar char="●"/>
            </a:pPr>
            <a:r>
              <a:rPr lang="en"/>
              <a:t>Can you print out a list of the text of the top 5 search results?</a:t>
            </a:r>
            <a:endParaRPr/>
          </a:p>
          <a:p>
            <a:pPr indent="-419100" lvl="0" marL="457200" rtl="0" algn="l">
              <a:spcBef>
                <a:spcPts val="0"/>
              </a:spcBef>
              <a:spcAft>
                <a:spcPts val="0"/>
              </a:spcAft>
              <a:buSzPts val="3000"/>
              <a:buChar char="●"/>
            </a:pPr>
            <a:r>
              <a:rPr lang="en"/>
              <a:t>Can you click on the first search result you receive?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CSV Parsing</a:t>
            </a:r>
            <a:endParaRPr/>
          </a:p>
        </p:txBody>
      </p:sp>
      <p:sp>
        <p:nvSpPr>
          <p:cNvPr id="346" name="Google Shape;346;p5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Parsing CSVs with python is actually very easy! Using the standard libraries CSVReader we can turn a csv with titles into a very usable dictionary. Let’s take a look.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powers of web scraping and automation are vast and can be used for dubious purposes. Please don’t use these to spam people or web sites. Please don’t use these to try and takedown sites. Use your best judgment and make sure you don’t overstep real or perceived boundaries.</a:t>
            </a:r>
            <a:endParaRPr/>
          </a:p>
        </p:txBody>
      </p:sp>
      <p:sp>
        <p:nvSpPr>
          <p:cNvPr id="62" name="Google Shape;62;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Don’t Be Evil</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CSV Parsing: A Closer Look</a:t>
            </a:r>
            <a:endParaRPr/>
          </a:p>
        </p:txBody>
      </p:sp>
      <p:pic>
        <p:nvPicPr>
          <p:cNvPr descr="6373310199758848.png" id="352" name="Google Shape;352;p57"/>
          <p:cNvPicPr preferRelativeResize="0"/>
          <p:nvPr/>
        </p:nvPicPr>
        <p:blipFill>
          <a:blip r:embed="rId3">
            <a:alphaModFix/>
          </a:blip>
          <a:stretch>
            <a:fillRect/>
          </a:stretch>
        </p:blipFill>
        <p:spPr>
          <a:xfrm>
            <a:off x="823612" y="1813250"/>
            <a:ext cx="7496775" cy="19478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CSV Parsing: More Advanced</a:t>
            </a:r>
            <a:endParaRPr/>
          </a:p>
        </p:txBody>
      </p:sp>
      <p:sp>
        <p:nvSpPr>
          <p:cNvPr id="358" name="Google Shape;358;p58"/>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If you need to use a separate delimiter, you can pass it as an argument in your reader (e.g. DictReader(document, delimiter = ‘\t’) )</a:t>
            </a:r>
            <a:endParaRPr/>
          </a:p>
          <a:p>
            <a:pPr indent="-419100" lvl="0" marL="457200" rtl="0" algn="l">
              <a:spcBef>
                <a:spcPts val="0"/>
              </a:spcBef>
              <a:spcAft>
                <a:spcPts val="0"/>
              </a:spcAft>
              <a:buSzPts val="3000"/>
              <a:buChar char="●"/>
            </a:pPr>
            <a:r>
              <a:rPr lang="en"/>
              <a:t>If you don’t have headers, you can use a simple CSV reader to simply navigate each row in a list format.</a:t>
            </a:r>
            <a:endParaRPr/>
          </a:p>
          <a:p>
            <a:pPr indent="0" lvl="0" marL="0" rtl="0" algn="l">
              <a:spcBef>
                <a:spcPts val="60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XLSX Parsing</a:t>
            </a:r>
            <a:endParaRPr/>
          </a:p>
        </p:txBody>
      </p:sp>
      <p:sp>
        <p:nvSpPr>
          <p:cNvPr id="364" name="Google Shape;364;p5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you’re handling user uploads or spreadsheets with separate sheets and macros, sometimes a CSV is too primitive. You can use several libraries to help parse XLSX, but the most widely used one is openpyxl. Let’s take a look.</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XLSX Parsing: A Closer Look</a:t>
            </a:r>
            <a:endParaRPr/>
          </a:p>
        </p:txBody>
      </p:sp>
      <p:pic>
        <p:nvPicPr>
          <p:cNvPr descr="5471006290345984.png" id="370" name="Google Shape;370;p60"/>
          <p:cNvPicPr preferRelativeResize="0"/>
          <p:nvPr/>
        </p:nvPicPr>
        <p:blipFill>
          <a:blip r:embed="rId3">
            <a:alphaModFix/>
          </a:blip>
          <a:stretch>
            <a:fillRect/>
          </a:stretch>
        </p:blipFill>
        <p:spPr>
          <a:xfrm>
            <a:off x="159306" y="1554775"/>
            <a:ext cx="8984701" cy="28257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XLSX Parsing: More Advanced</a:t>
            </a:r>
            <a:endParaRPr/>
          </a:p>
        </p:txBody>
      </p:sp>
      <p:sp>
        <p:nvSpPr>
          <p:cNvPr id="376" name="Google Shape;376;p6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When possible, convert to CSVs as they are more standard and easy to use. I’ve also included a great script for that.</a:t>
            </a:r>
            <a:endParaRPr/>
          </a:p>
          <a:p>
            <a:pPr indent="-419100" lvl="0" marL="457200" rtl="0" algn="l">
              <a:spcBef>
                <a:spcPts val="0"/>
              </a:spcBef>
              <a:spcAft>
                <a:spcPts val="0"/>
              </a:spcAft>
              <a:buSzPts val="3000"/>
              <a:buChar char="●"/>
            </a:pPr>
            <a:r>
              <a:rPr lang="en"/>
              <a:t>Dates are stored as floats. Use the xldate_as_tuple to convert. </a:t>
            </a:r>
            <a:endParaRPr/>
          </a:p>
          <a:p>
            <a:pPr indent="-419100" lvl="0" marL="457200" rtl="0" algn="l">
              <a:spcBef>
                <a:spcPts val="0"/>
              </a:spcBef>
              <a:spcAft>
                <a:spcPts val="0"/>
              </a:spcAft>
              <a:buSzPts val="3000"/>
              <a:buChar char="●"/>
            </a:pPr>
            <a:r>
              <a:rPr lang="en"/>
              <a:t>XLRD has ways to investigate macros and formulas (See: Name Class).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JSON Parsing</a:t>
            </a:r>
            <a:endParaRPr/>
          </a:p>
        </p:txBody>
      </p:sp>
      <p:sp>
        <p:nvSpPr>
          <p:cNvPr id="382" name="Google Shape;382;p62"/>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JSON is a native data type to python -- the python dictionary. Therefore, it’s incredibly easy to ingest and manipulate JSON with python. Let’s take a look.</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JSON Parsing</a:t>
            </a:r>
            <a:endParaRPr/>
          </a:p>
        </p:txBody>
      </p:sp>
      <p:pic>
        <p:nvPicPr>
          <p:cNvPr descr="4701094747832320.png" id="388" name="Google Shape;388;p63"/>
          <p:cNvPicPr preferRelativeResize="0"/>
          <p:nvPr/>
        </p:nvPicPr>
        <p:blipFill>
          <a:blip r:embed="rId3">
            <a:alphaModFix/>
          </a:blip>
          <a:stretch>
            <a:fillRect/>
          </a:stretch>
        </p:blipFill>
        <p:spPr>
          <a:xfrm>
            <a:off x="853879" y="1915625"/>
            <a:ext cx="7342325" cy="16480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JSON Parsing: More advanced</a:t>
            </a:r>
            <a:endParaRPr/>
          </a:p>
        </p:txBody>
      </p:sp>
      <p:sp>
        <p:nvSpPr>
          <p:cNvPr id="394" name="Google Shape;394;p6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Depending on what you’d like to do, you might find helper libraries most useful when dealing with complex JSON requests. For example, there are libraries dedicated toward making Twitter and Facebook and Google API requests that essentially handle the JSON heavy lifting for you. Don’t reinvent the wheel (just know how to use it!).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Parting Advice</a:t>
            </a:r>
            <a:endParaRPr/>
          </a:p>
        </p:txBody>
      </p:sp>
      <p:sp>
        <p:nvSpPr>
          <p:cNvPr id="400" name="Google Shape;400;p6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I hope you’ve found this tutorial informative and clear! The github repository can easily be forked so you can use these initial example scripts as a starting off point of many other fun explorations into scraping. Feel free to tweet your forks to me or message me on any channel if you run into issues. Remember: most of programming is banging your head against a wall and not giving up. So make sure it’s a soft wall and feel free to reach out whenever you hit bumps. &lt;3</a:t>
            </a:r>
            <a:endParaRPr sz="24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406" name="Google Shape;406;p6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I’m always available on Twitter (@kjam) or Freenode (kjam)</a:t>
            </a:r>
            <a:endParaRPr/>
          </a:p>
          <a:p>
            <a:pPr indent="-419100" lvl="0" marL="457200" rtl="0" algn="l">
              <a:spcBef>
                <a:spcPts val="0"/>
              </a:spcBef>
              <a:spcAft>
                <a:spcPts val="0"/>
              </a:spcAft>
              <a:buSzPts val="3000"/>
              <a:buChar char="●"/>
            </a:pPr>
            <a:r>
              <a:rPr lang="en"/>
              <a:t>Please fill out the reviews to help make future versions of this tutorial better! I appreciate your candid and honest feedback!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Get Web Page!</a:t>
            </a:r>
            <a:endParaRPr/>
          </a:p>
        </p:txBody>
      </p:sp>
      <p:pic>
        <p:nvPicPr>
          <p:cNvPr descr="6126340554096640.png" id="68" name="Google Shape;68;p13"/>
          <p:cNvPicPr preferRelativeResize="0"/>
          <p:nvPr/>
        </p:nvPicPr>
        <p:blipFill>
          <a:blip r:embed="rId3">
            <a:alphaModFix/>
          </a:blip>
          <a:stretch>
            <a:fillRect/>
          </a:stretch>
        </p:blipFill>
        <p:spPr>
          <a:xfrm>
            <a:off x="457200" y="1200159"/>
            <a:ext cx="7192726" cy="337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Wait! What are we doing?!	</a:t>
            </a:r>
            <a:endParaRPr/>
          </a:p>
        </p:txBody>
      </p:sp>
      <p:sp>
        <p:nvSpPr>
          <p:cNvPr id="74" name="Google Shape;74;p1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SzPts val="3000"/>
              <a:buChar char="●"/>
            </a:pPr>
            <a:r>
              <a:rPr lang="en"/>
              <a:t>Whenever you use a new library, read the dox! (Read the dox, they are SUPER helpful: </a:t>
            </a:r>
            <a:r>
              <a:rPr lang="en" u="sng">
                <a:solidFill>
                  <a:schemeClr val="hlink"/>
                </a:solidFill>
                <a:hlinkClick r:id="rId3"/>
              </a:rPr>
              <a:t>http://docs.python.org/library/urllib2.html</a:t>
            </a:r>
            <a:endParaRPr/>
          </a:p>
          <a:p>
            <a:pPr indent="-419100" lvl="0" marL="457200" rtl="0" algn="l">
              <a:lnSpc>
                <a:spcPct val="115000"/>
              </a:lnSpc>
              <a:spcBef>
                <a:spcPts val="0"/>
              </a:spcBef>
              <a:spcAft>
                <a:spcPts val="0"/>
              </a:spcAft>
              <a:buSzPts val="3000"/>
              <a:buChar char="●"/>
            </a:pPr>
            <a:r>
              <a:rPr lang="en"/>
              <a:t>Whenever we explore new libraries, let's do some iPython (or python, interaction)</a:t>
            </a:r>
            <a:endParaRPr/>
          </a:p>
          <a:p>
            <a:pPr indent="-419100" lvl="0" marL="457200" rtl="0" algn="l">
              <a:lnSpc>
                <a:spcPct val="115000"/>
              </a:lnSpc>
              <a:spcBef>
                <a:spcPts val="0"/>
              </a:spcBef>
              <a:spcAft>
                <a:spcPts val="0"/>
              </a:spcAft>
              <a:buSzPts val="3000"/>
              <a:buChar char="●"/>
            </a:pPr>
            <a:r>
              <a:rPr lang="en"/>
              <a:t>Fire up a terminal! &gt;:)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lnSpc>
                <a:spcPct val="115000"/>
              </a:lnSpc>
              <a:spcBef>
                <a:spcPts val="2400"/>
              </a:spcBef>
              <a:spcAft>
                <a:spcPts val="0"/>
              </a:spcAft>
              <a:buClr>
                <a:schemeClr val="dk1"/>
              </a:buClr>
              <a:buSzPts val="1100"/>
              <a:buFont typeface="Arial"/>
              <a:buNone/>
            </a:pPr>
            <a:r>
              <a:t/>
            </a:r>
            <a:endParaRPr sz="2300">
              <a:solidFill>
                <a:schemeClr val="dk1"/>
              </a:solidFill>
            </a:endParaRPr>
          </a:p>
          <a:p>
            <a:pPr indent="0" lvl="0" marL="0" rtl="0" algn="l">
              <a:lnSpc>
                <a:spcPct val="115000"/>
              </a:lnSpc>
              <a:spcBef>
                <a:spcPts val="600"/>
              </a:spcBef>
              <a:spcAft>
                <a:spcPts val="0"/>
              </a:spcAft>
              <a:buClr>
                <a:schemeClr val="dk1"/>
              </a:buClr>
              <a:buSzPts val="1100"/>
              <a:buFont typeface="Arial"/>
              <a:buNone/>
            </a:pPr>
            <a:r>
              <a:t/>
            </a:r>
            <a:endParaRPr sz="2300">
              <a:solidFill>
                <a:schemeClr val="dk1"/>
              </a:solidFill>
            </a:endParaRPr>
          </a:p>
          <a:p>
            <a:pPr indent="0" lvl="0" marL="0" rtl="0" algn="l">
              <a:spcBef>
                <a:spcPts val="0"/>
              </a:spcBef>
              <a:spcAft>
                <a:spcPts val="0"/>
              </a:spcAft>
              <a:buNone/>
            </a:pPr>
            <a:r>
              <a:rPr lang="en"/>
              <a:t>urllib/urllib2 POP QUIZ</a:t>
            </a:r>
            <a:endParaRPr/>
          </a:p>
        </p:txBody>
      </p:sp>
      <p:sp>
        <p:nvSpPr>
          <p:cNvPr id="80" name="Google Shape;80;p1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 sz="2400"/>
              <a:t>Keep those terminals open!</a:t>
            </a:r>
            <a:endParaRPr b="1" sz="2400"/>
          </a:p>
          <a:p>
            <a:pPr indent="-381000" lvl="0" marL="457200" rtl="0" algn="l">
              <a:lnSpc>
                <a:spcPct val="115000"/>
              </a:lnSpc>
              <a:spcBef>
                <a:spcPts val="2400"/>
              </a:spcBef>
              <a:spcAft>
                <a:spcPts val="0"/>
              </a:spcAft>
              <a:buSzPts val="2400"/>
              <a:buChar char="●"/>
            </a:pPr>
            <a:r>
              <a:rPr lang="en" sz="2400"/>
              <a:t>Is the word 'python' on the pyladies homepage (</a:t>
            </a:r>
            <a:r>
              <a:rPr lang="en" sz="2400" u="sng">
                <a:solidFill>
                  <a:schemeClr val="hlink"/>
                </a:solidFill>
                <a:hlinkClick r:id="rId3"/>
              </a:rPr>
              <a:t>http://pyladies.com</a:t>
            </a:r>
            <a:r>
              <a:rPr lang="en" sz="2400"/>
              <a:t>)?</a:t>
            </a:r>
            <a:endParaRPr sz="2400"/>
          </a:p>
          <a:p>
            <a:pPr indent="-381000" lvl="0" marL="457200" rtl="0" algn="l">
              <a:lnSpc>
                <a:spcPct val="115000"/>
              </a:lnSpc>
              <a:spcBef>
                <a:spcPts val="0"/>
              </a:spcBef>
              <a:spcAft>
                <a:spcPts val="0"/>
              </a:spcAft>
              <a:buSzPts val="2400"/>
              <a:buChar char="●"/>
            </a:pPr>
            <a:r>
              <a:rPr lang="en" sz="2400"/>
              <a:t>Does google.com have an image? (hint: img tag!)</a:t>
            </a:r>
            <a:endParaRPr sz="2400"/>
          </a:p>
          <a:p>
            <a:pPr indent="-381000" lvl="0" marL="457200" rtl="0" algn="l">
              <a:lnSpc>
                <a:spcPct val="115000"/>
              </a:lnSpc>
              <a:spcBef>
                <a:spcPts val="0"/>
              </a:spcBef>
              <a:spcAft>
                <a:spcPts val="0"/>
              </a:spcAft>
              <a:buSzPts val="2400"/>
              <a:buChar char="●"/>
            </a:pPr>
            <a:r>
              <a:rPr lang="en" sz="2400"/>
              <a:t>What are the first 10 characters on python.org?</a:t>
            </a:r>
            <a:endParaRPr sz="2400"/>
          </a:p>
          <a:p>
            <a:pPr indent="-381000" lvl="0" marL="457200" rtl="0" algn="l">
              <a:lnSpc>
                <a:spcPct val="115000"/>
              </a:lnSpc>
              <a:spcBef>
                <a:spcPts val="0"/>
              </a:spcBef>
              <a:spcAft>
                <a:spcPts val="0"/>
              </a:spcAft>
              <a:buSzPts val="2400"/>
              <a:buChar char="●"/>
            </a:pPr>
            <a:r>
              <a:rPr lang="en" sz="2400"/>
              <a:t>Bonus: Find your name on a web page!</a:t>
            </a:r>
            <a:endParaRPr sz="2400"/>
          </a:p>
          <a:p>
            <a:pPr indent="0" lvl="0" marL="0" rtl="0" algn="l">
              <a:lnSpc>
                <a:spcPct val="115000"/>
              </a:lnSpc>
              <a:spcBef>
                <a:spcPts val="600"/>
              </a:spcBef>
              <a:spcAft>
                <a:spcPts val="0"/>
              </a:spcAft>
              <a:buClr>
                <a:schemeClr val="dk1"/>
              </a:buClr>
              <a:buSzPts val="1100"/>
              <a:buFont typeface="Arial"/>
              <a:buNone/>
            </a:pPr>
            <a:r>
              <a:t/>
            </a:r>
            <a:endParaRPr sz="2400"/>
          </a:p>
          <a:p>
            <a:pPr indent="0" lvl="0" marL="0" rtl="0" algn="l">
              <a:spcBef>
                <a:spcPts val="600"/>
              </a:spcBef>
              <a:spcAft>
                <a:spcPts val="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get more complex</a:t>
            </a:r>
            <a:endParaRPr/>
          </a:p>
        </p:txBody>
      </p:sp>
      <p:sp>
        <p:nvSpPr>
          <p:cNvPr id="86" name="Google Shape;86;p1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urllib / urllib2 / urllib3 are great for very simple requests, but they don’t help us interpret responses in a meaningful way</a:t>
            </a:r>
            <a:endParaRPr/>
          </a:p>
          <a:p>
            <a:pPr indent="-419100" lvl="0" marL="457200" rtl="0" algn="l">
              <a:spcBef>
                <a:spcPts val="0"/>
              </a:spcBef>
              <a:spcAft>
                <a:spcPts val="0"/>
              </a:spcAft>
              <a:buSzPts val="3000"/>
              <a:buChar char="●"/>
            </a:pPr>
            <a:r>
              <a:rPr lang="en"/>
              <a:t>Usually you want to parse data the way our EYES would -- therefore you need a more complex library.</a:t>
            </a:r>
            <a:endParaRPr/>
          </a:p>
          <a:p>
            <a:pPr indent="-419100" lvl="0" marL="457200" rtl="0" algn="l">
              <a:spcBef>
                <a:spcPts val="0"/>
              </a:spcBef>
              <a:spcAft>
                <a:spcPts val="0"/>
              </a:spcAft>
              <a:buSzPts val="3000"/>
              <a:buChar char="●"/>
            </a:pPr>
            <a:r>
              <a:rPr lang="en"/>
              <a:t>We will cover: BeautifulSoup, LXML, XPath and Selenium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animEffect filter="fade" transition="in">
                                      <p:cBhvr>
                                        <p:cTn dur="1000"/>
                                        <p:tgtEl>
                                          <p:spTgt spid="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animEffect filter="fade" transition="in">
                                      <p:cBhvr>
                                        <p:cTn dur="1000"/>
                                        <p:tgtEl>
                                          <p:spTgt spid="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animEffect filter="fade" transition="in">
                                      <p:cBhvr>
                                        <p:cTn dur="1000"/>
                                        <p:tgtEl>
                                          <p:spTgt spid="8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