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A6477-216B-4F40-9248-A3446277925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histpk.org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B647B-05A4-416C-9ED7-88D0ACE4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62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4F6EF-8D4A-4336-B233-628176B8AC1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histpk.org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9BE1F-6E30-4962-8B4D-3B67FBF0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3135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histpk.org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histpk.org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histpk.org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3F94-3873-4D69-A8C2-0FDF4274D14E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0BB2-8231-4AD3-A99B-2815D760E26E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C62F-7C93-4998-893D-6BB78CF59D1B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9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1504-658E-4A20-912D-BA99238659F4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711F-5DD5-4214-88C7-696270A443BC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2EA3-169B-44E4-A280-E5F1E481D978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29DF-2310-4660-AEC6-F74C424006BE}" type="datetime1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8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B66D-FF67-424D-A309-DDB4FDCED99A}" type="datetime1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523-CE5B-4217-99BC-B640DA7EBB99}" type="datetime1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B2BF-CD29-439B-8AF9-1C465CFE4E2F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8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EC2B-BD8D-4AD9-8851-A77C129A9CA1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0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8FF8-0083-4CA4-9F2F-6AF799AC9A96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899" y="2489812"/>
            <a:ext cx="9144000" cy="8879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GB" altLang="en-US" sz="1900" dirty="0" smtClean="0"/>
          </a:p>
          <a:p>
            <a:pPr lvl="1"/>
            <a:r>
              <a:rPr lang="en-GB" altLang="en-US" sz="2800" dirty="0" smtClean="0"/>
              <a:t>open(“method” , “</a:t>
            </a:r>
            <a:r>
              <a:rPr lang="en-GB" altLang="en-US" sz="2800" dirty="0" err="1" smtClean="0"/>
              <a:t>url</a:t>
            </a:r>
            <a:r>
              <a:rPr lang="en-GB" altLang="en-US" sz="2800" dirty="0" smtClean="0"/>
              <a:t>”  </a:t>
            </a:r>
            <a:r>
              <a:rPr lang="en-GB" altLang="en-US" sz="2800" dirty="0" err="1" smtClean="0"/>
              <a:t>async</a:t>
            </a:r>
            <a:r>
              <a:rPr lang="en-GB" altLang="en-US" sz="2800" dirty="0" smtClean="0"/>
              <a:t> );     </a:t>
            </a:r>
          </a:p>
          <a:p>
            <a:pPr marL="0" indent="0">
              <a:buNone/>
            </a:pPr>
            <a:r>
              <a:rPr lang="en-GB" altLang="en-US" sz="3200" dirty="0" smtClean="0"/>
              <a:t>           -open( “GET” , “</a:t>
            </a:r>
            <a:r>
              <a:rPr lang="en-GB" altLang="en-US" sz="3200" dirty="0" err="1" smtClean="0"/>
              <a:t>myfile.php</a:t>
            </a:r>
            <a:r>
              <a:rPr lang="en-GB" altLang="en-US" sz="3200" dirty="0" smtClean="0"/>
              <a:t>” , true )</a:t>
            </a:r>
            <a:endParaRPr lang="en-GB" altLang="en-US" sz="3200" dirty="0"/>
          </a:p>
          <a:p>
            <a:pPr lvl="1"/>
            <a:r>
              <a:rPr lang="en-GB" altLang="en-US" sz="2800" dirty="0"/>
              <a:t>s</a:t>
            </a:r>
            <a:r>
              <a:rPr lang="en-GB" altLang="en-US" sz="2800" dirty="0" smtClean="0"/>
              <a:t>end( content )</a:t>
            </a:r>
          </a:p>
          <a:p>
            <a:pPr marL="0" indent="0">
              <a:buNone/>
            </a:pPr>
            <a:r>
              <a:rPr lang="en-GB" altLang="en-US" sz="2300" dirty="0" smtClean="0"/>
              <a:t> </a:t>
            </a:r>
          </a:p>
          <a:p>
            <a:pPr marL="0" indent="0">
              <a:buNone/>
            </a:pPr>
            <a:endParaRPr lang="en-GB" altLang="en-US" sz="2300" dirty="0"/>
          </a:p>
          <a:p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="application/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window.XMLHttpRequest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checking browser like chrome 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etc......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creating object of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else</a:t>
            </a:r>
            <a:r>
              <a:rPr lang="en-US" sz="1600" dirty="0"/>
              <a:t> {</a:t>
            </a:r>
            <a:br>
              <a:rPr lang="en-US" sz="1600" dirty="0"/>
            </a:br>
            <a:r>
              <a:rPr lang="en-US" sz="1600" dirty="0"/>
              <a:t>   </a:t>
            </a:r>
            <a:r>
              <a:rPr lang="en-US" sz="1600" dirty="0" smtClean="0"/>
              <a:t>		</a:t>
            </a:r>
            <a:r>
              <a:rPr lang="en-US" sz="1600" dirty="0"/>
              <a:t> 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// code for IE6, IE5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</a:t>
            </a:r>
            <a:r>
              <a:rPr lang="en-US" sz="1600" dirty="0" smtClean="0"/>
              <a:t>		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1600" dirty="0" smtClean="0"/>
              <a:t>=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70C0"/>
                </a:solidFill>
              </a:rPr>
              <a:t>new</a:t>
            </a:r>
            <a:r>
              <a:rPr lang="en-US" sz="1600" dirty="0">
                <a:solidFill>
                  <a:srgbClr val="7030A0"/>
                </a:solidFill>
              </a:rPr>
              <a:t> </a:t>
            </a:r>
            <a:r>
              <a:rPr lang="en-US" sz="1600" b="1" dirty="0" err="1">
                <a:solidFill>
                  <a:srgbClr val="7030A0"/>
                </a:solidFill>
              </a:rPr>
              <a:t>ActiveXObject</a:t>
            </a:r>
            <a:r>
              <a:rPr lang="en-US" sz="1600" dirty="0"/>
              <a:t>("</a:t>
            </a:r>
            <a:r>
              <a:rPr lang="en-US" sz="1600" dirty="0" err="1"/>
              <a:t>Microsoft.XMLHTTP</a:t>
            </a:r>
            <a:r>
              <a:rPr lang="en-US" sz="1600" dirty="0"/>
              <a:t>");</a:t>
            </a:r>
            <a:br>
              <a:rPr lang="en-US" sz="1600" dirty="0"/>
            </a:br>
            <a:r>
              <a:rPr lang="en-US" sz="1600" dirty="0" smtClean="0"/>
              <a:t>	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.onreadystatechange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onreadystatechange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with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 which has no name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      // but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onreadystatechange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like 0 , 1, .... 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smtClean="0"/>
              <a:t>code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6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6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){   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condition  </a:t>
            </a:r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404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not found ~ 200 page exist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6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"</a:t>
            </a:r>
            <a:r>
              <a:rPr lang="en-US" sz="6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).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xhr.responseText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;   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// </a:t>
            </a:r>
            <a:r>
              <a:rPr lang="en-US" sz="6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 text inserting in html element </a:t>
            </a: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  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if condition</a:t>
            </a: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</a:t>
            </a:r>
            <a:r>
              <a:rPr lang="en-US" sz="6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onreadystatechange</a:t>
            </a:r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6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6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6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6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form.php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" ,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) ;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open method </a:t>
            </a: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xhr.send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6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finaly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sending </a:t>
            </a:r>
            <a:r>
              <a:rPr lang="en-US" sz="6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request ..... 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6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6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marL="0" indent="0">
              <a:buNone/>
            </a:pPr>
            <a:endParaRPr lang="en-US" sz="6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6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javascript:void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 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 here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sz="6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"&gt;&lt;/div&gt;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0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AJAX 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altLang="en-US" dirty="0" smtClean="0"/>
              <a:t>Asynchronous Javascript and XML.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Browser sends and receives data in background.</a:t>
            </a:r>
          </a:p>
          <a:p>
            <a:pPr lvl="1"/>
            <a:endParaRPr lang="tr-TR" altLang="en-US" dirty="0" smtClean="0"/>
          </a:p>
          <a:p>
            <a:pPr lvl="1"/>
            <a:r>
              <a:rPr lang="tr-TR" altLang="en-US" dirty="0" smtClean="0"/>
              <a:t>Not a stand-alone language or technology.</a:t>
            </a:r>
            <a:endParaRPr lang="en-US" altLang="en-US" dirty="0" smtClean="0"/>
          </a:p>
          <a:p>
            <a:pPr lvl="1"/>
            <a:endParaRPr lang="tr-TR" altLang="en-US" dirty="0" smtClean="0"/>
          </a:p>
          <a:p>
            <a:pPr lvl="1"/>
            <a:r>
              <a:rPr lang="tr-TR" altLang="en-US" dirty="0" smtClean="0"/>
              <a:t>It is a technique that combines a set of known technologies in order to create faster and more user friendly web pages.</a:t>
            </a:r>
            <a:endParaRPr lang="en-US" alt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of AJAX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tr-TR" altLang="en-US" dirty="0" smtClean="0"/>
              <a:t>Prevents </a:t>
            </a:r>
            <a:r>
              <a:rPr lang="tr-TR" altLang="en-US" dirty="0"/>
              <a:t>unnecessary reloading of a page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lvl="1">
              <a:lnSpc>
                <a:spcPct val="80000"/>
              </a:lnSpc>
            </a:pPr>
            <a:endParaRPr lang="tr-TR" altLang="en-US" dirty="0"/>
          </a:p>
          <a:p>
            <a:pPr lvl="1">
              <a:lnSpc>
                <a:spcPct val="80000"/>
              </a:lnSpc>
            </a:pPr>
            <a:r>
              <a:rPr lang="tr-TR" altLang="en-US" dirty="0"/>
              <a:t>When we submit a form, although most of the page remains the same, whole page is reloaded from the server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lvl="1">
              <a:lnSpc>
                <a:spcPct val="80000"/>
              </a:lnSpc>
            </a:pPr>
            <a:endParaRPr lang="tr-TR" altLang="en-US" dirty="0"/>
          </a:p>
          <a:p>
            <a:pPr lvl="1">
              <a:lnSpc>
                <a:spcPct val="80000"/>
              </a:lnSpc>
            </a:pPr>
            <a:r>
              <a:rPr lang="tr-TR" altLang="en-US" dirty="0"/>
              <a:t>This causes very long waiting times and waste of bandwidth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lvl="1">
              <a:lnSpc>
                <a:spcPct val="80000"/>
              </a:lnSpc>
            </a:pPr>
            <a:endParaRPr lang="tr-TR" altLang="en-US" dirty="0"/>
          </a:p>
          <a:p>
            <a:pPr lvl="1">
              <a:lnSpc>
                <a:spcPct val="80000"/>
              </a:lnSpc>
            </a:pPr>
            <a:r>
              <a:rPr lang="tr-TR" altLang="en-US" dirty="0"/>
              <a:t>AJAX aims at loading only the necessary </a:t>
            </a:r>
            <a:r>
              <a:rPr lang="tr-TR" altLang="en-US" dirty="0" smtClean="0"/>
              <a:t>information</a:t>
            </a:r>
            <a:r>
              <a:rPr lang="tr-TR" altLang="en-US" dirty="0"/>
              <a:t>, and making only the necessary changes on the current page without reloading the whole page.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 smtClean="0"/>
              <a:t>AJAX uses:</a:t>
            </a:r>
          </a:p>
          <a:p>
            <a:pPr lvl="1"/>
            <a:r>
              <a:rPr lang="tr-TR" altLang="en-US" u="sng" dirty="0" smtClean="0"/>
              <a:t>Javascript</a:t>
            </a:r>
            <a:r>
              <a:rPr lang="tr-TR" altLang="en-US" dirty="0" smtClean="0"/>
              <a:t> (for altering the page)</a:t>
            </a:r>
          </a:p>
          <a:p>
            <a:pPr lvl="1"/>
            <a:r>
              <a:rPr lang="tr-TR" altLang="en-US" u="sng" dirty="0" smtClean="0"/>
              <a:t>XML</a:t>
            </a:r>
            <a:r>
              <a:rPr lang="tr-TR" altLang="en-US" dirty="0" smtClean="0"/>
              <a:t> (for information exchange)</a:t>
            </a:r>
          </a:p>
          <a:p>
            <a:pPr lvl="1"/>
            <a:r>
              <a:rPr lang="en-US" altLang="en-US" u="sng" dirty="0" smtClean="0"/>
              <a:t>PHP</a:t>
            </a:r>
            <a:r>
              <a:rPr lang="tr-TR" altLang="en-US" u="sng" dirty="0" smtClean="0"/>
              <a:t> or JSP</a:t>
            </a:r>
            <a:r>
              <a:rPr lang="tr-TR" altLang="en-US" dirty="0" smtClean="0"/>
              <a:t> (server side)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Processing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/>
              <a:t>Ajax (sometimes written AJAX) is a means of using JavaScript to communicate with a web server without submitting a form or loading a new page.  </a:t>
            </a:r>
            <a:endParaRPr lang="en-GB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tr-TR" altLang="en-US" dirty="0" smtClean="0"/>
              <a:t>AJAX </a:t>
            </a:r>
            <a:r>
              <a:rPr lang="tr-TR" altLang="en-US" dirty="0"/>
              <a:t>is based on Javascript, and the main functionality is to </a:t>
            </a:r>
            <a:r>
              <a:rPr lang="tr-TR" altLang="en-US" u="sng" dirty="0"/>
              <a:t>access the web server inside the Javascript code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lvl="1"/>
            <a:endParaRPr lang="tr-TR" altLang="en-US" dirty="0"/>
          </a:p>
          <a:p>
            <a:pPr lvl="1"/>
            <a:r>
              <a:rPr lang="tr-TR" altLang="en-US" dirty="0"/>
              <a:t>We access to the server using special objects; we send data and retrieve data.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altLang="en-US" sz="3000" dirty="0"/>
              <a:t>The </a:t>
            </a:r>
            <a:r>
              <a:rPr lang="en-GB" altLang="en-US" sz="3000" dirty="0" err="1"/>
              <a:t>XMLHttpRequest</a:t>
            </a:r>
            <a:r>
              <a:rPr lang="en-GB" altLang="en-US" sz="3000" dirty="0"/>
              <a:t> object is the backbone of every Ajax method.  Each application requires the creation of one of these objects.  So how do we do it?  </a:t>
            </a:r>
          </a:p>
          <a:p>
            <a:pPr lvl="1"/>
            <a:endParaRPr lang="en-GB" altLang="en-US" sz="3000" dirty="0" smtClean="0"/>
          </a:p>
          <a:p>
            <a:pPr lvl="1"/>
            <a:r>
              <a:rPr lang="en-GB" altLang="en-US" sz="3000" dirty="0" smtClean="0"/>
              <a:t>Firefox</a:t>
            </a:r>
            <a:r>
              <a:rPr lang="en-GB" altLang="en-US" sz="3000" dirty="0"/>
              <a:t>, Safari, Opera, and some other browsers can create one of these objects simply using the “new” keyword.  </a:t>
            </a:r>
          </a:p>
          <a:p>
            <a:pPr>
              <a:buNone/>
            </a:pPr>
            <a:r>
              <a:rPr lang="en-GB" altLang="en-US" sz="3400" dirty="0"/>
              <a:t>       </a:t>
            </a:r>
          </a:p>
          <a:p>
            <a:pPr>
              <a:buNone/>
            </a:pPr>
            <a:r>
              <a:rPr lang="en-GB" altLang="en-US" sz="3400" dirty="0"/>
              <a:t>       </a:t>
            </a:r>
            <a:r>
              <a:rPr lang="en-GB" altLang="en-US" sz="3400" dirty="0" smtClean="0"/>
              <a:t>	</a:t>
            </a:r>
            <a:r>
              <a:rPr lang="en-GB" altLang="en-US" dirty="0" smtClean="0"/>
              <a:t>&lt;</a:t>
            </a:r>
            <a:r>
              <a:rPr lang="en-GB" altLang="en-US" dirty="0"/>
              <a:t>script type="text/</a:t>
            </a:r>
            <a:r>
              <a:rPr lang="en-GB" altLang="en-US" dirty="0" err="1"/>
              <a:t>javascript</a:t>
            </a:r>
            <a:r>
              <a:rPr lang="en-GB" altLang="en-US" dirty="0"/>
              <a:t>"&gt;</a:t>
            </a:r>
          </a:p>
          <a:p>
            <a:pPr>
              <a:buNone/>
            </a:pPr>
            <a:r>
              <a:rPr lang="en-GB" altLang="en-US" dirty="0"/>
              <a:t>              </a:t>
            </a:r>
            <a:r>
              <a:rPr lang="en-GB" altLang="en-US" dirty="0" smtClean="0"/>
              <a:t>	            </a:t>
            </a:r>
            <a:r>
              <a:rPr lang="en-GB" altLang="en-US" dirty="0" err="1" smtClean="0"/>
              <a:t>ajaxRequest</a:t>
            </a:r>
            <a:r>
              <a:rPr lang="en-GB" altLang="en-US" dirty="0" smtClean="0"/>
              <a:t> </a:t>
            </a:r>
            <a:r>
              <a:rPr lang="en-GB" altLang="en-US" dirty="0"/>
              <a:t>= new </a:t>
            </a:r>
            <a:r>
              <a:rPr lang="en-GB" altLang="en-US" dirty="0" err="1"/>
              <a:t>XMLHttpRequest</a:t>
            </a:r>
            <a:r>
              <a:rPr lang="en-GB" altLang="en-US" dirty="0"/>
              <a:t>();</a:t>
            </a:r>
          </a:p>
          <a:p>
            <a:pPr>
              <a:buNone/>
            </a:pPr>
            <a:r>
              <a:rPr lang="en-GB" altLang="en-US" dirty="0" smtClean="0"/>
              <a:t>		&lt;/</a:t>
            </a:r>
            <a:r>
              <a:rPr lang="en-GB" altLang="en-US" dirty="0"/>
              <a:t>script&gt;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2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altLang="en-US" sz="2300" dirty="0"/>
              <a:t> </a:t>
            </a: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r>
              <a:rPr lang="en-GB" altLang="en-US" sz="2300" dirty="0" smtClean="0"/>
              <a:t>                                          </a:t>
            </a:r>
            <a:endParaRPr lang="en-GB" altLang="en-US" sz="2300" dirty="0"/>
          </a:p>
          <a:p>
            <a:pPr marL="0" indent="0">
              <a:buNone/>
            </a:pPr>
            <a:r>
              <a:rPr lang="en-GB" altLang="en-US" sz="2300" dirty="0" smtClean="0"/>
              <a:t> </a:t>
            </a:r>
            <a:endParaRPr lang="en-GB" altLang="en-US" sz="2300" dirty="0"/>
          </a:p>
          <a:p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r>
              <a:rPr lang="en-GB" altLang="en-US" sz="1800" dirty="0" smtClean="0"/>
              <a:t>We </a:t>
            </a:r>
            <a:r>
              <a:rPr lang="en-GB" altLang="en-US" sz="1800" dirty="0"/>
              <a:t>use the </a:t>
            </a:r>
            <a:r>
              <a:rPr lang="en-GB" altLang="en-US" sz="1800" dirty="0" err="1"/>
              <a:t>readyState</a:t>
            </a:r>
            <a:r>
              <a:rPr lang="en-GB" altLang="en-US" sz="1800" dirty="0"/>
              <a:t> to determine when the request has been completed, and then check the status to </a:t>
            </a:r>
            <a:r>
              <a:rPr lang="en-GB" altLang="en-US" sz="1800" dirty="0" smtClean="0"/>
              <a:t>se if </a:t>
            </a:r>
          </a:p>
          <a:p>
            <a:pPr>
              <a:buNone/>
            </a:pPr>
            <a:r>
              <a:rPr lang="en-GB" altLang="en-US" sz="1800" dirty="0" smtClean="0"/>
              <a:t>it </a:t>
            </a:r>
            <a:r>
              <a:rPr lang="en-GB" altLang="en-US" sz="1800" dirty="0"/>
              <a:t>executed without an error.  (We’ll see how to do this shortly</a:t>
            </a:r>
            <a:r>
              <a:rPr lang="en-GB" altLang="en-US" sz="1800" dirty="0" smtClean="0"/>
              <a:t>.)</a:t>
            </a:r>
          </a:p>
          <a:p>
            <a:pPr>
              <a:buNone/>
            </a:pPr>
            <a:r>
              <a:rPr lang="en-GB" altLang="en-US" sz="1800" dirty="0"/>
              <a:t>	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90930"/>
              </p:ext>
            </p:extLst>
          </p:nvPr>
        </p:nvGraphicFramePr>
        <p:xfrm>
          <a:off x="767508" y="1825625"/>
          <a:ext cx="11045024" cy="339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564"/>
                <a:gridCol w="8791460"/>
              </a:tblGrid>
              <a:tr h="355500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99207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readyState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altLang="en-US" sz="1800" dirty="0" smtClean="0"/>
                        <a:t>An integer from 0. . .4.  (0 means the call is uninitialized, 4 means that the call is</a:t>
                      </a:r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dirty="0" smtClean="0"/>
                        <a:t>complete.)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622125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onreadystatechange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Determines the function called when the objects </a:t>
                      </a:r>
                      <a:r>
                        <a:rPr lang="en-GB" altLang="en-US" sz="1800" dirty="0" err="1" smtClean="0"/>
                        <a:t>readyState</a:t>
                      </a:r>
                      <a:r>
                        <a:rPr lang="en-GB" altLang="en-US" sz="1800" dirty="0" smtClean="0"/>
                        <a:t> changes.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05624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responseText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Data returned from the server as a text</a:t>
                      </a:r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dirty="0" smtClean="0"/>
                        <a:t>string (read-only).</a:t>
                      </a:r>
                      <a:endParaRPr lang="en-GB" altLang="en-US" sz="1800" dirty="0"/>
                    </a:p>
                  </a:txBody>
                  <a:tcPr/>
                </a:tc>
              </a:tr>
              <a:tr h="537851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responseXML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Data returned from the server as an XML document object (read-only).</a:t>
                      </a:r>
                      <a:endParaRPr lang="en-GB" altLang="en-US" sz="1800" dirty="0"/>
                    </a:p>
                  </a:txBody>
                  <a:tcPr/>
                </a:tc>
              </a:tr>
              <a:tr h="355500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HTTP status code returned by the server</a:t>
                      </a:r>
                      <a:endParaRPr lang="en-GB" altLang="en-US" sz="1800" dirty="0"/>
                    </a:p>
                  </a:txBody>
                  <a:tcPr/>
                </a:tc>
              </a:tr>
              <a:tr h="376496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statusText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HTTP status phrase returned by the server</a:t>
                      </a:r>
                      <a:endParaRPr lang="en-GB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GB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altLang="en-US" sz="2400" b="1" dirty="0" err="1" smtClean="0">
                <a:solidFill>
                  <a:schemeClr val="accent2"/>
                </a:solidFill>
              </a:rPr>
              <a:t>readyState</a:t>
            </a:r>
            <a:r>
              <a:rPr lang="en-GB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GB" altLang="en-US" sz="2300" dirty="0"/>
              <a:t> </a:t>
            </a: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r>
              <a:rPr lang="en-GB" altLang="en-US" sz="2300" dirty="0" smtClean="0"/>
              <a:t>                                          </a:t>
            </a:r>
            <a:endParaRPr lang="en-GB" altLang="en-US" sz="2300" dirty="0"/>
          </a:p>
          <a:p>
            <a:pPr marL="0" indent="0">
              <a:buNone/>
            </a:pPr>
            <a:r>
              <a:rPr lang="en-GB" altLang="en-US" sz="2300" dirty="0" smtClean="0"/>
              <a:t> </a:t>
            </a:r>
            <a:endParaRPr lang="en-GB" altLang="en-US" sz="2300" dirty="0"/>
          </a:p>
          <a:p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endParaRPr lang="en-GB" altLang="en-US" sz="1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3624"/>
              </p:ext>
            </p:extLst>
          </p:nvPr>
        </p:nvGraphicFramePr>
        <p:xfrm>
          <a:off x="1069554" y="1977127"/>
          <a:ext cx="9176133" cy="364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46"/>
                <a:gridCol w="7303887"/>
              </a:tblGrid>
              <a:tr h="2384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719386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Uninitialized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>
                        <a:buNone/>
                      </a:pPr>
                      <a:r>
                        <a:rPr lang="en-US" baseline="0" dirty="0" smtClean="0"/>
                        <a:t> -Object contains no data</a:t>
                      </a:r>
                      <a:endParaRPr lang="en-US" dirty="0"/>
                    </a:p>
                  </a:txBody>
                  <a:tcPr/>
                </a:tc>
              </a:tr>
              <a:tr h="596186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Loading</a:t>
                      </a:r>
                    </a:p>
                    <a:p>
                      <a:r>
                        <a:rPr lang="en-GB" altLang="en-US" sz="1800" baseline="0" dirty="0" smtClean="0"/>
                        <a:t> -</a:t>
                      </a:r>
                      <a:r>
                        <a:rPr lang="en-GB" altLang="en-US" sz="1800" dirty="0" smtClean="0"/>
                        <a:t>Object is currently loading its data</a:t>
                      </a:r>
                    </a:p>
                  </a:txBody>
                  <a:tcPr/>
                </a:tc>
              </a:tr>
              <a:tr h="417330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Loaded</a:t>
                      </a:r>
                    </a:p>
                    <a:p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dirty="0" smtClean="0"/>
                        <a:t>-Object has finished loading its data</a:t>
                      </a:r>
                      <a:endParaRPr lang="en-GB" altLang="en-US" sz="1800" dirty="0"/>
                    </a:p>
                  </a:txBody>
                  <a:tcPr/>
                </a:tc>
              </a:tr>
              <a:tr h="5533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Interactive </a:t>
                      </a:r>
                    </a:p>
                    <a:p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dirty="0" smtClean="0"/>
                        <a:t>-User may interact with the object even though</a:t>
                      </a:r>
                      <a:r>
                        <a:rPr lang="en-GB" altLang="en-US" sz="1800" baseline="0" dirty="0" smtClean="0"/>
                        <a:t> it’s not fully loaded</a:t>
                      </a:r>
                      <a:endParaRPr lang="en-GB" altLang="en-US" sz="1800" dirty="0"/>
                    </a:p>
                  </a:txBody>
                  <a:tcPr/>
                </a:tc>
              </a:tr>
              <a:tr h="2384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Complete</a:t>
                      </a:r>
                      <a:r>
                        <a:rPr lang="en-GB" altLang="en-US" sz="1800" baseline="0" dirty="0" smtClean="0"/>
                        <a:t>  </a:t>
                      </a:r>
                    </a:p>
                    <a:p>
                      <a:r>
                        <a:rPr lang="en-GB" altLang="en-US" sz="1800" baseline="0" dirty="0" smtClean="0"/>
                        <a:t> -Object has finished initializing </a:t>
                      </a:r>
                      <a:endParaRPr lang="en-GB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GB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altLang="en-US" sz="2400" b="1" dirty="0" smtClean="0">
                <a:solidFill>
                  <a:schemeClr val="accent2"/>
                </a:solidFill>
              </a:rPr>
              <a:t>status</a:t>
            </a:r>
            <a:r>
              <a:rPr lang="en-GB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795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altLang="en-US" sz="2300" dirty="0"/>
              <a:t> </a:t>
            </a: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r>
              <a:rPr lang="en-GB" altLang="en-US" sz="2300" dirty="0" smtClean="0"/>
              <a:t>                                          </a:t>
            </a:r>
            <a:endParaRPr lang="en-GB" altLang="en-US" sz="2300" dirty="0"/>
          </a:p>
          <a:p>
            <a:pPr marL="0" indent="0">
              <a:buNone/>
            </a:pPr>
            <a:r>
              <a:rPr lang="en-GB" altLang="en-US" sz="2300" dirty="0" smtClean="0"/>
              <a:t> </a:t>
            </a:r>
            <a:endParaRPr lang="en-GB" altLang="en-US" sz="2300" dirty="0"/>
          </a:p>
          <a:p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r>
              <a:rPr lang="en-US" sz="1400" b="1" dirty="0"/>
              <a:t>UNAUTHORIZED</a:t>
            </a:r>
            <a:r>
              <a:rPr lang="en-US" sz="1400" dirty="0"/>
              <a:t>: Status code (</a:t>
            </a:r>
            <a:r>
              <a:rPr lang="en-US" sz="1400" b="1" dirty="0"/>
              <a:t>401</a:t>
            </a:r>
            <a:r>
              <a:rPr lang="en-US" sz="1400" dirty="0"/>
              <a:t>) indicating that the request requires authentication. User/agent unknown by the server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b="1" dirty="0"/>
              <a:t>FORBIDDEN: </a:t>
            </a:r>
            <a:r>
              <a:rPr lang="en-US" sz="1400" dirty="0"/>
              <a:t>Status code (</a:t>
            </a:r>
            <a:r>
              <a:rPr lang="en-US" sz="1400" b="1" dirty="0"/>
              <a:t>403</a:t>
            </a:r>
            <a:r>
              <a:rPr lang="en-US" sz="1400" dirty="0"/>
              <a:t>) indicating the server understood the request but refused to fulfill it. User/agent known by the server but has insufficient credentials</a:t>
            </a:r>
            <a:r>
              <a:rPr lang="en-US" sz="1400" dirty="0" smtClean="0"/>
              <a:t>.</a:t>
            </a:r>
          </a:p>
          <a:p>
            <a:pPr>
              <a:buNone/>
            </a:pPr>
            <a:endParaRPr lang="en-GB" altLang="en-US" sz="1400" dirty="0" smtClean="0"/>
          </a:p>
          <a:p>
            <a:pPr lvl="1"/>
            <a:r>
              <a:rPr lang="en-GB" altLang="en-US" sz="2000" dirty="0" smtClean="0"/>
              <a:t>Event Handler  </a:t>
            </a:r>
          </a:p>
          <a:p>
            <a:pPr>
              <a:buNone/>
            </a:pPr>
            <a:r>
              <a:rPr lang="en-GB" altLang="en-US" sz="2400" dirty="0"/>
              <a:t>	</a:t>
            </a:r>
            <a:r>
              <a:rPr lang="en-GB" altLang="en-US" sz="2400" dirty="0" smtClean="0"/>
              <a:t> 	- </a:t>
            </a:r>
            <a:r>
              <a:rPr lang="en-GB" altLang="en-US" sz="2000" dirty="0" err="1" smtClean="0"/>
              <a:t>onreadystatechange</a:t>
            </a:r>
            <a:endParaRPr lang="en-GB" altLang="en-US" sz="2000" dirty="0"/>
          </a:p>
          <a:p>
            <a:pPr>
              <a:buNone/>
            </a:pPr>
            <a:endParaRPr lang="en-GB" altLang="en-US" sz="23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33136"/>
              </p:ext>
            </p:extLst>
          </p:nvPr>
        </p:nvGraphicFramePr>
        <p:xfrm>
          <a:off x="1282850" y="1773955"/>
          <a:ext cx="7982335" cy="279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07"/>
                <a:gridCol w="5697628"/>
              </a:tblGrid>
              <a:tr h="2384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46026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Ok</a:t>
                      </a:r>
                    </a:p>
                  </a:txBody>
                  <a:tcPr/>
                </a:tc>
              </a:tr>
              <a:tr h="40762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Bad Request</a:t>
                      </a:r>
                    </a:p>
                  </a:txBody>
                  <a:tcPr/>
                </a:tc>
              </a:tr>
              <a:tr h="417330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Unauthorized</a:t>
                      </a:r>
                      <a:endParaRPr lang="en-GB" altLang="en-US" sz="1800" dirty="0"/>
                    </a:p>
                  </a:txBody>
                  <a:tcPr/>
                </a:tc>
              </a:tr>
              <a:tr h="408935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Forbidden</a:t>
                      </a:r>
                      <a:endParaRPr lang="en-GB" altLang="en-US" sz="1800" dirty="0"/>
                    </a:p>
                  </a:txBody>
                  <a:tcPr/>
                </a:tc>
              </a:tr>
              <a:tr h="2384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Not</a:t>
                      </a:r>
                      <a:r>
                        <a:rPr lang="en-GB" altLang="en-US" sz="1800" baseline="0" dirty="0" smtClean="0"/>
                        <a:t> Found</a:t>
                      </a:r>
                      <a:endParaRPr lang="en-GB" altLang="en-US" sz="1800" dirty="0"/>
                    </a:p>
                  </a:txBody>
                  <a:tcPr/>
                </a:tc>
              </a:tr>
              <a:tr h="238474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Internal Server</a:t>
                      </a:r>
                      <a:r>
                        <a:rPr lang="en-GB" altLang="en-US" sz="1800" baseline="0" dirty="0" smtClean="0"/>
                        <a:t> Error</a:t>
                      </a:r>
                      <a:endParaRPr lang="en-GB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618</Words>
  <Application>Microsoft Office PowerPoint</Application>
  <PresentationFormat>Widescreen</PresentationFormat>
  <Paragraphs>155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Consolas</vt:lpstr>
      <vt:lpstr>Office Theme</vt:lpstr>
      <vt:lpstr>Ajax</vt:lpstr>
      <vt:lpstr>What is AJAX ?</vt:lpstr>
      <vt:lpstr>Purpose of AJAX</vt:lpstr>
      <vt:lpstr>Technologies Used</vt:lpstr>
      <vt:lpstr>Simple Processing</vt:lpstr>
      <vt:lpstr>The XMLHttpRequest object</vt:lpstr>
      <vt:lpstr>XMLHttpRequest object properties</vt:lpstr>
      <vt:lpstr>XMLHttpRequest properties(readyState)</vt:lpstr>
      <vt:lpstr>XMLHttpRequest properties(status)</vt:lpstr>
      <vt:lpstr>XMLHttpRequest Method</vt:lpstr>
      <vt:lpstr>Ajax code</vt:lpstr>
      <vt:lpstr>Ajax code (cont’)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Hist</dc:creator>
  <cp:lastModifiedBy>HIST</cp:lastModifiedBy>
  <cp:revision>49</cp:revision>
  <dcterms:created xsi:type="dcterms:W3CDTF">2014-04-12T07:39:57Z</dcterms:created>
  <dcterms:modified xsi:type="dcterms:W3CDTF">2018-02-07T09:09:36Z</dcterms:modified>
</cp:coreProperties>
</file>