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notesMasterIdLst>
    <p:notesMasterId r:id="rId49"/>
  </p:notesMasterIdLst>
  <p:handoutMasterIdLst>
    <p:handoutMasterId r:id="rId50"/>
  </p:handoutMasterIdLst>
  <p:sldIdLst>
    <p:sldId id="257" r:id="rId2"/>
    <p:sldId id="260" r:id="rId3"/>
    <p:sldId id="258" r:id="rId4"/>
    <p:sldId id="264" r:id="rId5"/>
    <p:sldId id="265" r:id="rId6"/>
    <p:sldId id="259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6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3" r:id="rId47"/>
    <p:sldId id="302" r:id="rId4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6FA8"/>
    <a:srgbClr val="D3A9CB"/>
    <a:srgbClr val="4D4D4D"/>
    <a:srgbClr val="336600"/>
    <a:srgbClr val="B267A4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8" autoAdjust="0"/>
    <p:restoredTop sz="73901" autoAdjust="0"/>
  </p:normalViewPr>
  <p:slideViewPr>
    <p:cSldViewPr>
      <p:cViewPr varScale="1">
        <p:scale>
          <a:sx n="104" d="100"/>
          <a:sy n="104" d="100"/>
        </p:scale>
        <p:origin x="12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90"/>
    </p:cViewPr>
  </p:sorterViewPr>
  <p:notesViewPr>
    <p:cSldViewPr>
      <p:cViewPr varScale="1">
        <p:scale>
          <a:sx n="67" d="100"/>
          <a:sy n="67" d="100"/>
        </p:scale>
        <p:origin x="-2796" y="-1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F8FECC-437B-4FE0-B6AA-FAAB1879E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6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E268451-0B7F-4CC5-9CC0-1D5396872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08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251A75-DB44-4F7E-A727-7CA9B7BAAB89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487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AC017E-AA63-4188-A066-0988BE44AD86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656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57200" y="2819400"/>
            <a:ext cx="190500" cy="16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4572000"/>
            <a:ext cx="1905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7772400" cy="1600200"/>
          </a:xfrm>
          <a:ln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0"/>
            <a:ext cx="7620000" cy="914400"/>
          </a:xfrm>
          <a:ln>
            <a:solidFill>
              <a:schemeClr val="accent6"/>
            </a:solidFill>
          </a:ln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80222-9B11-4328-BCF1-424E36947FAA}" type="datetime4">
              <a:rPr lang="en-US"/>
              <a:pPr>
                <a:defRPr/>
              </a:pPr>
              <a:t>May 7, 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F08C7F-F3E6-4489-B3C4-70BAD1638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80355-E26F-4400-B7C8-5D51E923BCBA}" type="datetime4">
              <a:rPr lang="en-US"/>
              <a:pPr>
                <a:defRPr/>
              </a:pPr>
              <a:t>May 7, 2018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06811EF-9348-48E2-836B-B9E278670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5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A0FE1-D237-421A-AA3B-66CB6964D8B9}" type="datetime4">
              <a:rPr lang="en-US"/>
              <a:pPr>
                <a:defRPr/>
              </a:pPr>
              <a:t>May 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AC0D9-01C5-441F-8C34-69CC08070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5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7DEFF-B9D2-44D2-B18D-2F3D84939062}" type="datetime4">
              <a:rPr lang="en-US"/>
              <a:pPr>
                <a:defRPr/>
              </a:pPr>
              <a:t>May 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46DEC-CB44-48E8-82D5-83EEFEC04E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49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49A34-1CC9-43EF-BDBD-2623B7B2BBF6}" type="datetime4">
              <a:rPr lang="en-US"/>
              <a:pPr>
                <a:defRPr/>
              </a:pPr>
              <a:t>May 7, 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1D7EA-862C-4D39-A3F9-D88FA5867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14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Hidaya\Downloads\header-bg3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5"/>
          <a:stretch>
            <a:fillRect/>
          </a:stretch>
        </p:blipFill>
        <p:spPr bwMode="auto">
          <a:xfrm>
            <a:off x="0" y="0"/>
            <a:ext cx="6629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1371600" y="6553200"/>
            <a:ext cx="6248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dirty="0" smtClean="0"/>
              <a:t>© Copyright 2017 </a:t>
            </a:r>
            <a:r>
              <a:rPr lang="en-US" sz="900" dirty="0" err="1" smtClean="0"/>
              <a:t>Hidaya</a:t>
            </a:r>
            <a:r>
              <a:rPr lang="en-US" sz="900" dirty="0" smtClean="0"/>
              <a:t> Trust (Pakistan) </a:t>
            </a:r>
            <a:r>
              <a:rPr lang="en-US" sz="1200" dirty="0" smtClean="0"/>
              <a:t>●</a:t>
            </a:r>
            <a:r>
              <a:rPr lang="en-US" sz="900" dirty="0" smtClean="0"/>
              <a:t> A Non-Profit Organization </a:t>
            </a:r>
            <a:r>
              <a:rPr lang="en-US" sz="1200" dirty="0" smtClean="0"/>
              <a:t>●</a:t>
            </a:r>
            <a:r>
              <a:rPr lang="en-US" sz="900" dirty="0" smtClean="0"/>
              <a:t> www.hidayatrust.org / </a:t>
            </a:r>
            <a:r>
              <a:rPr lang="en-US" sz="900" dirty="0" err="1" smtClean="0"/>
              <a:t>www,histpk.org</a:t>
            </a:r>
            <a:r>
              <a:rPr lang="en-US" sz="900" dirty="0" smtClean="0"/>
              <a:t> </a:t>
            </a:r>
          </a:p>
        </p:txBody>
      </p:sp>
      <p:pic>
        <p:nvPicPr>
          <p:cNvPr id="7" name="Picture 2" descr="C:\Users\Hidaya\Downloads\Bismillah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215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9007475" y="0"/>
            <a:ext cx="1365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007475" y="0"/>
            <a:ext cx="13652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3058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04800" y="1752600"/>
            <a:ext cx="8534400" cy="4419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ln>
            <a:miter lim="800000"/>
            <a:headEnd/>
            <a:tailEnd/>
          </a:ln>
        </p:spPr>
        <p:txBody>
          <a:bodyPr anchor="t"/>
          <a:lstStyle>
            <a:lvl1pPr algn="r">
              <a:defRPr sz="1000"/>
            </a:lvl1pPr>
          </a:lstStyle>
          <a:p>
            <a:pPr>
              <a:defRPr/>
            </a:pPr>
            <a:fld id="{0DAFA9AF-F8A0-4B32-A459-8F477D79E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3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Hidaya\Downloads\header-bg3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5"/>
          <a:stretch>
            <a:fillRect/>
          </a:stretch>
        </p:blipFill>
        <p:spPr bwMode="auto">
          <a:xfrm>
            <a:off x="0" y="0"/>
            <a:ext cx="6629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1371600" y="6553200"/>
            <a:ext cx="6248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dirty="0" smtClean="0"/>
              <a:t>© Copyright 2017 </a:t>
            </a:r>
            <a:r>
              <a:rPr lang="en-US" sz="900" dirty="0" err="1" smtClean="0"/>
              <a:t>Hidaya</a:t>
            </a:r>
            <a:r>
              <a:rPr lang="en-US" sz="900" dirty="0" smtClean="0"/>
              <a:t> Trust (Pakistan) </a:t>
            </a:r>
            <a:r>
              <a:rPr lang="en-US" sz="1200" dirty="0" smtClean="0"/>
              <a:t>●</a:t>
            </a:r>
            <a:r>
              <a:rPr lang="en-US" sz="900" dirty="0" smtClean="0"/>
              <a:t> A Non-Profit Organization </a:t>
            </a:r>
            <a:r>
              <a:rPr lang="en-US" sz="1200" dirty="0" smtClean="0"/>
              <a:t>●</a:t>
            </a:r>
            <a:r>
              <a:rPr lang="en-US" sz="900" dirty="0" smtClean="0"/>
              <a:t> www.hidayatrust.org / </a:t>
            </a:r>
            <a:r>
              <a:rPr lang="en-US" sz="900" dirty="0" err="1" smtClean="0"/>
              <a:t>www,histpk.org</a:t>
            </a:r>
            <a:r>
              <a:rPr lang="en-US" sz="900" dirty="0" smtClean="0"/>
              <a:t> </a:t>
            </a:r>
          </a:p>
        </p:txBody>
      </p:sp>
      <p:pic>
        <p:nvPicPr>
          <p:cNvPr id="6" name="Picture 2" descr="C:\Users\Hidaya\Downloads\Bismillah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215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9007475" y="0"/>
            <a:ext cx="1365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007475" y="0"/>
            <a:ext cx="13652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" y="2819400"/>
            <a:ext cx="190500" cy="16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4572000"/>
            <a:ext cx="1905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7700" y="2819400"/>
            <a:ext cx="7581900" cy="1600200"/>
          </a:xfrm>
          <a:ln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7700" y="4572000"/>
            <a:ext cx="7429500" cy="914400"/>
          </a:xfrm>
          <a:ln>
            <a:solidFill>
              <a:schemeClr val="accent6"/>
            </a:solidFill>
          </a:ln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ln>
            <a:miter lim="800000"/>
            <a:headEnd/>
            <a:tailEnd/>
          </a:ln>
        </p:spPr>
        <p:txBody>
          <a:bodyPr anchor="t"/>
          <a:lstStyle>
            <a:lvl1pPr algn="r">
              <a:defRPr sz="1000"/>
            </a:lvl1pPr>
          </a:lstStyle>
          <a:p>
            <a:pPr>
              <a:defRPr/>
            </a:pPr>
            <a:fld id="{5FA48A11-EEA1-4519-81E8-118D912BE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DECFB-8417-4F42-B96F-D928A7132A9B}" type="datetime4">
              <a:rPr lang="en-US"/>
              <a:pPr>
                <a:defRPr/>
              </a:pPr>
              <a:t>May 7, 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250EA-F22F-4A06-B391-E6723B0E1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8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6CD0B-D587-40CC-913A-89EDD0E6C1A7}" type="datetime4">
              <a:rPr lang="en-US"/>
              <a:pPr>
                <a:defRPr/>
              </a:pPr>
              <a:t>May 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1AC6E-C6BC-4CF0-9B79-02A0BF5A6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1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99E9-1F53-436F-8A38-AB4C2AEBF42F}" type="datetime4">
              <a:rPr lang="en-US"/>
              <a:pPr>
                <a:defRPr/>
              </a:pPr>
              <a:t>May 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62549-60D0-4C8B-9A86-CD84A7A448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1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F80BF-93D1-4B67-A7A3-D5815435DDB0}" type="datetime4">
              <a:rPr lang="en-US"/>
              <a:pPr>
                <a:defRPr/>
              </a:pPr>
              <a:t>May 7, 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5C6B-333C-4FAD-9D26-34D643C28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C4861-B6DD-43B1-9CCF-9012A38A36D1}" type="datetime4">
              <a:rPr lang="en-US"/>
              <a:pPr>
                <a:defRPr/>
              </a:pPr>
              <a:t>May 7, 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3492D-BE82-4FB8-A307-37B5D7831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2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CAF18-8C89-4753-9789-2783A92BF017}" type="datetime4">
              <a:rPr lang="en-US"/>
              <a:pPr>
                <a:defRPr/>
              </a:pPr>
              <a:t>May 7, 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9086B-05C2-46EB-825F-2F20D055A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3AAF-31C2-41FC-A655-D3F00FA1855F}" type="datetime4">
              <a:rPr lang="en-US"/>
              <a:pPr>
                <a:defRPr/>
              </a:pPr>
              <a:t>May 7, 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AFB87-3821-485E-AE57-FBDBE5312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4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1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A7F96-6AB0-498D-9A0B-7C8A466E31D6}" type="datetime4">
              <a:rPr lang="en-US"/>
              <a:pPr>
                <a:defRPr/>
              </a:pPr>
              <a:t>May 7, 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50FB4-F0E8-4E83-8BC7-A67E84ACA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eaLnBrk="1" hangingPunct="1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6975C34-5312-449D-A08A-0F264C56AC2E}" type="datetime4">
              <a:rPr lang="en-US"/>
              <a:pPr>
                <a:defRPr/>
              </a:pPr>
              <a:t>May 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hangingPunct="1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BEF5E93-4954-444A-AA74-929BD0324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371600" y="6553200"/>
            <a:ext cx="6248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dirty="0" smtClean="0"/>
              <a:t>© Copyright 2017 </a:t>
            </a:r>
            <a:r>
              <a:rPr lang="en-US" sz="900" dirty="0" err="1" smtClean="0"/>
              <a:t>Hidaya</a:t>
            </a:r>
            <a:r>
              <a:rPr lang="en-US" sz="900" dirty="0" smtClean="0"/>
              <a:t> Trust (Pakistan) </a:t>
            </a:r>
            <a:r>
              <a:rPr lang="en-US" sz="1200" dirty="0" smtClean="0"/>
              <a:t>●</a:t>
            </a:r>
            <a:r>
              <a:rPr lang="en-US" sz="900" dirty="0" smtClean="0"/>
              <a:t> A Non-Profit Organization </a:t>
            </a:r>
            <a:r>
              <a:rPr lang="en-US" sz="1200" dirty="0" smtClean="0"/>
              <a:t>●</a:t>
            </a:r>
            <a:r>
              <a:rPr lang="en-US" sz="900" dirty="0" smtClean="0"/>
              <a:t> www.hidayatrust.org / </a:t>
            </a:r>
            <a:r>
              <a:rPr lang="en-US" sz="900" dirty="0" err="1" smtClean="0"/>
              <a:t>www,histpk.org</a:t>
            </a:r>
            <a:r>
              <a:rPr lang="en-US" sz="900" dirty="0" smtClean="0"/>
              <a:t> </a:t>
            </a:r>
          </a:p>
        </p:txBody>
      </p:sp>
      <p:sp>
        <p:nvSpPr>
          <p:cNvPr id="1034" name="Text Box 13"/>
          <p:cNvSpPr txBox="1">
            <a:spLocks noChangeArrowheads="1"/>
          </p:cNvSpPr>
          <p:nvPr/>
        </p:nvSpPr>
        <p:spPr bwMode="auto">
          <a:xfrm>
            <a:off x="609600" y="1328738"/>
            <a:ext cx="79248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000" b="1" smtClean="0">
                <a:solidFill>
                  <a:srgbClr val="002060"/>
                </a:solidFill>
              </a:rPr>
              <a:t>Hidaya Institute of Science &amp; Technology</a:t>
            </a:r>
          </a:p>
        </p:txBody>
      </p:sp>
      <p:sp>
        <p:nvSpPr>
          <p:cNvPr id="1035" name="Text Box 15"/>
          <p:cNvSpPr txBox="1">
            <a:spLocks noChangeArrowheads="1"/>
          </p:cNvSpPr>
          <p:nvPr/>
        </p:nvSpPr>
        <p:spPr bwMode="auto">
          <a:xfrm>
            <a:off x="1600200" y="4419600"/>
            <a:ext cx="63246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www.histpk.org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2400" i="1" dirty="0" smtClean="0">
                <a:ea typeface="Arial Unicode MS" pitchFamily="34" charset="-128"/>
                <a:cs typeface="Arial Unicode MS" pitchFamily="34" charset="-128"/>
              </a:rPr>
              <a:t>A Division of </a:t>
            </a:r>
            <a:r>
              <a:rPr lang="en-US" sz="2400" i="1" dirty="0" err="1" smtClean="0">
                <a:ea typeface="Arial Unicode MS" pitchFamily="34" charset="-128"/>
                <a:cs typeface="Arial Unicode MS" pitchFamily="34" charset="-128"/>
              </a:rPr>
              <a:t>Hidaya</a:t>
            </a:r>
            <a:r>
              <a:rPr lang="en-US" sz="2400" i="1" dirty="0" smtClean="0">
                <a:ea typeface="Arial Unicode MS" pitchFamily="34" charset="-128"/>
                <a:cs typeface="Arial Unicode MS" pitchFamily="34" charset="-128"/>
              </a:rPr>
              <a:t> Trust, Pakistan</a:t>
            </a:r>
          </a:p>
        </p:txBody>
      </p:sp>
      <p:pic>
        <p:nvPicPr>
          <p:cNvPr id="1036" name="Picture 8" descr="C:\Users\Hidaya\Downloads\header-bg3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5"/>
          <a:stretch>
            <a:fillRect/>
          </a:stretch>
        </p:blipFill>
        <p:spPr bwMode="auto">
          <a:xfrm>
            <a:off x="0" y="0"/>
            <a:ext cx="6629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2" descr="C:\Users\Hidaya\Downloads\Bismillah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215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6" r:id="rId10"/>
    <p:sldLayoutId id="2147484202" r:id="rId11"/>
    <p:sldLayoutId id="2147484203" r:id="rId12"/>
    <p:sldLayoutId id="2147484204" r:id="rId13"/>
    <p:sldLayoutId id="2147484207" r:id="rId14"/>
    <p:sldLayoutId id="2147484208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u="sng" dirty="0" smtClean="0"/>
              <a:t>What Needed To write a </a:t>
            </a:r>
            <a:r>
              <a:rPr lang="en-US" u="sng" dirty="0" err="1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smtClean="0"/>
              <a:t>It Doesn't matter it be</a:t>
            </a:r>
          </a:p>
          <a:p>
            <a:pPr lvl="1"/>
            <a:r>
              <a:rPr lang="en-US" altLang="en-US" sz="1800" smtClean="0"/>
              <a:t>Pc</a:t>
            </a:r>
          </a:p>
          <a:p>
            <a:pPr lvl="1"/>
            <a:r>
              <a:rPr lang="en-US" altLang="en-US" sz="1800" smtClean="0"/>
              <a:t>Mac,</a:t>
            </a:r>
          </a:p>
          <a:p>
            <a:pPr lvl="1"/>
            <a:r>
              <a:rPr lang="en-US" altLang="en-US" sz="1800" smtClean="0"/>
              <a:t>Linux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smtClean="0"/>
              <a:t>What ever language it be,</a:t>
            </a:r>
          </a:p>
          <a:p>
            <a:pPr lvl="1"/>
            <a:r>
              <a:rPr lang="en-US" altLang="en-US" sz="1800" smtClean="0"/>
              <a:t>Php </a:t>
            </a:r>
          </a:p>
          <a:p>
            <a:pPr lvl="1"/>
            <a:r>
              <a:rPr lang="en-US" altLang="en-US" sz="1800" smtClean="0"/>
              <a:t>ruby on rails</a:t>
            </a:r>
          </a:p>
          <a:p>
            <a:pPr lvl="1"/>
            <a:r>
              <a:rPr lang="en-US" altLang="en-US" sz="1800" smtClean="0"/>
              <a:t>Asp.net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smtClean="0"/>
              <a:t>No Licensing is need.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smtClean="0"/>
              <a:t>Some application may help in writing code.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smtClean="0"/>
              <a:t>But basically will work on a simple </a:t>
            </a:r>
            <a:r>
              <a:rPr lang="en-US" altLang="en-US" sz="1800" u="sng" smtClean="0"/>
              <a:t>Text Editor</a:t>
            </a:r>
            <a:r>
              <a:rPr lang="en-US" altLang="en-US" sz="1800" smtClean="0"/>
              <a:t>.</a:t>
            </a:r>
          </a:p>
          <a:p>
            <a:pPr marL="0" indent="0"/>
            <a:endParaRPr lang="en-US" altLang="en-US" sz="1800" b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5344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u="sng" dirty="0" smtClean="0"/>
              <a:t>How And Where To Place 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JavaScript consists of JavaScript statements that are placed within the </a:t>
            </a:r>
            <a:r>
              <a:rPr lang="en-US" altLang="en-US" sz="1800" b="0" smtClean="0">
                <a:solidFill>
                  <a:srgbClr val="B26314"/>
                </a:solidFill>
              </a:rPr>
              <a:t>&lt;script&gt;... &lt;/script&gt; </a:t>
            </a:r>
            <a:r>
              <a:rPr lang="en-US" altLang="en-US" sz="1800" b="0" smtClean="0"/>
              <a:t>HTML tags in a web page.</a:t>
            </a:r>
          </a:p>
          <a:p>
            <a:pPr marL="0" indent="0" algn="just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The  &lt;script&gt;  tag  alert  the  browser  program  to  begin  interpreting  all  the  text  between  these tags as a script.</a:t>
            </a:r>
          </a:p>
          <a:p>
            <a:pPr marL="0" indent="0" algn="just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 The script tag takes two important attributes: </a:t>
            </a:r>
          </a:p>
          <a:p>
            <a:pPr marL="0" indent="0" algn="just">
              <a:buFont typeface="Arial" panose="020B0604020202020204" pitchFamily="34" charset="0"/>
              <a:buChar char="•"/>
            </a:pPr>
            <a:r>
              <a:rPr lang="en-US" altLang="en-US" sz="1800" u="sng" smtClean="0"/>
              <a:t>language: </a:t>
            </a:r>
          </a:p>
          <a:p>
            <a:pPr lvl="1" algn="just"/>
            <a:r>
              <a:rPr lang="en-US" altLang="en-US" sz="1800" smtClean="0"/>
              <a:t>This attribute specifies what scripting language you are using. </a:t>
            </a:r>
          </a:p>
          <a:p>
            <a:pPr lvl="1" algn="just"/>
            <a:r>
              <a:rPr lang="en-US" altLang="en-US" sz="1800" smtClean="0"/>
              <a:t>Typically, its value will be “</a:t>
            </a:r>
            <a:r>
              <a:rPr lang="en-US" altLang="en-US" sz="1800" smtClean="0">
                <a:solidFill>
                  <a:srgbClr val="B26314"/>
                </a:solidFill>
              </a:rPr>
              <a:t>javascript”</a:t>
            </a:r>
            <a:r>
              <a:rPr lang="en-US" altLang="en-US" sz="1800" smtClean="0"/>
              <a:t>. </a:t>
            </a:r>
          </a:p>
          <a:p>
            <a:pPr marL="0" indent="0" algn="just">
              <a:buFont typeface="Arial" panose="020B0604020202020204" pitchFamily="34" charset="0"/>
              <a:buChar char="•"/>
            </a:pPr>
            <a:r>
              <a:rPr lang="en-US" altLang="en-US" sz="1800" u="sng" smtClean="0"/>
              <a:t>type: </a:t>
            </a:r>
          </a:p>
          <a:p>
            <a:pPr lvl="1" algn="just"/>
            <a:r>
              <a:rPr lang="en-US" altLang="en-US" sz="1800" smtClean="0"/>
              <a:t>This attribute is what is now recommended to indicate the scripting language in use </a:t>
            </a:r>
          </a:p>
          <a:p>
            <a:pPr lvl="1" algn="just"/>
            <a:r>
              <a:rPr lang="en-US" altLang="en-US" sz="1800" smtClean="0"/>
              <a:t>its value should be set to </a:t>
            </a:r>
            <a:r>
              <a:rPr lang="en-US" altLang="en-US" sz="1800" smtClean="0">
                <a:solidFill>
                  <a:srgbClr val="B26314"/>
                </a:solidFill>
              </a:rPr>
              <a:t>"text/javascript"</a:t>
            </a:r>
            <a:r>
              <a:rPr lang="en-US" altLang="en-US" sz="1800" smtClean="0"/>
              <a:t>.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fr-FR" altLang="en-US" sz="1800" smtClean="0">
                <a:solidFill>
                  <a:srgbClr val="63891F"/>
                </a:solidFill>
              </a:rPr>
              <a:t>&lt;script language="javascript" type="text/javascript"&gt; 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fr-FR" altLang="en-US" sz="1800" smtClean="0">
                <a:solidFill>
                  <a:srgbClr val="63891F"/>
                </a:solidFill>
              </a:rPr>
              <a:t>  JavaScript code 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fr-FR" altLang="en-US" sz="1800" smtClean="0">
                <a:solidFill>
                  <a:srgbClr val="63891F"/>
                </a:solidFill>
              </a:rPr>
              <a:t>&lt;/script&gt;</a:t>
            </a:r>
            <a:endParaRPr lang="en-US" altLang="en-US" sz="1800" smtClean="0">
              <a:solidFill>
                <a:srgbClr val="63891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5344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u="sng" dirty="0" smtClean="0"/>
              <a:t>How And Where To Place 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pPr marL="0" indent="0" algn="just">
              <a:buFont typeface="Arial" charset="0"/>
              <a:buNone/>
              <a:defRPr/>
            </a:pPr>
            <a:r>
              <a:rPr lang="en-US" sz="1800" b="0" dirty="0" smtClean="0"/>
              <a:t>You Can place Script tag in </a:t>
            </a:r>
          </a:p>
          <a:p>
            <a:pPr marL="114300" lvl="1" indent="0" algn="just">
              <a:buFont typeface="Arial" charset="0"/>
              <a:buNone/>
              <a:defRPr/>
            </a:pPr>
            <a:r>
              <a:rPr lang="en-US" sz="1800" b="1" u="sng" dirty="0" smtClean="0"/>
              <a:t>head section:</a:t>
            </a:r>
            <a:r>
              <a:rPr lang="en-US" sz="1800" dirty="0" smtClean="0"/>
              <a:t> The browser interprets from top to bottom and head section is read first than the body. So will do some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work and then will show up content of body</a:t>
            </a:r>
          </a:p>
          <a:p>
            <a:pPr marL="114300" lvl="1" indent="0" algn="just">
              <a:buFont typeface="Arial" charset="0"/>
              <a:buNone/>
              <a:defRPr/>
            </a:pPr>
            <a:r>
              <a:rPr lang="en-US" sz="1800" b="1" u="sng" dirty="0" smtClean="0"/>
              <a:t>body section:</a:t>
            </a:r>
          </a:p>
          <a:p>
            <a:pPr marL="800100" lvl="2" indent="0" algn="just">
              <a:buFont typeface="Arial" charset="0"/>
              <a:buNone/>
              <a:defRPr/>
            </a:pPr>
            <a:r>
              <a:rPr lang="en-US" sz="1600" dirty="0" smtClean="0"/>
              <a:t>Start:  It will execute right after head.</a:t>
            </a:r>
          </a:p>
          <a:p>
            <a:pPr marL="800100" lvl="2" indent="0" algn="just">
              <a:buFont typeface="Arial" charset="0"/>
              <a:buNone/>
              <a:defRPr/>
            </a:pPr>
            <a:r>
              <a:rPr lang="en-US" sz="1600" dirty="0" smtClean="0"/>
              <a:t>Middle: It will in middle of code </a:t>
            </a:r>
          </a:p>
          <a:p>
            <a:pPr marL="800100" lvl="2" indent="0" algn="just">
              <a:buFont typeface="Arial" charset="0"/>
              <a:buNone/>
              <a:defRPr/>
            </a:pPr>
            <a:r>
              <a:rPr lang="en-US" sz="1600" dirty="0" smtClean="0"/>
              <a:t>End: Right at the end.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b="0" dirty="0" smtClean="0"/>
              <a:t>It depends on condition that you want a page to do processing before the content is rendered. Creating some dynamic content, then should do in Head Section.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b="0" dirty="0" smtClean="0"/>
              <a:t>There arise a need to process some elements in body then go ahead writing to body. Beware when code increases.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b="0" dirty="0" smtClean="0"/>
              <a:t>It could be the case you may load external </a:t>
            </a:r>
            <a:r>
              <a:rPr lang="en-US" b="0" dirty="0" err="1" smtClean="0"/>
              <a:t>javascript</a:t>
            </a:r>
            <a:r>
              <a:rPr lang="en-US" b="0" dirty="0" smtClean="0"/>
              <a:t> code as in </a:t>
            </a:r>
            <a:r>
              <a:rPr lang="en-US" b="0" dirty="0" err="1" smtClean="0"/>
              <a:t>css</a:t>
            </a:r>
            <a:r>
              <a:rPr lang="en-US" b="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5344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u="sng" dirty="0" smtClean="0"/>
              <a:t>How And Where To Place 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pPr marL="114300" lvl="1" indent="0" algn="just">
              <a:buFont typeface="Arial" charset="0"/>
              <a:buNone/>
              <a:defRPr/>
            </a:pPr>
            <a:r>
              <a:rPr lang="en-US" sz="1600" dirty="0" smtClean="0">
                <a:solidFill>
                  <a:schemeClr val="accent5"/>
                </a:solidFill>
              </a:rPr>
              <a:t>&lt;html&gt;</a:t>
            </a:r>
          </a:p>
          <a:p>
            <a:pPr marL="114300" lvl="1" indent="0" algn="just">
              <a:buFont typeface="Arial" charset="0"/>
              <a:buNone/>
              <a:defRPr/>
            </a:pPr>
            <a:r>
              <a:rPr lang="en-US" sz="1600" dirty="0" smtClean="0">
                <a:solidFill>
                  <a:schemeClr val="accent5"/>
                </a:solidFill>
              </a:rPr>
              <a:t>&lt;head&gt;</a:t>
            </a:r>
          </a:p>
          <a:p>
            <a:pPr marL="800100" lvl="2" indent="0" algn="just">
              <a:buFont typeface="Arial" charset="0"/>
              <a:buNone/>
              <a:defRPr/>
            </a:pPr>
            <a:r>
              <a:rPr lang="en-US" sz="1400" b="1" dirty="0" smtClean="0">
                <a:solidFill>
                  <a:schemeClr val="accent5"/>
                </a:solidFill>
              </a:rPr>
              <a:t>&lt;script&gt;</a:t>
            </a:r>
          </a:p>
          <a:p>
            <a:pPr marL="800100" lvl="2" indent="0" algn="just">
              <a:buFont typeface="Arial" charset="0"/>
              <a:buNone/>
              <a:defRPr/>
            </a:pPr>
            <a:r>
              <a:rPr lang="en-US" sz="1400" b="1" dirty="0" smtClean="0">
                <a:solidFill>
                  <a:schemeClr val="accent5"/>
                </a:solidFill>
              </a:rPr>
              <a:t>alert("head");</a:t>
            </a:r>
          </a:p>
          <a:p>
            <a:pPr marL="800100" lvl="2" indent="0" algn="just">
              <a:buFont typeface="Arial" charset="0"/>
              <a:buNone/>
              <a:defRPr/>
            </a:pPr>
            <a:r>
              <a:rPr lang="en-US" sz="1400" b="1" dirty="0" smtClean="0">
                <a:solidFill>
                  <a:schemeClr val="accent5"/>
                </a:solidFill>
              </a:rPr>
              <a:t>&lt;/script&gt;</a:t>
            </a:r>
          </a:p>
          <a:p>
            <a:pPr marL="114300" lvl="1" indent="0" algn="just">
              <a:buFont typeface="Arial" charset="0"/>
              <a:buNone/>
              <a:defRPr/>
            </a:pPr>
            <a:r>
              <a:rPr lang="en-US" sz="1600" dirty="0" smtClean="0">
                <a:solidFill>
                  <a:schemeClr val="accent5"/>
                </a:solidFill>
              </a:rPr>
              <a:t>&lt;/head&gt;</a:t>
            </a:r>
          </a:p>
          <a:p>
            <a:pPr marL="114300" lvl="1" indent="0" algn="just">
              <a:buFont typeface="Arial" charset="0"/>
              <a:buNone/>
              <a:defRPr/>
            </a:pPr>
            <a:r>
              <a:rPr lang="en-US" sz="1600" dirty="0" smtClean="0">
                <a:solidFill>
                  <a:schemeClr val="accent5"/>
                </a:solidFill>
              </a:rPr>
              <a:t>&lt;body&gt;</a:t>
            </a:r>
          </a:p>
          <a:p>
            <a:pPr marL="1257300" lvl="3" indent="0" algn="just">
              <a:buFont typeface="Arial" charset="0"/>
              <a:buNone/>
              <a:defRPr/>
            </a:pPr>
            <a:r>
              <a:rPr lang="en-US" sz="1400" b="1" dirty="0" smtClean="0">
                <a:solidFill>
                  <a:schemeClr val="accent5"/>
                </a:solidFill>
              </a:rPr>
              <a:t>	&lt;script&gt; alert("start"); &lt;/script&gt;</a:t>
            </a:r>
          </a:p>
          <a:p>
            <a:pPr marL="800100" lvl="2" indent="0" algn="just">
              <a:buFont typeface="Arial" charset="0"/>
              <a:buNone/>
              <a:defRPr/>
            </a:pPr>
            <a:r>
              <a:rPr lang="en-US" sz="1400" dirty="0" smtClean="0">
                <a:solidFill>
                  <a:schemeClr val="accent5"/>
                </a:solidFill>
              </a:rPr>
              <a:t>&lt;p&gt;</a:t>
            </a:r>
            <a:r>
              <a:rPr lang="en-US" sz="1400" dirty="0" err="1" smtClean="0">
                <a:solidFill>
                  <a:schemeClr val="accent5"/>
                </a:solidFill>
              </a:rPr>
              <a:t>THis</a:t>
            </a:r>
            <a:r>
              <a:rPr lang="en-US" sz="1400" dirty="0" smtClean="0">
                <a:solidFill>
                  <a:schemeClr val="accent5"/>
                </a:solidFill>
              </a:rPr>
              <a:t> is text Wow&lt;/p&gt;</a:t>
            </a:r>
          </a:p>
          <a:p>
            <a:pPr marL="800100" lvl="2" indent="0" algn="just">
              <a:buFont typeface="Arial" charset="0"/>
              <a:buNone/>
              <a:defRPr/>
            </a:pPr>
            <a:endParaRPr lang="en-US" sz="1400" dirty="0" smtClean="0">
              <a:solidFill>
                <a:schemeClr val="accent5"/>
              </a:solidFill>
            </a:endParaRPr>
          </a:p>
          <a:p>
            <a:pPr marL="800100" lvl="2" indent="0" algn="just">
              <a:buFont typeface="Arial" charset="0"/>
              <a:buNone/>
              <a:defRPr/>
            </a:pPr>
            <a:r>
              <a:rPr lang="en-US" sz="1400" dirty="0" smtClean="0">
                <a:solidFill>
                  <a:schemeClr val="accent5"/>
                </a:solidFill>
              </a:rPr>
              <a:t>&lt;p&gt;some what in </a:t>
            </a:r>
            <a:r>
              <a:rPr lang="en-US" sz="1400" dirty="0" err="1" smtClean="0">
                <a:solidFill>
                  <a:schemeClr val="accent5"/>
                </a:solidFill>
              </a:rPr>
              <a:t>middel</a:t>
            </a:r>
            <a:r>
              <a:rPr lang="en-US" sz="1400" dirty="0" smtClean="0">
                <a:solidFill>
                  <a:schemeClr val="accent5"/>
                </a:solidFill>
              </a:rPr>
              <a:t> 1&lt;/p&gt;</a:t>
            </a:r>
          </a:p>
          <a:p>
            <a:pPr marL="800100" lvl="2" indent="0" algn="just">
              <a:buFont typeface="Arial" charset="0"/>
              <a:buNone/>
              <a:defRPr/>
            </a:pPr>
            <a:r>
              <a:rPr lang="en-US" sz="1400" dirty="0" smtClean="0">
                <a:solidFill>
                  <a:schemeClr val="accent5"/>
                </a:solidFill>
              </a:rPr>
              <a:t>&lt;p&gt;some what in </a:t>
            </a:r>
            <a:r>
              <a:rPr lang="en-US" sz="1400" dirty="0" err="1" smtClean="0">
                <a:solidFill>
                  <a:schemeClr val="accent5"/>
                </a:solidFill>
              </a:rPr>
              <a:t>middel</a:t>
            </a:r>
            <a:r>
              <a:rPr lang="en-US" sz="1400" dirty="0" smtClean="0">
                <a:solidFill>
                  <a:schemeClr val="accent5"/>
                </a:solidFill>
              </a:rPr>
              <a:t> 2&lt;/p&gt;</a:t>
            </a:r>
          </a:p>
          <a:p>
            <a:pPr marL="800100" lvl="2" indent="0" algn="just">
              <a:buFont typeface="Arial" charset="0"/>
              <a:buNone/>
              <a:defRPr/>
            </a:pPr>
            <a:r>
              <a:rPr lang="en-US" sz="1400" b="1" dirty="0" smtClean="0">
                <a:solidFill>
                  <a:schemeClr val="accent5"/>
                </a:solidFill>
              </a:rPr>
              <a:t>		&lt;script&gt; alert("middle"); &lt;/script&gt;</a:t>
            </a:r>
          </a:p>
          <a:p>
            <a:pPr marL="800100" lvl="2" indent="0" algn="just">
              <a:buFont typeface="Arial" charset="0"/>
              <a:buNone/>
              <a:defRPr/>
            </a:pPr>
            <a:r>
              <a:rPr lang="en-US" sz="1400" dirty="0" smtClean="0">
                <a:solidFill>
                  <a:schemeClr val="accent5"/>
                </a:solidFill>
              </a:rPr>
              <a:t>&lt;p&gt;some what in </a:t>
            </a:r>
            <a:r>
              <a:rPr lang="en-US" sz="1400" dirty="0" err="1" smtClean="0">
                <a:solidFill>
                  <a:schemeClr val="accent5"/>
                </a:solidFill>
              </a:rPr>
              <a:t>midde</a:t>
            </a:r>
            <a:r>
              <a:rPr lang="en-US" sz="1400" dirty="0" smtClean="0">
                <a:solidFill>
                  <a:schemeClr val="accent5"/>
                </a:solidFill>
              </a:rPr>
              <a:t> 3&lt;/p&gt;</a:t>
            </a:r>
          </a:p>
          <a:p>
            <a:pPr marL="800100" lvl="2" indent="0" algn="just">
              <a:buFont typeface="Arial" charset="0"/>
              <a:buNone/>
              <a:defRPr/>
            </a:pPr>
            <a:r>
              <a:rPr lang="en-US" sz="1400" dirty="0" smtClean="0">
                <a:solidFill>
                  <a:schemeClr val="accent5"/>
                </a:solidFill>
              </a:rPr>
              <a:t>&lt;p&gt;some what in midde4&lt;/p&gt;</a:t>
            </a:r>
          </a:p>
          <a:p>
            <a:pPr marL="800100" lvl="2" indent="0" algn="just">
              <a:buFont typeface="Arial" charset="0"/>
              <a:buNone/>
              <a:defRPr/>
            </a:pPr>
            <a:r>
              <a:rPr lang="en-US" sz="1400" dirty="0" smtClean="0">
                <a:solidFill>
                  <a:schemeClr val="accent5"/>
                </a:solidFill>
              </a:rPr>
              <a:t>&lt;p&gt;finally end&lt;/p&gt;</a:t>
            </a:r>
          </a:p>
          <a:p>
            <a:pPr marL="800100" lvl="2" indent="0" algn="just">
              <a:buFont typeface="Arial" charset="0"/>
              <a:buNone/>
              <a:defRPr/>
            </a:pPr>
            <a:r>
              <a:rPr lang="en-US" sz="1400" b="1" dirty="0" smtClean="0">
                <a:solidFill>
                  <a:schemeClr val="accent5"/>
                </a:solidFill>
              </a:rPr>
              <a:t>		&lt;script&gt;alert("end");&lt;/script&gt;</a:t>
            </a:r>
          </a:p>
          <a:p>
            <a:pPr marL="800100" lvl="2" indent="0" algn="just">
              <a:buFont typeface="Arial" charset="0"/>
              <a:buNone/>
              <a:defRPr/>
            </a:pPr>
            <a:r>
              <a:rPr lang="en-US" sz="1400" dirty="0" smtClean="0">
                <a:solidFill>
                  <a:schemeClr val="accent5"/>
                </a:solidFill>
              </a:rPr>
              <a:t>&lt;/body&gt;</a:t>
            </a:r>
          </a:p>
          <a:p>
            <a:pPr marL="800100" lvl="2" indent="0" algn="just">
              <a:buFont typeface="Arial" charset="0"/>
              <a:buNone/>
              <a:defRPr/>
            </a:pPr>
            <a:r>
              <a:rPr lang="en-US" sz="1400" dirty="0" smtClean="0">
                <a:solidFill>
                  <a:schemeClr val="accent5"/>
                </a:solidFill>
              </a:rPr>
              <a:t>&lt;/html&gt;</a:t>
            </a:r>
          </a:p>
          <a:p>
            <a:pPr marL="0" indent="0" algn="just">
              <a:buFont typeface="Arial" charset="0"/>
              <a:buNone/>
              <a:defRPr/>
            </a:pPr>
            <a:endParaRPr lang="en-US" sz="1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610600" cy="685800"/>
          </a:xfrm>
        </p:spPr>
        <p:txBody>
          <a:bodyPr/>
          <a:lstStyle/>
          <a:p>
            <a:pPr>
              <a:defRPr/>
            </a:pPr>
            <a:r>
              <a:rPr lang="en-US" u="sng" dirty="0" smtClean="0"/>
              <a:t>Referencing An External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752600"/>
            <a:ext cx="8534400" cy="4800600"/>
          </a:xfrm>
          <a:extLst/>
        </p:spPr>
        <p:txBody>
          <a:bodyPr numCol="2"/>
          <a:lstStyle/>
          <a:p>
            <a:pPr>
              <a:buFont typeface="Arial" charset="0"/>
              <a:buNone/>
              <a:defRPr/>
            </a:pPr>
            <a:r>
              <a:rPr lang="en-US" u="sng" dirty="0" smtClean="0"/>
              <a:t>Page1.html</a:t>
            </a:r>
          </a:p>
          <a:p>
            <a:pPr>
              <a:buFont typeface="Arial" charset="0"/>
              <a:buNone/>
              <a:defRPr/>
            </a:pPr>
            <a:r>
              <a:rPr lang="en-US" b="0" dirty="0" smtClean="0">
                <a:solidFill>
                  <a:schemeClr val="accent5"/>
                </a:solidFill>
              </a:rPr>
              <a:t>&lt;html&gt;</a:t>
            </a:r>
          </a:p>
          <a:p>
            <a:pPr>
              <a:buFont typeface="Arial" charset="0"/>
              <a:buNone/>
              <a:defRPr/>
            </a:pPr>
            <a:r>
              <a:rPr lang="en-US" b="0" dirty="0" smtClean="0">
                <a:solidFill>
                  <a:schemeClr val="accent5"/>
                </a:solidFill>
              </a:rPr>
              <a:t>&lt;head&gt;</a:t>
            </a:r>
          </a:p>
          <a:p>
            <a:pPr>
              <a:buFont typeface="Arial" charset="0"/>
              <a:buNone/>
              <a:defRPr/>
            </a:pPr>
            <a:r>
              <a:rPr lang="en-US" b="0" dirty="0" smtClean="0">
                <a:solidFill>
                  <a:schemeClr val="accent5"/>
                </a:solidFill>
              </a:rPr>
              <a:t>&lt;script </a:t>
            </a:r>
            <a:r>
              <a:rPr lang="en-US" b="0" dirty="0" err="1" smtClean="0">
                <a:solidFill>
                  <a:schemeClr val="accent5"/>
                </a:solidFill>
              </a:rPr>
              <a:t>src</a:t>
            </a:r>
            <a:r>
              <a:rPr lang="en-US" b="0" dirty="0" smtClean="0">
                <a:solidFill>
                  <a:schemeClr val="accent5"/>
                </a:solidFill>
              </a:rPr>
              <a:t>=“my.js”&gt;</a:t>
            </a:r>
          </a:p>
          <a:p>
            <a:pPr>
              <a:buFont typeface="Arial" charset="0"/>
              <a:buNone/>
              <a:defRPr/>
            </a:pPr>
            <a:r>
              <a:rPr lang="en-US" b="0" dirty="0" smtClean="0">
                <a:solidFill>
                  <a:schemeClr val="accent5"/>
                </a:solidFill>
              </a:rPr>
              <a:t>&lt;/script&gt;</a:t>
            </a:r>
          </a:p>
          <a:p>
            <a:pPr>
              <a:buFont typeface="Arial" charset="0"/>
              <a:buNone/>
              <a:defRPr/>
            </a:pPr>
            <a:r>
              <a:rPr lang="en-US" b="0" dirty="0" smtClean="0">
                <a:solidFill>
                  <a:schemeClr val="accent5"/>
                </a:solidFill>
              </a:rPr>
              <a:t>&lt;/head&gt;</a:t>
            </a:r>
          </a:p>
          <a:p>
            <a:pPr>
              <a:buFont typeface="Arial" charset="0"/>
              <a:buNone/>
              <a:defRPr/>
            </a:pPr>
            <a:r>
              <a:rPr lang="en-US" b="0" dirty="0" smtClean="0">
                <a:solidFill>
                  <a:schemeClr val="accent5"/>
                </a:solidFill>
              </a:rPr>
              <a:t>&lt;body&gt;</a:t>
            </a:r>
          </a:p>
          <a:p>
            <a:pPr>
              <a:buFont typeface="Arial" charset="0"/>
              <a:buNone/>
              <a:defRPr/>
            </a:pPr>
            <a:r>
              <a:rPr lang="en-US" b="0" dirty="0" smtClean="0">
                <a:solidFill>
                  <a:schemeClr val="accent5"/>
                </a:solidFill>
              </a:rPr>
              <a:t>&lt;p&gt; This is Simple Text &lt;/p&gt;</a:t>
            </a:r>
          </a:p>
          <a:p>
            <a:pPr>
              <a:buFont typeface="Arial" charset="0"/>
              <a:buNone/>
              <a:defRPr/>
            </a:pPr>
            <a:r>
              <a:rPr lang="en-US" b="0" dirty="0" smtClean="0">
                <a:solidFill>
                  <a:schemeClr val="accent5"/>
                </a:solidFill>
              </a:rPr>
              <a:t>&lt;/body&gt;</a:t>
            </a:r>
            <a:endParaRPr lang="en-US" b="0" dirty="0">
              <a:solidFill>
                <a:schemeClr val="accent5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b="0" dirty="0" smtClean="0">
                <a:solidFill>
                  <a:schemeClr val="accent5"/>
                </a:solidFill>
              </a:rPr>
              <a:t>&lt;/html&gt;</a:t>
            </a:r>
          </a:p>
          <a:p>
            <a:pPr marL="685800">
              <a:buFont typeface="Arial" charset="0"/>
              <a:buNone/>
              <a:defRPr/>
            </a:pPr>
            <a:r>
              <a:rPr lang="en-US" u="sng" dirty="0" smtClean="0"/>
              <a:t>My.js</a:t>
            </a:r>
          </a:p>
          <a:p>
            <a:pPr marL="685800">
              <a:buFont typeface="Arial" charset="0"/>
              <a:buNone/>
              <a:defRPr/>
            </a:pPr>
            <a:r>
              <a:rPr lang="en-US" b="0" dirty="0" smtClean="0">
                <a:solidFill>
                  <a:schemeClr val="accent5"/>
                </a:solidFill>
              </a:rPr>
              <a:t>alert(“Hello World”);</a:t>
            </a:r>
            <a:endParaRPr lang="en-US" b="0" dirty="0">
              <a:solidFill>
                <a:schemeClr val="accent5"/>
              </a:solidFill>
            </a:endParaRPr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 smtClean="0"/>
              <a:t>Whitespace and Line Breaks</a:t>
            </a:r>
            <a:endParaRPr lang="en-US" u="sng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eaLnBrk="1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0" smtClean="0"/>
              <a:t>JavaScript ignores </a:t>
            </a:r>
          </a:p>
          <a:p>
            <a:pPr lvl="1" eaLnBrk="1" hangingPunct="1"/>
            <a:r>
              <a:rPr lang="en-US" altLang="en-US" smtClean="0">
                <a:solidFill>
                  <a:schemeClr val="tx2"/>
                </a:solidFill>
              </a:rPr>
              <a:t>spaces,</a:t>
            </a:r>
          </a:p>
          <a:p>
            <a:pPr lvl="1" eaLnBrk="1" hangingPunct="1"/>
            <a:r>
              <a:rPr lang="en-US" altLang="en-US" smtClean="0">
                <a:solidFill>
                  <a:schemeClr val="tx2"/>
                </a:solidFill>
              </a:rPr>
              <a:t> tabs, </a:t>
            </a:r>
          </a:p>
          <a:p>
            <a:pPr lvl="1" eaLnBrk="1" hangingPunct="1"/>
            <a:r>
              <a:rPr lang="en-US" altLang="en-US" smtClean="0">
                <a:solidFill>
                  <a:schemeClr val="tx2"/>
                </a:solidFill>
              </a:rPr>
              <a:t>newlines.</a:t>
            </a:r>
          </a:p>
          <a:p>
            <a:pPr marL="0" indent="0" eaLnBrk="1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0" smtClean="0"/>
              <a:t>Because you can use spaces, tabs, and newlines freely in your programs, you are free to format and indent your programs in a neat and consistent way that makes the code easy to read and understand.</a:t>
            </a:r>
          </a:p>
          <a:p>
            <a:pPr marL="0" indent="0">
              <a:buFont typeface="Wingdings" panose="05000000000000000000" pitchFamily="2" charset="2"/>
              <a:buChar char="§"/>
            </a:pPr>
            <a:endParaRPr lang="en-US" altLang="en-US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 smtClean="0"/>
              <a:t>Optional </a:t>
            </a:r>
            <a:r>
              <a:rPr lang="en-US" u="sng" dirty="0" err="1" smtClean="0"/>
              <a:t>semilcolons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b="0" dirty="0" smtClean="0"/>
              <a:t>Simple statements in JavaScript are generally followed by </a:t>
            </a:r>
            <a:r>
              <a:rPr lang="en-US" b="0" dirty="0" smtClean="0">
                <a:solidFill>
                  <a:schemeClr val="accent3">
                    <a:lumMod val="75000"/>
                  </a:schemeClr>
                </a:solidFill>
              </a:rPr>
              <a:t>semicolons (;), </a:t>
            </a:r>
            <a:r>
              <a:rPr lang="en-US" b="0" dirty="0" smtClean="0"/>
              <a:t>just as they are in C, C++, and Java.</a:t>
            </a:r>
          </a:p>
          <a:p>
            <a:pPr marL="0" indent="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b="0" dirty="0" smtClean="0"/>
              <a:t>The semicolon serves to separate statements from each other.</a:t>
            </a:r>
          </a:p>
          <a:p>
            <a:pPr marL="0" indent="0" eaLnBrk="1" hangingPunct="1"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b="0" dirty="0" smtClean="0"/>
              <a:t>In JavaScript, however, you may omit the semicolon if each of your statements is placed on a separate line.</a:t>
            </a:r>
          </a:p>
          <a:p>
            <a:pPr marL="0" indent="0" eaLnBrk="1" hangingPunct="1">
              <a:spcAft>
                <a:spcPct val="0"/>
              </a:spcAft>
              <a:buFont typeface="Arial" charset="0"/>
              <a:buNone/>
              <a:defRPr/>
            </a:pPr>
            <a:endParaRPr lang="en-US" b="0" dirty="0" smtClean="0">
              <a:solidFill>
                <a:srgbClr val="63891F"/>
              </a:solidFill>
            </a:endParaRPr>
          </a:p>
          <a:p>
            <a:pPr marL="0" indent="0" eaLnBrk="1" hangingPunct="1">
              <a:spcAft>
                <a:spcPct val="0"/>
              </a:spcAft>
              <a:buFont typeface="Arial" charset="0"/>
              <a:buNone/>
              <a:defRPr/>
            </a:pPr>
            <a:r>
              <a:rPr lang="en-US" b="0" dirty="0" smtClean="0">
                <a:solidFill>
                  <a:srgbClr val="63891F"/>
                </a:solidFill>
              </a:rPr>
              <a:t>&lt;script language="</a:t>
            </a:r>
            <a:r>
              <a:rPr lang="en-US" b="0" dirty="0" err="1" smtClean="0">
                <a:solidFill>
                  <a:srgbClr val="63891F"/>
                </a:solidFill>
              </a:rPr>
              <a:t>javascript</a:t>
            </a:r>
            <a:r>
              <a:rPr lang="en-US" b="0" dirty="0" smtClean="0">
                <a:solidFill>
                  <a:srgbClr val="63891F"/>
                </a:solidFill>
              </a:rPr>
              <a:t>" type="text/</a:t>
            </a:r>
            <a:r>
              <a:rPr lang="en-US" b="0" dirty="0" err="1" smtClean="0">
                <a:solidFill>
                  <a:srgbClr val="63891F"/>
                </a:solidFill>
              </a:rPr>
              <a:t>javascript</a:t>
            </a:r>
            <a:r>
              <a:rPr lang="en-US" b="0" dirty="0" smtClean="0">
                <a:solidFill>
                  <a:srgbClr val="63891F"/>
                </a:solidFill>
              </a:rPr>
              <a:t>"&gt; </a:t>
            </a:r>
          </a:p>
          <a:p>
            <a:pPr marL="0" indent="0" eaLnBrk="1" hangingPunct="1">
              <a:spcAft>
                <a:spcPct val="0"/>
              </a:spcAft>
              <a:buFont typeface="Arial" charset="0"/>
              <a:buNone/>
              <a:defRPr/>
            </a:pPr>
            <a:r>
              <a:rPr lang="en-US" b="0" dirty="0" smtClean="0">
                <a:solidFill>
                  <a:srgbClr val="63891F"/>
                </a:solidFill>
              </a:rPr>
              <a:t>  statement1</a:t>
            </a:r>
          </a:p>
          <a:p>
            <a:pPr marL="0" indent="0" eaLnBrk="1" hangingPunct="1">
              <a:spcAft>
                <a:spcPct val="0"/>
              </a:spcAft>
              <a:buFont typeface="Arial" charset="0"/>
              <a:buNone/>
              <a:defRPr/>
            </a:pPr>
            <a:r>
              <a:rPr lang="en-US" b="0" dirty="0" smtClean="0">
                <a:solidFill>
                  <a:srgbClr val="63891F"/>
                </a:solidFill>
              </a:rPr>
              <a:t>  statement2</a:t>
            </a:r>
          </a:p>
          <a:p>
            <a:pPr marL="0" indent="0" eaLnBrk="1" hangingPunct="1">
              <a:spcAft>
                <a:spcPct val="0"/>
              </a:spcAft>
              <a:buFont typeface="Arial" charset="0"/>
              <a:buNone/>
              <a:defRPr/>
            </a:pPr>
            <a:r>
              <a:rPr lang="en-US" b="0" dirty="0" smtClean="0">
                <a:solidFill>
                  <a:srgbClr val="63891F"/>
                </a:solidFill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 smtClean="0"/>
              <a:t>Case Sensitivity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just">
              <a:buFont typeface="Arial" charset="0"/>
              <a:buChar char="•"/>
              <a:defRPr/>
            </a:pPr>
            <a:r>
              <a:rPr lang="en-US" b="0" dirty="0" smtClean="0"/>
              <a:t>JavaScript is a </a:t>
            </a:r>
            <a:r>
              <a:rPr lang="en-US" b="0" dirty="0" smtClean="0">
                <a:solidFill>
                  <a:schemeClr val="accent3">
                    <a:lumMod val="75000"/>
                  </a:schemeClr>
                </a:solidFill>
              </a:rPr>
              <a:t>case-sensitive</a:t>
            </a:r>
            <a:r>
              <a:rPr lang="en-US" b="0" dirty="0" smtClean="0"/>
              <a:t> language. </a:t>
            </a:r>
          </a:p>
          <a:p>
            <a:pPr marL="0" indent="0" algn="just">
              <a:buFont typeface="Arial" charset="0"/>
              <a:buChar char="•"/>
              <a:defRPr/>
            </a:pPr>
            <a:r>
              <a:rPr lang="en-US" b="0" dirty="0" smtClean="0"/>
              <a:t>This means that </a:t>
            </a:r>
          </a:p>
          <a:p>
            <a:pPr lvl="1" algn="just">
              <a:buFont typeface="Arial" charset="0"/>
              <a:buChar char="•"/>
              <a:defRPr/>
            </a:pPr>
            <a:r>
              <a:rPr lang="en-US" dirty="0" smtClean="0"/>
              <a:t>	language keywords, </a:t>
            </a:r>
          </a:p>
          <a:p>
            <a:pPr lvl="1" algn="just">
              <a:buFont typeface="Arial" charset="0"/>
              <a:buChar char="•"/>
              <a:defRPr/>
            </a:pPr>
            <a:r>
              <a:rPr lang="en-US" dirty="0" smtClean="0"/>
              <a:t>	variables, </a:t>
            </a:r>
          </a:p>
          <a:p>
            <a:pPr lvl="1" algn="just">
              <a:buFont typeface="Arial" charset="0"/>
              <a:buChar char="•"/>
              <a:defRPr/>
            </a:pPr>
            <a:r>
              <a:rPr lang="en-US" dirty="0" smtClean="0"/>
              <a:t>	function names, </a:t>
            </a:r>
          </a:p>
          <a:p>
            <a:pPr lvl="1" algn="just">
              <a:buFont typeface="Arial" charset="0"/>
              <a:buNone/>
              <a:defRPr/>
            </a:pPr>
            <a:r>
              <a:rPr lang="en-US" dirty="0" smtClean="0"/>
              <a:t>must always be typed with a consistent capitalization of letters. </a:t>
            </a:r>
          </a:p>
          <a:p>
            <a:pPr marL="0" indent="0" algn="just">
              <a:buFont typeface="Arial" charset="0"/>
              <a:buChar char="•"/>
              <a:defRPr/>
            </a:pPr>
            <a:r>
              <a:rPr lang="en-US" b="0" dirty="0" smtClean="0"/>
              <a:t>So identifiers </a:t>
            </a:r>
            <a:r>
              <a:rPr lang="en-US" b="0" dirty="0" smtClean="0">
                <a:solidFill>
                  <a:schemeClr val="accent3">
                    <a:lumMod val="75000"/>
                  </a:schemeClr>
                </a:solidFill>
              </a:rPr>
              <a:t>Test, </a:t>
            </a:r>
            <a:r>
              <a:rPr lang="en-US" b="0" dirty="0" err="1" smtClean="0">
                <a:solidFill>
                  <a:schemeClr val="accent3">
                    <a:lumMod val="75000"/>
                  </a:schemeClr>
                </a:solidFill>
              </a:rPr>
              <a:t>TeSt</a:t>
            </a:r>
            <a:r>
              <a:rPr lang="en-US" b="0" dirty="0" smtClean="0">
                <a:solidFill>
                  <a:schemeClr val="accent3">
                    <a:lumMod val="75000"/>
                  </a:schemeClr>
                </a:solidFill>
              </a:rPr>
              <a:t> and TEST </a:t>
            </a:r>
            <a:r>
              <a:rPr lang="en-US" b="0" dirty="0" smtClean="0"/>
              <a:t>will have different meanings in JavaScript. </a:t>
            </a:r>
          </a:p>
          <a:p>
            <a:pPr marL="0" indent="0" algn="just">
              <a:buFont typeface="Arial" charset="0"/>
              <a:buChar char="•"/>
              <a:defRPr/>
            </a:pPr>
            <a:r>
              <a:rPr lang="en-US" b="0" dirty="0" smtClean="0"/>
              <a:t>Proper Care should be taken while writing your variable and function names in JavaScript.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 smtClean="0"/>
              <a:t>Comments in JavaScript</a:t>
            </a:r>
            <a:endParaRPr lang="en-US" u="sng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just">
              <a:buFont typeface="Arial" charset="0"/>
              <a:buChar char="•"/>
              <a:defRPr/>
            </a:pPr>
            <a:r>
              <a:rPr lang="en-US" sz="1800" b="0" dirty="0" smtClean="0"/>
              <a:t>JavaScript supports both </a:t>
            </a:r>
            <a:r>
              <a:rPr lang="en-US" sz="1800" b="0" dirty="0" smtClean="0">
                <a:solidFill>
                  <a:schemeClr val="accent3">
                    <a:lumMod val="75000"/>
                  </a:schemeClr>
                </a:solidFill>
              </a:rPr>
              <a:t>C-style and C++ </a:t>
            </a:r>
            <a:r>
              <a:rPr lang="en-US" sz="1800" b="0" dirty="0" smtClean="0"/>
              <a:t>style comments</a:t>
            </a:r>
          </a:p>
          <a:p>
            <a:pPr marL="0" indent="0" algn="just">
              <a:buFont typeface="Arial" charset="0"/>
              <a:buChar char="•"/>
              <a:defRPr/>
            </a:pPr>
            <a:r>
              <a:rPr lang="en-US" sz="1800" b="0" dirty="0" smtClean="0"/>
              <a:t>Any text between a </a:t>
            </a:r>
            <a:r>
              <a:rPr lang="en-US" sz="1800" b="0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en-US" sz="1800" b="0" dirty="0" smtClean="0"/>
              <a:t> and the end of a line is treated as a comment and is ignored by JavaScript. </a:t>
            </a:r>
          </a:p>
          <a:p>
            <a:pPr marL="0" indent="0" algn="just">
              <a:buFont typeface="Arial" charset="0"/>
              <a:buChar char="•"/>
              <a:defRPr/>
            </a:pPr>
            <a:r>
              <a:rPr lang="en-US" sz="1800" b="0" dirty="0" smtClean="0"/>
              <a:t>Any  text  between the characters </a:t>
            </a:r>
            <a:r>
              <a:rPr lang="en-US" sz="1800" b="0" dirty="0" smtClean="0">
                <a:solidFill>
                  <a:schemeClr val="accent3">
                    <a:lumMod val="75000"/>
                  </a:schemeClr>
                </a:solidFill>
              </a:rPr>
              <a:t>/*</a:t>
            </a:r>
            <a:r>
              <a:rPr lang="en-US" sz="1800" b="0" dirty="0" smtClean="0"/>
              <a:t> and </a:t>
            </a:r>
            <a:r>
              <a:rPr lang="en-US" sz="1800" b="0" dirty="0" smtClean="0">
                <a:solidFill>
                  <a:schemeClr val="accent3">
                    <a:lumMod val="75000"/>
                  </a:schemeClr>
                </a:solidFill>
              </a:rPr>
              <a:t>*/</a:t>
            </a:r>
            <a:r>
              <a:rPr lang="en-US" sz="1800" b="0" dirty="0" smtClean="0"/>
              <a:t>  is  treated  as  a comment.  This may span multiple lines. </a:t>
            </a:r>
          </a:p>
          <a:p>
            <a:pPr marL="0" indent="0" algn="just">
              <a:buFont typeface="Arial" charset="0"/>
              <a:buChar char="•"/>
              <a:defRPr/>
            </a:pPr>
            <a:r>
              <a:rPr lang="en-US" sz="1800" b="0" dirty="0" smtClean="0"/>
              <a:t>JavaScript also recognizes the HTML comment opening sequence </a:t>
            </a:r>
          </a:p>
          <a:p>
            <a:pPr marL="0" indent="0" algn="just">
              <a:buFont typeface="Arial" charset="0"/>
              <a:buChar char="•"/>
              <a:defRPr/>
            </a:pPr>
            <a:r>
              <a:rPr lang="en-US" sz="1800" b="0" dirty="0" smtClean="0"/>
              <a:t>	</a:t>
            </a:r>
            <a:r>
              <a:rPr lang="en-US" sz="1800" b="0" dirty="0" smtClean="0">
                <a:solidFill>
                  <a:schemeClr val="accent3">
                    <a:lumMod val="75000"/>
                  </a:schemeClr>
                </a:solidFill>
              </a:rPr>
              <a:t>&lt;!-- JavaScript treats </a:t>
            </a:r>
          </a:p>
          <a:p>
            <a:pPr marL="0" indent="0" algn="just">
              <a:buFont typeface="Arial" charset="0"/>
              <a:buChar char="•"/>
              <a:defRPr/>
            </a:pPr>
            <a:r>
              <a:rPr lang="en-US" sz="1800" b="0" dirty="0" smtClean="0"/>
              <a:t>This as a single-line comment, just as it does the </a:t>
            </a:r>
            <a:r>
              <a:rPr lang="en-US" sz="1800" b="0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en-US" sz="1800" b="0" dirty="0" smtClean="0"/>
              <a:t> comment</a:t>
            </a:r>
            <a:r>
              <a:rPr lang="en-US" sz="1800" b="0" smtClean="0"/>
              <a:t>. </a:t>
            </a:r>
            <a:endParaRPr lang="en-US" sz="1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305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u="sng" dirty="0" smtClean="0"/>
              <a:t>NO Script tag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295400"/>
            <a:ext cx="8534400" cy="5257800"/>
          </a:xfrm>
          <a:extLst/>
        </p:spPr>
        <p:txBody>
          <a:bodyPr numCol="2"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The </a:t>
            </a:r>
            <a:r>
              <a:rPr lang="en-US" sz="1800" b="0" dirty="0" err="1" smtClean="0"/>
              <a:t>noscript</a:t>
            </a:r>
            <a:r>
              <a:rPr lang="en-US" sz="1800" b="0" dirty="0" smtClean="0"/>
              <a:t> element is the converse of script 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 A JavaScript-aware browser will render the con-tents of the </a:t>
            </a:r>
            <a:r>
              <a:rPr lang="en-US" sz="1800" b="0" dirty="0" err="1" smtClean="0"/>
              <a:t>noscript</a:t>
            </a:r>
            <a:r>
              <a:rPr lang="en-US" sz="1800" b="0" dirty="0"/>
              <a:t> </a:t>
            </a:r>
            <a:r>
              <a:rPr lang="en-US" sz="1800" b="0" dirty="0" smtClean="0"/>
              <a:t>block if scripting has been turned off or if the browser doesn’t support a scripting language invoked by a script element in the document.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A </a:t>
            </a:r>
            <a:r>
              <a:rPr lang="en-US" sz="1800" b="0" dirty="0" err="1" smtClean="0"/>
              <a:t>noscript</a:t>
            </a:r>
            <a:r>
              <a:rPr lang="en-US" sz="1800" b="0" dirty="0" smtClean="0"/>
              <a:t> block will therefore be rendered by all browsers when scripting is not supported.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You can display any standard HTML within the </a:t>
            </a:r>
            <a:r>
              <a:rPr lang="en-US" sz="1800" b="0" dirty="0" err="1" smtClean="0"/>
              <a:t>noscript</a:t>
            </a:r>
            <a:r>
              <a:rPr lang="en-US" sz="1800" b="0" dirty="0" smtClean="0"/>
              <a:t> tag set. It is a block-level element that can contain </a:t>
            </a:r>
          </a:p>
          <a:p>
            <a:pPr lvl="1">
              <a:defRPr/>
            </a:pPr>
            <a:endParaRPr lang="en-US" sz="1800" dirty="0" smtClean="0"/>
          </a:p>
          <a:p>
            <a:pPr lvl="1">
              <a:defRPr/>
            </a:pPr>
            <a:r>
              <a:rPr lang="en-US" sz="1800" dirty="0" smtClean="0"/>
              <a:t>paragraphs, </a:t>
            </a:r>
          </a:p>
          <a:p>
            <a:pPr lvl="1">
              <a:defRPr/>
            </a:pPr>
            <a:r>
              <a:rPr lang="en-US" sz="1800" dirty="0" smtClean="0"/>
              <a:t>lists, </a:t>
            </a:r>
          </a:p>
          <a:p>
            <a:pPr lvl="1">
              <a:defRPr/>
            </a:pPr>
            <a:r>
              <a:rPr lang="en-US" sz="1800" dirty="0" smtClean="0"/>
              <a:t>divisions, </a:t>
            </a:r>
          </a:p>
          <a:p>
            <a:pPr lvl="1">
              <a:defRPr/>
            </a:pPr>
            <a:r>
              <a:rPr lang="en-US" sz="1800" dirty="0" smtClean="0"/>
              <a:t>headings, and so on.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The conventional use of </a:t>
            </a:r>
            <a:r>
              <a:rPr lang="en-US" sz="1800" b="0" dirty="0" err="1" smtClean="0"/>
              <a:t>noscript</a:t>
            </a:r>
            <a:r>
              <a:rPr lang="en-US" sz="1800" b="0" dirty="0" smtClean="0"/>
              <a:t> is to present HTML content to display in the absence of scripting support — a message such as, ‘‘This page would be more interesting if viewed with JavaScript running,’’ for example, or an HTML hyperlink to a page that provides content that would otherwise be inserted by </a:t>
            </a:r>
            <a:r>
              <a:rPr lang="en-US" sz="1800" b="0" dirty="0" err="1" smtClean="0"/>
              <a:t>Javascript</a:t>
            </a:r>
            <a:r>
              <a:rPr lang="en-US" sz="18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&lt;</a:t>
            </a:r>
            <a:r>
              <a:rPr lang="en-US" sz="1800" b="0" dirty="0" err="1" smtClean="0"/>
              <a:t>noscript</a:t>
            </a:r>
            <a:r>
              <a:rPr lang="en-US" sz="1800" b="0" dirty="0" smtClean="0"/>
              <a:t>&gt; This page would be more interesting if viewed with JavaScript running &lt;/</a:t>
            </a:r>
            <a:r>
              <a:rPr lang="en-US" sz="1800" b="0" dirty="0" err="1" smtClean="0"/>
              <a:t>noscript</a:t>
            </a:r>
            <a:r>
              <a:rPr lang="en-US" sz="1800" b="0" dirty="0" smtClean="0"/>
              <a:t>&gt;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 JavaScript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 smtClean="0"/>
              <a:t>Variables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/>
            <a:r>
              <a:rPr lang="en-US" altLang="en-US" b="0" smtClean="0"/>
              <a:t>In all programs we need to keep track of all kinds of data as email, date of birth and etc.</a:t>
            </a:r>
          </a:p>
          <a:p>
            <a:pPr marL="0" indent="0"/>
            <a:r>
              <a:rPr lang="en-US" altLang="en-US" b="0" smtClean="0"/>
              <a:t>We create variables for the above purpose.</a:t>
            </a:r>
          </a:p>
          <a:p>
            <a:pPr marL="0" indent="0"/>
            <a:r>
              <a:rPr lang="en-US" altLang="en-US" b="0" smtClean="0"/>
              <a:t>Variable is a container grabbing a piece of memory and giving it a name so we can use it in javascript.</a:t>
            </a:r>
          </a:p>
          <a:p>
            <a:pPr marL="0" indent="0"/>
            <a:r>
              <a:rPr lang="en-US" altLang="en-US" b="0" smtClean="0"/>
              <a:t>We create varibale with the word </a:t>
            </a:r>
            <a:r>
              <a:rPr lang="en-US" altLang="en-US" b="0" u="sng" smtClean="0">
                <a:solidFill>
                  <a:srgbClr val="B26314"/>
                </a:solidFill>
              </a:rPr>
              <a:t>var.</a:t>
            </a:r>
          </a:p>
          <a:p>
            <a:pPr marL="0" indent="0"/>
            <a:r>
              <a:rPr lang="en-US" altLang="en-US" b="0" u="sng" smtClean="0"/>
              <a:t>E.G</a:t>
            </a:r>
          </a:p>
          <a:p>
            <a:pPr marL="0" indent="0"/>
            <a:r>
              <a:rPr lang="en-US" altLang="en-US" b="0" smtClean="0"/>
              <a:t> var value;</a:t>
            </a:r>
          </a:p>
          <a:p>
            <a:pPr marL="0" indent="0"/>
            <a:r>
              <a:rPr lang="en-US" altLang="en-US" b="0" smtClean="0"/>
              <a:t>var name;</a:t>
            </a:r>
          </a:p>
          <a:p>
            <a:pPr marL="0" indent="0"/>
            <a:endParaRPr lang="en-US" altLang="en-US" b="0" smtClean="0"/>
          </a:p>
          <a:p>
            <a:pPr marL="0" indent="0"/>
            <a:r>
              <a:rPr lang="en-US" altLang="en-US" b="0" u="sng" smtClean="0"/>
              <a:t> </a:t>
            </a:r>
            <a:r>
              <a:rPr lang="en-US" altLang="en-US" b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 smtClean="0"/>
              <a:t>JavaScript Variable Scope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The scope of a variable is the region of your program in which it is defined. JavaScript variable will have only two scopes.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mtClean="0"/>
              <a:t>Global  Variables</a:t>
            </a:r>
            <a:r>
              <a:rPr lang="en-US" altLang="en-US" b="0" smtClean="0"/>
              <a:t>:  A  global  variable  has  global  scope which  means  it  is  defined everywhere in your JavaScript code.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mtClean="0"/>
              <a:t>Local  Variables</a:t>
            </a:r>
            <a:r>
              <a:rPr lang="en-US" altLang="en-US" b="0" smtClean="0"/>
              <a:t>:  A  local  variable  will  be  visible  only  within  a  function  where  it  is defined. Function parameters are always local to that function.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altLang="en-US" b="0" smtClean="0"/>
          </a:p>
          <a:p>
            <a:pPr marL="0" indent="0">
              <a:buFont typeface="Arial" panose="020B0604020202020204" pitchFamily="34" charset="0"/>
              <a:buChar char="•"/>
            </a:pPr>
            <a:endParaRPr lang="en-US" altLang="en-US" b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305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u="sng" dirty="0" smtClean="0"/>
              <a:t>JavaScript 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371600"/>
            <a:ext cx="8534400" cy="480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While naming your variables in JavaScript keep following rules in mind.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You  should  not  use  any  of  the  JavaScript  reserved  keyword  as  variable  name.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>
                <a:solidFill>
                  <a:srgbClr val="B26314"/>
                </a:solidFill>
              </a:rPr>
              <a:t>For  example, break or boolean variable </a:t>
            </a:r>
            <a:r>
              <a:rPr lang="en-US" altLang="en-US" b="0" smtClean="0"/>
              <a:t>names are not valid.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JavaScript variable names should not start with a </a:t>
            </a:r>
            <a:r>
              <a:rPr lang="en-US" altLang="en-US" b="0" smtClean="0">
                <a:solidFill>
                  <a:srgbClr val="B26314"/>
                </a:solidFill>
              </a:rPr>
              <a:t>numeral</a:t>
            </a:r>
            <a:r>
              <a:rPr lang="en-US" altLang="en-US" b="0" smtClean="0"/>
              <a:t>  (0-9). They must begin with A </a:t>
            </a:r>
            <a:r>
              <a:rPr lang="en-US" altLang="en-US" b="0" smtClean="0">
                <a:solidFill>
                  <a:srgbClr val="B26314"/>
                </a:solidFill>
              </a:rPr>
              <a:t>letter</a:t>
            </a:r>
            <a:r>
              <a:rPr lang="en-US" altLang="en-US" b="0" smtClean="0"/>
              <a:t> or the </a:t>
            </a:r>
            <a:r>
              <a:rPr lang="en-US" altLang="en-US" b="0" smtClean="0">
                <a:solidFill>
                  <a:srgbClr val="B26314"/>
                </a:solidFill>
              </a:rPr>
              <a:t>underscore</a:t>
            </a:r>
            <a:r>
              <a:rPr lang="en-US" altLang="en-US" b="0" smtClean="0"/>
              <a:t> character.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 For example, </a:t>
            </a:r>
            <a:r>
              <a:rPr lang="en-US" altLang="en-US" b="0" smtClean="0">
                <a:solidFill>
                  <a:srgbClr val="B26314"/>
                </a:solidFill>
              </a:rPr>
              <a:t>123test is an invalid variable name</a:t>
            </a:r>
            <a:r>
              <a:rPr lang="en-US" altLang="en-US" b="0" smtClean="0"/>
              <a:t> but </a:t>
            </a:r>
            <a:r>
              <a:rPr lang="en-US" altLang="en-US" b="0" smtClean="0">
                <a:solidFill>
                  <a:srgbClr val="B26314"/>
                </a:solidFill>
              </a:rPr>
              <a:t>_123test is a valid one</a:t>
            </a:r>
            <a:r>
              <a:rPr lang="en-US" altLang="en-US" b="0" smtClean="0"/>
              <a:t>.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JavaScript  variable  names are  case  sensitive.  For  example, Name and name are  two different variables.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 smtClean="0"/>
              <a:t>JavaScript </a:t>
            </a:r>
            <a:r>
              <a:rPr lang="en-US" u="sng" dirty="0" err="1" smtClean="0"/>
              <a:t>DataTypes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dirty="0" smtClean="0"/>
              <a:t>One of the most fundamental characteristics of a programming language is the set of data types it supports.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dirty="0" smtClean="0"/>
              <a:t>JavaScript allows you to work with </a:t>
            </a:r>
            <a:r>
              <a:rPr lang="en-US" altLang="en-US" sz="1800" b="0" dirty="0" smtClean="0">
                <a:solidFill>
                  <a:srgbClr val="B26314"/>
                </a:solidFill>
              </a:rPr>
              <a:t>three</a:t>
            </a:r>
            <a:r>
              <a:rPr lang="en-US" altLang="en-US" sz="1800" b="0" dirty="0" smtClean="0"/>
              <a:t> </a:t>
            </a:r>
            <a:r>
              <a:rPr lang="en-US" altLang="en-US" sz="1800" b="0" dirty="0" smtClean="0">
                <a:solidFill>
                  <a:srgbClr val="B26314"/>
                </a:solidFill>
              </a:rPr>
              <a:t>basic data </a:t>
            </a:r>
            <a:r>
              <a:rPr lang="en-US" altLang="en-US" sz="1800" b="0" dirty="0" smtClean="0"/>
              <a:t>types:</a:t>
            </a:r>
          </a:p>
          <a:p>
            <a:pPr lvl="1"/>
            <a:r>
              <a:rPr lang="en-US" altLang="en-US" sz="1800" dirty="0" smtClean="0">
                <a:solidFill>
                  <a:srgbClr val="B26314"/>
                </a:solidFill>
              </a:rPr>
              <a:t>Numbers </a:t>
            </a:r>
            <a:r>
              <a:rPr lang="en-US" altLang="en-US" sz="1800" dirty="0" err="1" smtClean="0"/>
              <a:t>eg</a:t>
            </a:r>
            <a:r>
              <a:rPr lang="en-US" altLang="en-US" sz="1800" dirty="0" smtClean="0"/>
              <a:t>. </a:t>
            </a:r>
            <a:r>
              <a:rPr lang="en-US" altLang="en-US" sz="1800" dirty="0" smtClean="0">
                <a:solidFill>
                  <a:srgbClr val="B26314"/>
                </a:solidFill>
              </a:rPr>
              <a:t>123, 120.50 </a:t>
            </a:r>
            <a:r>
              <a:rPr lang="en-US" altLang="en-US" sz="1800" dirty="0" smtClean="0"/>
              <a:t>etc.</a:t>
            </a:r>
          </a:p>
          <a:p>
            <a:pPr lvl="1"/>
            <a:r>
              <a:rPr lang="en-US" altLang="en-US" sz="1800" dirty="0" smtClean="0">
                <a:solidFill>
                  <a:srgbClr val="B26314"/>
                </a:solidFill>
              </a:rPr>
              <a:t>Strings </a:t>
            </a:r>
            <a:r>
              <a:rPr lang="en-US" altLang="en-US" sz="1800" dirty="0" smtClean="0"/>
              <a:t>of text e.g. </a:t>
            </a:r>
            <a:r>
              <a:rPr lang="en-US" altLang="en-US" sz="1800" dirty="0" smtClean="0">
                <a:solidFill>
                  <a:srgbClr val="B26314"/>
                </a:solidFill>
              </a:rPr>
              <a:t>"This text string" </a:t>
            </a:r>
            <a:r>
              <a:rPr lang="en-US" altLang="en-US" sz="1800" dirty="0" smtClean="0"/>
              <a:t>etc.</a:t>
            </a:r>
          </a:p>
          <a:p>
            <a:pPr lvl="1"/>
            <a:r>
              <a:rPr lang="en-US" altLang="en-US" sz="1800" dirty="0" smtClean="0">
                <a:solidFill>
                  <a:srgbClr val="B26314"/>
                </a:solidFill>
              </a:rPr>
              <a:t>Boolean</a:t>
            </a:r>
            <a:r>
              <a:rPr lang="en-US" altLang="en-US" sz="1800" dirty="0" smtClean="0"/>
              <a:t> e.g. </a:t>
            </a:r>
            <a:r>
              <a:rPr lang="en-US" altLang="en-US" sz="1800" dirty="0" smtClean="0">
                <a:solidFill>
                  <a:srgbClr val="B26314"/>
                </a:solidFill>
              </a:rPr>
              <a:t>true</a:t>
            </a:r>
            <a:r>
              <a:rPr lang="en-US" altLang="en-US" sz="1800" dirty="0" smtClean="0"/>
              <a:t> or </a:t>
            </a:r>
            <a:r>
              <a:rPr lang="en-US" altLang="en-US" sz="1800" dirty="0" smtClean="0">
                <a:solidFill>
                  <a:srgbClr val="B26314"/>
                </a:solidFill>
              </a:rPr>
              <a:t>false</a:t>
            </a:r>
            <a:r>
              <a:rPr lang="en-US" altLang="en-US" sz="1800" dirty="0" smtClean="0"/>
              <a:t>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dirty="0" smtClean="0"/>
              <a:t>JavaScript also defines two trivial data types, </a:t>
            </a:r>
            <a:r>
              <a:rPr lang="en-US" altLang="en-US" sz="1800" b="0" i="1" dirty="0" smtClean="0">
                <a:solidFill>
                  <a:srgbClr val="B26314"/>
                </a:solidFill>
              </a:rPr>
              <a:t>null</a:t>
            </a:r>
            <a:r>
              <a:rPr lang="en-US" altLang="en-US" sz="1800" b="0" dirty="0" smtClean="0"/>
              <a:t> and </a:t>
            </a:r>
            <a:r>
              <a:rPr lang="en-US" altLang="en-US" sz="1800" b="0" i="1" dirty="0" smtClean="0">
                <a:solidFill>
                  <a:srgbClr val="B26314"/>
                </a:solidFill>
              </a:rPr>
              <a:t>undefined</a:t>
            </a:r>
            <a:r>
              <a:rPr lang="en-US" altLang="en-US" sz="1800" b="0" dirty="0" smtClean="0"/>
              <a:t>, each of which defines only a single value.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dirty="0" smtClean="0"/>
              <a:t>In addition to these data types, JavaScript supports a </a:t>
            </a:r>
            <a:r>
              <a:rPr lang="en-US" altLang="en-US" sz="1800" b="0" dirty="0" smtClean="0">
                <a:solidFill>
                  <a:srgbClr val="B26314"/>
                </a:solidFill>
              </a:rPr>
              <a:t>composite data type </a:t>
            </a:r>
            <a:r>
              <a:rPr lang="en-US" altLang="en-US" sz="1800" b="0" dirty="0" smtClean="0"/>
              <a:t>known as </a:t>
            </a:r>
            <a:r>
              <a:rPr lang="en-US" altLang="en-US" sz="1800" b="0" i="1" dirty="0" smtClean="0">
                <a:solidFill>
                  <a:srgbClr val="B26314"/>
                </a:solidFill>
              </a:rPr>
              <a:t>object</a:t>
            </a:r>
            <a:r>
              <a:rPr lang="en-US" altLang="en-US" sz="1800" b="0" dirty="0" smtClean="0"/>
              <a:t>.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altLang="en-US" sz="1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 smtClean="0"/>
              <a:t>The </a:t>
            </a:r>
            <a:r>
              <a:rPr lang="en-US" i="1" u="sng" dirty="0" err="1" smtClean="0"/>
              <a:t>typeof</a:t>
            </a:r>
            <a:r>
              <a:rPr lang="en-US" u="sng" dirty="0" smtClean="0"/>
              <a:t> Operator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The </a:t>
            </a:r>
            <a:r>
              <a:rPr lang="en-US" altLang="en-US" b="0" i="1" smtClean="0"/>
              <a:t>typeof</a:t>
            </a:r>
            <a:r>
              <a:rPr lang="en-US" altLang="en-US" b="0" smtClean="0"/>
              <a:t> is a unary operator that is placed before its single operand, which can be of any type. Its value is a string indicating the data type of the operand.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The </a:t>
            </a:r>
            <a:r>
              <a:rPr lang="en-US" altLang="en-US" b="0" i="1" smtClean="0"/>
              <a:t>typeof</a:t>
            </a:r>
            <a:r>
              <a:rPr lang="en-US" altLang="en-US" b="0" smtClean="0"/>
              <a:t> operator evaluates to "number", "string", or "boolean" if its operand is a number, string, or boolean value and returns true or false based on the evaluation.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810000"/>
          <a:ext cx="7696200" cy="271304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848100"/>
                <a:gridCol w="3848100"/>
              </a:tblGrid>
              <a:tr h="33913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7625" marR="47625" marT="47631" marB="47631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String Returned by </a:t>
                      </a:r>
                      <a:r>
                        <a:rPr lang="en-US" sz="1600" dirty="0" err="1">
                          <a:effectLst/>
                        </a:rPr>
                        <a:t>typeof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7625" marR="47625" marT="47631" marB="47631"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  <a:tr h="33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Number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7625" marR="47625" marT="47631" marB="476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"number"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47631" marB="47631"/>
                </a:tc>
              </a:tr>
              <a:tr h="33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String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7625" marR="47625" marT="47631" marB="476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"string"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47631" marB="47631"/>
                </a:tc>
              </a:tr>
              <a:tr h="33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47631" marB="476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"boolean"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47631" marB="47631"/>
                </a:tc>
              </a:tr>
              <a:tr h="33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Object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47631" marB="476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"object"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47631" marB="47631"/>
                </a:tc>
              </a:tr>
              <a:tr h="33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Function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7625" marR="47625" marT="47631" marB="476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"function"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47631" marB="47631"/>
                </a:tc>
              </a:tr>
              <a:tr h="33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Undefined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7625" marR="47625" marT="47631" marB="476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"undefined"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7625" marR="47625" marT="47631" marB="47631"/>
                </a:tc>
              </a:tr>
              <a:tr h="3391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Null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7625" marR="47625" marT="47631" marB="476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"object"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7625" marR="47625" marT="47631" marB="4763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 smtClean="0"/>
              <a:t>Operators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Using expression </a:t>
            </a:r>
            <a:r>
              <a:rPr lang="en-US" altLang="en-US" b="0" i="1" smtClean="0"/>
              <a:t>4 + 5 is equal to 9</a:t>
            </a:r>
            <a:r>
              <a:rPr lang="en-US" altLang="en-US" b="0" smtClean="0"/>
              <a:t>.</a:t>
            </a:r>
          </a:p>
          <a:p>
            <a:pPr lvl="1"/>
            <a:r>
              <a:rPr lang="en-US" altLang="en-US" smtClean="0"/>
              <a:t>Here 4 and 5 are called operands and + is called operator.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JavaScript language supports following type of operators.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Arithmetic Operators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Comparision Operators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Logical (or Relational) Operators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Assignment Operators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Conditional (or ternary) Operators</a:t>
            </a:r>
          </a:p>
          <a:p>
            <a:pPr marL="0" indent="0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u="sng" cap="none" dirty="0" smtClean="0">
                <a:solidFill>
                  <a:schemeClr val="tx1"/>
                </a:solidFill>
                <a:latin typeface="Helvetica"/>
                <a:cs typeface="Arial" pitchFamily="34" charset="0"/>
              </a:rPr>
              <a:t>The Arithmetic Operators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b="0" dirty="0" smtClean="0">
                <a:cs typeface="Arial" pitchFamily="34" charset="0"/>
              </a:rPr>
              <a:t>There are following arithmetic operators supported by JavaScript language:</a:t>
            </a: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b="0" dirty="0" smtClean="0">
                <a:cs typeface="Arial" pitchFamily="34" charset="0"/>
              </a:rPr>
              <a:t>Assume variable A holds 10 and variable B holds 20 then:</a:t>
            </a: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895600"/>
          <a:ext cx="7467599" cy="3238504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990599"/>
                <a:gridCol w="2971800"/>
                <a:gridCol w="3505200"/>
              </a:tblGrid>
              <a:tr h="372137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Operator</a:t>
                      </a:r>
                      <a:endParaRPr lang="en-US" sz="1300" dirty="0">
                        <a:effectLst/>
                        <a:latin typeface="verdana"/>
                      </a:endParaRPr>
                    </a:p>
                  </a:txBody>
                  <a:tcPr marL="33335" marR="33335" marT="33331" marB="33331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Description</a:t>
                      </a:r>
                      <a:endParaRPr lang="en-US" sz="1300" dirty="0">
                        <a:effectLst/>
                        <a:latin typeface="verdana"/>
                      </a:endParaRPr>
                    </a:p>
                  </a:txBody>
                  <a:tcPr marL="33335" marR="33335" marT="33331" marB="33331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Example</a:t>
                      </a:r>
                      <a:endParaRPr lang="en-US" sz="1300" dirty="0">
                        <a:effectLst/>
                        <a:latin typeface="verdana"/>
                      </a:endParaRPr>
                    </a:p>
                  </a:txBody>
                  <a:tcPr marL="33335" marR="33335" marT="33331" marB="33331"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  <a:tr h="32131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+</a:t>
                      </a:r>
                      <a:endParaRPr lang="en-US" sz="1300" dirty="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Adds two operands</a:t>
                      </a:r>
                      <a:endParaRPr lang="en-US" sz="1300" dirty="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+ B will give 30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</a:tr>
              <a:tr h="462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-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Subtracts second operand from the first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- B will give -10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</a:tr>
              <a:tr h="32131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*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Multiply both operands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* B will give 200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</a:tr>
              <a:tr h="37213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/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Divide numerator by denumerator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 / A will give 2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</a:tr>
              <a:tr h="462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%</a:t>
                      </a:r>
                      <a:endParaRPr lang="en-US" sz="1300" dirty="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Modulus Operator and remainder of after an integer division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 % A will give 0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</a:tr>
              <a:tr h="462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++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Increment operator, increases integer value by one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A++ will give 11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</a:tr>
              <a:tr h="462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--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Decrement operator, decreases integer value by one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A-- will give 9</a:t>
                      </a:r>
                      <a:endParaRPr lang="en-US" sz="1300" dirty="0">
                        <a:effectLst/>
                        <a:latin typeface="verdana"/>
                      </a:endParaRPr>
                    </a:p>
                  </a:txBody>
                  <a:tcPr marL="33335" marR="33335" marT="33331" marB="33331"/>
                </a:tc>
              </a:tr>
            </a:tbl>
          </a:graphicData>
        </a:graphic>
      </p:graphicFrame>
      <p:sp>
        <p:nvSpPr>
          <p:cNvPr id="34856" name="Rectangle 2"/>
          <p:cNvSpPr>
            <a:spLocks noChangeArrowheads="1"/>
          </p:cNvSpPr>
          <p:nvPr/>
        </p:nvSpPr>
        <p:spPr bwMode="auto">
          <a:xfrm>
            <a:off x="2427288" y="169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/>
            </a:r>
            <a:br>
              <a:rPr lang="en-US" altLang="en-US" sz="1800" b="0">
                <a:latin typeface="Arial" panose="020B0604020202020204" pitchFamily="34" charset="0"/>
              </a:rPr>
            </a:br>
            <a:endParaRPr lang="en-US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/>
            <a:r>
              <a:rPr lang="en-US" altLang="en-US" b="0" smtClean="0"/>
              <a:t>There are following comparison operators supported by JavaScript language</a:t>
            </a:r>
          </a:p>
          <a:p>
            <a:pPr marL="0" indent="0"/>
            <a:r>
              <a:rPr lang="en-US" altLang="en-US" b="0" smtClean="0"/>
              <a:t>Assume variable A holds 10 and variable B holds 20 then:</a:t>
            </a:r>
          </a:p>
          <a:p>
            <a:pPr marL="0" indent="0"/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895600"/>
          <a:ext cx="8001000" cy="3581399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295400"/>
                <a:gridCol w="4191000"/>
                <a:gridCol w="2514600"/>
              </a:tblGrid>
              <a:tr h="329057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Operator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20842" marR="20842" marT="20842" marB="20842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20842" marR="20842" marT="20842" marB="20842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20842" marR="20842" marT="20842" marB="20842"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  <a:tr h="427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==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Checks if the value of two operands are equal or not, if yes then condition becomes true.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(A == B) is not true.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</a:tr>
              <a:tr h="52567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!=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Checks if the value of two operands are equal or not, if values are not equal then condition becomes true.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(A != B) is true.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</a:tr>
              <a:tr h="52567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&gt;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Checks if the value of left operand is greater than the value of right operand, if yes then condition becomes true.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(A &gt; B) is not true.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</a:tr>
              <a:tr h="52567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&lt;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Checks if the value of left operand is less than the value of right operand, if yes then condition becomes true.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(A &lt; B) is true.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</a:tr>
              <a:tr h="62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&gt;=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(A &gt;= B) is not true.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</a:tr>
              <a:tr h="62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&lt;=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(A &lt;= B) is true.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20842" marR="20842" marT="20842" marB="2084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/>
              <a:t>The Logical </a:t>
            </a:r>
            <a:r>
              <a:rPr lang="en-US" u="sng" dirty="0" smtClean="0"/>
              <a:t>Operators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There are following logical operators supported by JavaScript language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Assume variable A holds 10 and variable B holds 20 then: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altLang="en-US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895600"/>
          <a:ext cx="6705600" cy="311309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219200"/>
                <a:gridCol w="3139441"/>
                <a:gridCol w="2346959"/>
              </a:tblGrid>
              <a:tr h="533132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Operator</a:t>
                      </a:r>
                      <a:endParaRPr lang="en-US" sz="1300" dirty="0">
                        <a:effectLst/>
                        <a:latin typeface="verdana"/>
                      </a:endParaRPr>
                    </a:p>
                  </a:txBody>
                  <a:tcPr marL="35500" marR="35500" marT="35489" marB="35489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Description</a:t>
                      </a:r>
                      <a:endParaRPr lang="en-US" sz="1300" dirty="0">
                        <a:effectLst/>
                        <a:latin typeface="verdana"/>
                      </a:endParaRPr>
                    </a:p>
                  </a:txBody>
                  <a:tcPr marL="35500" marR="35500" marT="35489" marB="35489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Example</a:t>
                      </a:r>
                      <a:endParaRPr lang="en-US" sz="1300" dirty="0">
                        <a:effectLst/>
                        <a:latin typeface="verdana"/>
                      </a:endParaRPr>
                    </a:p>
                  </a:txBody>
                  <a:tcPr marL="35500" marR="35500" marT="35489" marB="35489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  <a:tr h="75919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&amp;&amp;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5500" marR="35500" marT="35489" marB="35489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Called Logical AND operator. If both the operands are non zero then then condition becomes true.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5500" marR="35500" marT="35489" marB="35489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 dirty="0">
                          <a:effectLst/>
                        </a:rPr>
                        <a:t>(A &amp;&amp; B) is true.</a:t>
                      </a:r>
                      <a:endParaRPr lang="en-US" sz="1300" dirty="0">
                        <a:effectLst/>
                        <a:latin typeface="verdana"/>
                      </a:endParaRPr>
                    </a:p>
                  </a:txBody>
                  <a:tcPr marL="35500" marR="35500" marT="35489" marB="35489">
                    <a:lnT w="12700" cmpd="sng">
                      <a:noFill/>
                    </a:lnT>
                  </a:tcPr>
                </a:tc>
              </a:tr>
              <a:tr h="75919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||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5500" marR="35500" marT="35489" marB="354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Called Logical OR Operator. If any of the two operands are non zero then then condition becomes true.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5500" marR="35500" marT="35489" marB="35489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effectLst/>
                        </a:rPr>
                        <a:t>(A || B) is true.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5500" marR="35500" marT="35489" marB="35489"/>
                </a:tc>
              </a:tr>
              <a:tr h="106157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!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5500" marR="35500" marT="35489" marB="3548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Called Logical NOT Operator. Use to reverses the logical state of its operand. If a condition is true then Logical NOT operator will make false.</a:t>
                      </a:r>
                      <a:endParaRPr lang="en-US" sz="1300">
                        <a:effectLst/>
                        <a:latin typeface="verdana"/>
                      </a:endParaRPr>
                    </a:p>
                  </a:txBody>
                  <a:tcPr marL="35500" marR="35500" marT="35489" marB="35489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 dirty="0">
                          <a:effectLst/>
                        </a:rPr>
                        <a:t>!(A &amp;&amp; B) is false.</a:t>
                      </a:r>
                      <a:endParaRPr lang="en-US" sz="1300" dirty="0">
                        <a:effectLst/>
                        <a:latin typeface="verdana"/>
                      </a:endParaRPr>
                    </a:p>
                  </a:txBody>
                  <a:tcPr marL="35500" marR="35500" marT="35489" marB="3548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/>
              <a:t>The Assignment </a:t>
            </a:r>
            <a:r>
              <a:rPr lang="en-US" u="sng" dirty="0" smtClean="0"/>
              <a:t>Operators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</p:nvPr>
        </p:nvGraphicFramePr>
        <p:xfrm>
          <a:off x="304800" y="1905000"/>
          <a:ext cx="8229600" cy="4511676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219200"/>
                <a:gridCol w="4130040"/>
                <a:gridCol w="2880360"/>
              </a:tblGrid>
              <a:tr h="33957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Operator</a:t>
                      </a:r>
                      <a:endParaRPr lang="en-US" sz="1200" dirty="0">
                        <a:effectLst/>
                        <a:latin typeface="verdana"/>
                      </a:endParaRPr>
                    </a:p>
                  </a:txBody>
                  <a:tcPr marL="19966" marR="19966" marT="19966" marB="19966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verdana"/>
                      </a:endParaRPr>
                    </a:p>
                  </a:txBody>
                  <a:tcPr marL="19966" marR="19966" marT="19966" marB="19966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Example</a:t>
                      </a:r>
                      <a:endParaRPr lang="en-US" sz="1200" dirty="0">
                        <a:effectLst/>
                        <a:latin typeface="verdana"/>
                      </a:endParaRPr>
                    </a:p>
                  </a:txBody>
                  <a:tcPr marL="19966" marR="19966" marT="19966" marB="19966"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54246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=</a:t>
                      </a:r>
                      <a:endParaRPr lang="en-US" sz="120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Simple assignment operator, Assigns values from right side operands to left side operand</a:t>
                      </a:r>
                      <a:endParaRPr lang="en-US" sz="1200" dirty="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C = A + B will </a:t>
                      </a:r>
                      <a:r>
                        <a:rPr lang="en-US" sz="1200" dirty="0" err="1">
                          <a:effectLst/>
                        </a:rPr>
                        <a:t>assigne</a:t>
                      </a:r>
                      <a:r>
                        <a:rPr lang="en-US" sz="1200" dirty="0">
                          <a:effectLst/>
                        </a:rPr>
                        <a:t> value of A + B into C</a:t>
                      </a:r>
                      <a:endParaRPr lang="en-US" sz="1200" dirty="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</a:tr>
              <a:tr h="588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+=</a:t>
                      </a:r>
                      <a:endParaRPr lang="en-US" sz="120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Add AND assignment operator, It adds right operand to the left operand and assign the result to left operand</a:t>
                      </a:r>
                      <a:endParaRPr lang="en-US" sz="120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C += A is equivalent to C = C + A</a:t>
                      </a:r>
                      <a:endParaRPr lang="en-US" sz="1200" dirty="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</a:tr>
              <a:tr h="6439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-=</a:t>
                      </a:r>
                      <a:endParaRPr lang="en-US" sz="120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Subtract AND assignment operator, It subtracts right operand from the left operand and assign the result to left operand</a:t>
                      </a:r>
                      <a:endParaRPr lang="en-US" sz="1200" dirty="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C -= A is equivalent to C = C - A</a:t>
                      </a:r>
                      <a:endParaRPr lang="en-US" sz="1200" dirty="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</a:tr>
              <a:tr h="6439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*=</a:t>
                      </a:r>
                      <a:endParaRPr lang="en-US" sz="120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Multiply AND assignment operator, It multiplies right operand with the left operand and assign the result to left operand</a:t>
                      </a:r>
                      <a:endParaRPr lang="en-US" sz="120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C *= A is equivalent to C = C * A</a:t>
                      </a:r>
                      <a:endParaRPr lang="en-US" sz="1200" dirty="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</a:tr>
              <a:tr h="588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/=</a:t>
                      </a:r>
                      <a:endParaRPr lang="en-US" sz="120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Divide AND assignment operator, It divides left operand with the right operand and assign the result to left operand</a:t>
                      </a:r>
                      <a:endParaRPr lang="en-US" sz="120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C /= A is equivalent to C = C / A</a:t>
                      </a:r>
                      <a:endParaRPr lang="en-US" sz="1200" dirty="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</a:tr>
              <a:tr h="1164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%=</a:t>
                      </a:r>
                      <a:endParaRPr lang="en-US" sz="120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Modulus AND assignment operator, It takes modulus using two operands and assign the result to left operand</a:t>
                      </a:r>
                      <a:endParaRPr lang="en-US" sz="120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C %= A is equivalent to C = C % A</a:t>
                      </a:r>
                      <a:endParaRPr lang="en-US" sz="1200" dirty="0">
                        <a:effectLst/>
                        <a:latin typeface="verdana"/>
                      </a:endParaRPr>
                    </a:p>
                  </a:txBody>
                  <a:tcPr marL="19966" marR="19966" marT="19966" marB="19966"/>
                </a:tc>
              </a:tr>
            </a:tbl>
          </a:graphicData>
        </a:graphic>
      </p:graphicFrame>
      <p:sp>
        <p:nvSpPr>
          <p:cNvPr id="37923" name="Rectangle 1"/>
          <p:cNvSpPr>
            <a:spLocks noChangeArrowheads="1"/>
          </p:cNvSpPr>
          <p:nvPr/>
        </p:nvSpPr>
        <p:spPr bwMode="auto">
          <a:xfrm>
            <a:off x="3470275" y="1384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/>
            </a:r>
            <a:br>
              <a:rPr lang="en-US" altLang="en-US" sz="1800" b="0">
                <a:latin typeface="Arial" panose="020B0604020202020204" pitchFamily="34" charset="0"/>
              </a:rPr>
            </a:br>
            <a:endParaRPr lang="en-US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3058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u="sng" dirty="0" smtClean="0"/>
              <a:t>Contents</a:t>
            </a:r>
            <a:endParaRPr lang="en-US" sz="3200" u="sng" dirty="0"/>
          </a:p>
        </p:txBody>
      </p:sp>
      <p:sp>
        <p:nvSpPr>
          <p:cNvPr id="10243" name="Content Placeholder 4"/>
          <p:cNvSpPr>
            <a:spLocks noGrp="1"/>
          </p:cNvSpPr>
          <p:nvPr>
            <p:ph sz="quarter" idx="11"/>
          </p:nvPr>
        </p:nvSpPr>
        <p:spPr>
          <a:xfrm>
            <a:off x="304800" y="1828800"/>
            <a:ext cx="8534400" cy="4724400"/>
          </a:xfrm>
        </p:spPr>
        <p:txBody>
          <a:bodyPr/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What You </a:t>
            </a:r>
            <a:r>
              <a:rPr lang="en-US" altLang="en-US" sz="1600" dirty="0"/>
              <a:t>N</a:t>
            </a:r>
            <a:r>
              <a:rPr lang="en-US" altLang="en-US" sz="1600" dirty="0" smtClean="0"/>
              <a:t>eed </a:t>
            </a:r>
            <a:r>
              <a:rPr lang="en-US" altLang="en-US" sz="1600" dirty="0"/>
              <a:t>T</a:t>
            </a:r>
            <a:r>
              <a:rPr lang="en-US" altLang="en-US" sz="1600" dirty="0" smtClean="0"/>
              <a:t>o </a:t>
            </a:r>
            <a:r>
              <a:rPr lang="en-US" altLang="en-US" sz="1600" dirty="0"/>
              <a:t>K</a:t>
            </a:r>
            <a:r>
              <a:rPr lang="en-US" altLang="en-US" sz="1600" dirty="0" smtClean="0"/>
              <a:t>now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JavaScript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Introduction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History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What JavaScript </a:t>
            </a:r>
            <a:r>
              <a:rPr lang="en-US" altLang="en-US" sz="1600" dirty="0"/>
              <a:t>C</a:t>
            </a:r>
            <a:r>
              <a:rPr lang="en-US" altLang="en-US" sz="1600" dirty="0" smtClean="0"/>
              <a:t>an </a:t>
            </a:r>
            <a:r>
              <a:rPr lang="en-US" altLang="en-US" sz="1600" dirty="0"/>
              <a:t>A</a:t>
            </a:r>
            <a:r>
              <a:rPr lang="en-US" altLang="en-US" sz="1600" dirty="0" smtClean="0"/>
              <a:t>nd </a:t>
            </a:r>
            <a:r>
              <a:rPr lang="en-US" altLang="en-US" sz="1600" dirty="0"/>
              <a:t>C</a:t>
            </a:r>
            <a:r>
              <a:rPr lang="en-US" altLang="en-US" sz="1600" dirty="0" smtClean="0"/>
              <a:t>annot </a:t>
            </a:r>
            <a:r>
              <a:rPr lang="en-US" altLang="en-US" sz="1600" dirty="0"/>
              <a:t>D</a:t>
            </a:r>
            <a:r>
              <a:rPr lang="en-US" altLang="en-US" sz="1600" dirty="0" smtClean="0"/>
              <a:t>o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What Needed To Write </a:t>
            </a:r>
            <a:r>
              <a:rPr lang="en-US" altLang="en-US" sz="1600" dirty="0"/>
              <a:t>A</a:t>
            </a:r>
            <a:r>
              <a:rPr lang="en-US" altLang="en-US" sz="1600" dirty="0" smtClean="0"/>
              <a:t> JavaScript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How And Where To Place JavaScript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Referencing An External File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Whitespace And Line Breaks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Semicolon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Case Sensitivity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Comments In JavaScript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Operators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/>
              <a:t>The Conditional Operator (? </a:t>
            </a:r>
            <a:r>
              <a:rPr lang="en-US" b="1" u="sng" dirty="0" smtClean="0"/>
              <a:t>:)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</p:nvPr>
        </p:nvGraphicFramePr>
        <p:xfrm>
          <a:off x="609600" y="2590800"/>
          <a:ext cx="7543800" cy="1524000"/>
        </p:xfrm>
        <a:graphic>
          <a:graphicData uri="http://schemas.openxmlformats.org/drawingml/2006/table">
            <a:tbl>
              <a:tblPr/>
              <a:tblGrid>
                <a:gridCol w="2005866"/>
                <a:gridCol w="2143224"/>
                <a:gridCol w="3394710"/>
              </a:tblGrid>
              <a:tr h="62818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verdana"/>
                        </a:rPr>
                        <a:t>Operator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/>
                        </a:rPr>
                        <a:t>Example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</a:tr>
              <a:tr h="89581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/>
                        </a:rPr>
                        <a:t>? :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/>
                        </a:rPr>
                        <a:t>Conditional Expression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verdana"/>
                        </a:rPr>
                        <a:t>If Condition is true ? Then value X : Otherwise value 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Conditional statements that allow your program to make correct decisions and perform right actions.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JavaScript supports following forms of </a:t>
            </a:r>
            <a:r>
              <a:rPr lang="en-US" altLang="en-US" smtClean="0"/>
              <a:t>if..else</a:t>
            </a:r>
            <a:r>
              <a:rPr lang="en-US" altLang="en-US" b="0" smtClean="0"/>
              <a:t> statement:</a:t>
            </a:r>
          </a:p>
          <a:p>
            <a:pPr lvl="1"/>
            <a:r>
              <a:rPr lang="en-US" altLang="en-US" smtClean="0"/>
              <a:t>if statement</a:t>
            </a:r>
          </a:p>
          <a:p>
            <a:pPr lvl="1"/>
            <a:r>
              <a:rPr lang="en-US" altLang="en-US" smtClean="0"/>
              <a:t>if...else statement</a:t>
            </a:r>
          </a:p>
          <a:p>
            <a:pPr lvl="1"/>
            <a:r>
              <a:rPr lang="en-US" altLang="en-US" smtClean="0"/>
              <a:t>if...else if... statement.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The if statement is the fundamental control statement that allows JavaScript to make decisions, or, more precisely, to execute statements conditionally.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This statement has two forms. The first is:</a:t>
            </a:r>
          </a:p>
          <a:p>
            <a:pPr lvl="1"/>
            <a:r>
              <a:rPr lang="en-US" altLang="en-US" sz="1800" smtClean="0">
                <a:solidFill>
                  <a:srgbClr val="63891F"/>
                </a:solidFill>
              </a:rPr>
              <a:t>if (expression)</a:t>
            </a:r>
          </a:p>
          <a:p>
            <a:pPr lvl="1"/>
            <a:r>
              <a:rPr lang="en-US" altLang="en-US" sz="1800" smtClean="0">
                <a:solidFill>
                  <a:srgbClr val="63891F"/>
                </a:solidFill>
              </a:rPr>
              <a:t>    statement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In this form, </a:t>
            </a:r>
            <a:r>
              <a:rPr lang="en-US" altLang="en-US" sz="1800" b="0" smtClean="0">
                <a:solidFill>
                  <a:srgbClr val="63891F"/>
                </a:solidFill>
              </a:rPr>
              <a:t>expression is evaluated</a:t>
            </a:r>
            <a:r>
              <a:rPr lang="en-US" altLang="en-US" sz="1800" b="0" smtClean="0"/>
              <a:t>. If the resulting value is </a:t>
            </a:r>
            <a:r>
              <a:rPr lang="en-US" altLang="en-US" sz="1800" b="0" smtClean="0">
                <a:solidFill>
                  <a:srgbClr val="63891F"/>
                </a:solidFill>
              </a:rPr>
              <a:t>true</a:t>
            </a:r>
            <a:r>
              <a:rPr lang="en-US" altLang="en-US" sz="1800" b="0" smtClean="0"/>
              <a:t>, statement is exe-cuted. If expression is </a:t>
            </a:r>
            <a:r>
              <a:rPr lang="en-US" altLang="en-US" sz="1800" b="0" smtClean="0">
                <a:solidFill>
                  <a:srgbClr val="63891F"/>
                </a:solidFill>
              </a:rPr>
              <a:t>false</a:t>
            </a:r>
            <a:r>
              <a:rPr lang="en-US" altLang="en-US" sz="1800" b="0" smtClean="0"/>
              <a:t>, statement is not executed.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Note that the parentheses around the expression are a required part of the syntax for the if statement.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JavaScript syntax requires a </a:t>
            </a:r>
            <a:r>
              <a:rPr lang="en-US" altLang="en-US" sz="1800" b="0" smtClean="0">
                <a:solidFill>
                  <a:srgbClr val="63891F"/>
                </a:solidFill>
              </a:rPr>
              <a:t>single statement after </a:t>
            </a:r>
            <a:r>
              <a:rPr lang="en-US" altLang="en-US" sz="1800" b="0" smtClean="0"/>
              <a:t>the </a:t>
            </a:r>
            <a:r>
              <a:rPr lang="en-US" altLang="en-US" sz="1800" b="0" smtClean="0">
                <a:solidFill>
                  <a:srgbClr val="63891F"/>
                </a:solidFill>
              </a:rPr>
              <a:t>if keyword </a:t>
            </a:r>
            <a:r>
              <a:rPr lang="en-US" altLang="en-US" sz="1800" b="0" smtClean="0"/>
              <a:t>and </a:t>
            </a:r>
            <a:r>
              <a:rPr lang="en-US" altLang="en-US" sz="1800" b="0" smtClean="0">
                <a:solidFill>
                  <a:srgbClr val="63891F"/>
                </a:solidFill>
              </a:rPr>
              <a:t>parenthesized expression</a:t>
            </a:r>
            <a:r>
              <a:rPr lang="en-US" altLang="en-US" sz="1800" b="0" smtClean="0"/>
              <a:t>, but you can use a </a:t>
            </a:r>
            <a:r>
              <a:rPr lang="en-US" altLang="en-US" sz="1800" b="0" smtClean="0">
                <a:solidFill>
                  <a:srgbClr val="63891F"/>
                </a:solidFill>
              </a:rPr>
              <a:t>statement block</a:t>
            </a:r>
            <a:r>
              <a:rPr lang="en-US" altLang="en-US" sz="1800" b="0" smtClean="0"/>
              <a:t> to </a:t>
            </a:r>
            <a:r>
              <a:rPr lang="en-US" altLang="en-US" sz="1800" b="0" smtClean="0">
                <a:solidFill>
                  <a:srgbClr val="63891F"/>
                </a:solidFill>
              </a:rPr>
              <a:t>combine multiple statements </a:t>
            </a:r>
            <a:r>
              <a:rPr lang="en-US" altLang="en-US" sz="1800" b="0" smtClean="0"/>
              <a:t>into one.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447800"/>
            <a:ext cx="8534400" cy="4419600"/>
          </a:xfrm>
        </p:spPr>
        <p:txBody>
          <a:bodyPr/>
          <a:lstStyle/>
          <a:p>
            <a:pPr marL="274637" lvl="1" indent="0">
              <a:buFont typeface="Arial" panose="020B0604020202020204" pitchFamily="34" charset="0"/>
              <a:buNone/>
              <a:defRPr/>
            </a:pPr>
            <a:r>
              <a:rPr lang="en-US" sz="1800" dirty="0" smtClean="0"/>
              <a:t>So the if statement might also look like this:</a:t>
            </a:r>
            <a:endParaRPr lang="en-US" sz="1800" dirty="0" smtClean="0">
              <a:solidFill>
                <a:schemeClr val="accent5"/>
              </a:solidFill>
            </a:endParaRPr>
          </a:p>
          <a:p>
            <a:pPr marL="274637" lvl="1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solidFill>
                  <a:schemeClr val="accent5"/>
                </a:solidFill>
              </a:rPr>
              <a:t>if (expression)</a:t>
            </a:r>
          </a:p>
          <a:p>
            <a:pPr marL="274637" lvl="1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chemeClr val="accent5"/>
                </a:solidFill>
              </a:rPr>
              <a:t>{</a:t>
            </a:r>
            <a:endParaRPr lang="en-US" sz="1800" dirty="0" smtClean="0">
              <a:solidFill>
                <a:schemeClr val="accent5"/>
              </a:solidFill>
            </a:endParaRPr>
          </a:p>
          <a:p>
            <a:pPr marL="274637" lvl="1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solidFill>
                  <a:schemeClr val="accent5"/>
                </a:solidFill>
              </a:rPr>
              <a:t>    statement;</a:t>
            </a:r>
          </a:p>
          <a:p>
            <a:pPr marL="274637" lvl="1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solidFill>
                  <a:schemeClr val="accent5"/>
                </a:solidFill>
              </a:rPr>
              <a:t>    .</a:t>
            </a:r>
          </a:p>
          <a:p>
            <a:pPr marL="274637" lvl="1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 smtClean="0">
                <a:solidFill>
                  <a:schemeClr val="accent5"/>
                </a:solidFill>
              </a:rPr>
              <a:t>   . </a:t>
            </a:r>
          </a:p>
          <a:p>
            <a:pPr marL="274637" lvl="1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solidFill>
                  <a:schemeClr val="accent5"/>
                </a:solidFill>
              </a:rPr>
              <a:t>    statement (n);</a:t>
            </a:r>
          </a:p>
          <a:p>
            <a:pPr marL="274637" lvl="1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solidFill>
                  <a:schemeClr val="accent5"/>
                </a:solidFill>
              </a:rPr>
              <a:t>}</a:t>
            </a:r>
          </a:p>
          <a:p>
            <a:pPr marL="0" indent="0">
              <a:defRPr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If Else Statement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524000"/>
            <a:ext cx="8534400" cy="4648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mtClean="0"/>
              <a:t>The second form of the if statement introduces an </a:t>
            </a:r>
            <a:r>
              <a:rPr lang="en-US" altLang="en-US" smtClean="0">
                <a:solidFill>
                  <a:srgbClr val="63891F"/>
                </a:solidFill>
              </a:rPr>
              <a:t>else </a:t>
            </a:r>
            <a:r>
              <a:rPr lang="en-US" altLang="en-US" smtClean="0"/>
              <a:t>clause that is executed when expression is </a:t>
            </a:r>
            <a:r>
              <a:rPr lang="en-US" altLang="en-US" smtClean="0">
                <a:solidFill>
                  <a:srgbClr val="63891F"/>
                </a:solidFill>
              </a:rPr>
              <a:t>false</a:t>
            </a:r>
            <a:r>
              <a:rPr lang="en-US" altLang="en-US" smtClean="0"/>
              <a:t>. Its syntax is:</a:t>
            </a:r>
          </a:p>
          <a:p>
            <a:pPr marL="0" indent="0"/>
            <a:r>
              <a:rPr lang="en-US" altLang="en-US" smtClean="0">
                <a:solidFill>
                  <a:srgbClr val="63891F"/>
                </a:solidFill>
              </a:rPr>
              <a:t>if (expression)</a:t>
            </a:r>
          </a:p>
          <a:p>
            <a:pPr marL="0" indent="0"/>
            <a:r>
              <a:rPr lang="en-US" altLang="en-US" smtClean="0">
                <a:solidFill>
                  <a:srgbClr val="63891F"/>
                </a:solidFill>
              </a:rPr>
              <a:t>      statement1</a:t>
            </a:r>
          </a:p>
          <a:p>
            <a:pPr marL="0" indent="0"/>
            <a:r>
              <a:rPr lang="en-US" altLang="en-US" smtClean="0">
                <a:solidFill>
                  <a:srgbClr val="63891F"/>
                </a:solidFill>
              </a:rPr>
              <a:t>else</a:t>
            </a:r>
          </a:p>
          <a:p>
            <a:pPr marL="0" indent="0"/>
            <a:r>
              <a:rPr lang="en-US" altLang="en-US" smtClean="0">
                <a:solidFill>
                  <a:srgbClr val="63891F"/>
                </a:solidFill>
              </a:rPr>
              <a:t>      statement2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mtClean="0"/>
              <a:t>This form of the statement executes </a:t>
            </a:r>
            <a:r>
              <a:rPr lang="en-US" altLang="en-US" smtClean="0">
                <a:solidFill>
                  <a:srgbClr val="63891F"/>
                </a:solidFill>
              </a:rPr>
              <a:t>statement1</a:t>
            </a:r>
            <a:r>
              <a:rPr lang="en-US" altLang="en-US" smtClean="0"/>
              <a:t> if expression is </a:t>
            </a:r>
            <a:r>
              <a:rPr lang="en-US" altLang="en-US" smtClean="0">
                <a:solidFill>
                  <a:srgbClr val="63891F"/>
                </a:solidFill>
              </a:rPr>
              <a:t>true</a:t>
            </a:r>
            <a:r>
              <a:rPr lang="en-US" altLang="en-US" smtClean="0"/>
              <a:t> and executes </a:t>
            </a:r>
            <a:r>
              <a:rPr lang="en-US" altLang="en-US" smtClean="0">
                <a:solidFill>
                  <a:srgbClr val="63891F"/>
                </a:solidFill>
              </a:rPr>
              <a:t>statement2</a:t>
            </a:r>
            <a:r>
              <a:rPr lang="en-US" altLang="en-US" smtClean="0"/>
              <a:t> if expression is </a:t>
            </a:r>
            <a:r>
              <a:rPr lang="en-US" altLang="en-US" smtClean="0">
                <a:solidFill>
                  <a:srgbClr val="63891F"/>
                </a:solidFill>
              </a:rPr>
              <a:t>false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else if Statement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524000"/>
            <a:ext cx="8534400" cy="4648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The </a:t>
            </a:r>
            <a:r>
              <a:rPr lang="en-US" altLang="en-US" sz="1600" smtClean="0"/>
              <a:t>if...else if...</a:t>
            </a:r>
            <a:r>
              <a:rPr lang="en-US" altLang="en-US" sz="1600" b="0" smtClean="0"/>
              <a:t> statement is the one level advance form of control statement that allows JavaScript to make correct decision out of several conditions.</a:t>
            </a:r>
          </a:p>
          <a:p>
            <a:pPr marL="0" indent="0"/>
            <a:r>
              <a:rPr lang="en-US" altLang="en-US" sz="1200" smtClean="0">
                <a:solidFill>
                  <a:srgbClr val="4A6717"/>
                </a:solidFill>
              </a:rPr>
              <a:t>if (expression 1)</a:t>
            </a:r>
          </a:p>
          <a:p>
            <a:pPr marL="0" indent="0"/>
            <a:r>
              <a:rPr lang="en-US" altLang="en-US" sz="1200" smtClean="0">
                <a:solidFill>
                  <a:srgbClr val="4A6717"/>
                </a:solidFill>
              </a:rPr>
              <a:t>{ </a:t>
            </a:r>
          </a:p>
          <a:p>
            <a:pPr marL="0" indent="0"/>
            <a:r>
              <a:rPr lang="en-US" altLang="en-US" sz="1200" smtClean="0">
                <a:solidFill>
                  <a:srgbClr val="4A6717"/>
                </a:solidFill>
              </a:rPr>
              <a:t>	Statement(s) to be executed if expression 1 is true </a:t>
            </a:r>
          </a:p>
          <a:p>
            <a:pPr marL="0" indent="0"/>
            <a:r>
              <a:rPr lang="en-US" altLang="en-US" sz="1200" smtClean="0">
                <a:solidFill>
                  <a:srgbClr val="4A6717"/>
                </a:solidFill>
              </a:rPr>
              <a:t>}</a:t>
            </a:r>
          </a:p>
          <a:p>
            <a:pPr marL="0" indent="0"/>
            <a:r>
              <a:rPr lang="en-US" altLang="en-US" sz="1200" smtClean="0">
                <a:solidFill>
                  <a:srgbClr val="4A6717"/>
                </a:solidFill>
              </a:rPr>
              <a:t>else if (expression 2)</a:t>
            </a:r>
          </a:p>
          <a:p>
            <a:pPr marL="0" indent="0"/>
            <a:r>
              <a:rPr lang="en-US" altLang="en-US" sz="1200" smtClean="0">
                <a:solidFill>
                  <a:srgbClr val="4A6717"/>
                </a:solidFill>
              </a:rPr>
              <a:t>{</a:t>
            </a:r>
          </a:p>
          <a:p>
            <a:pPr marL="0" indent="0"/>
            <a:r>
              <a:rPr lang="en-US" altLang="en-US" sz="1200" smtClean="0">
                <a:solidFill>
                  <a:srgbClr val="4A6717"/>
                </a:solidFill>
              </a:rPr>
              <a:t>	 Statement(s) to be executed if expression 2 is true </a:t>
            </a:r>
          </a:p>
          <a:p>
            <a:pPr marL="0" indent="0"/>
            <a:r>
              <a:rPr lang="en-US" altLang="en-US" sz="1200" smtClean="0">
                <a:solidFill>
                  <a:srgbClr val="4A6717"/>
                </a:solidFill>
              </a:rPr>
              <a:t>}</a:t>
            </a:r>
          </a:p>
          <a:p>
            <a:pPr marL="0" indent="0"/>
            <a:r>
              <a:rPr lang="en-US" altLang="en-US" sz="1200" smtClean="0">
                <a:solidFill>
                  <a:srgbClr val="4A6717"/>
                </a:solidFill>
              </a:rPr>
              <a:t>else if (expression 3)</a:t>
            </a:r>
          </a:p>
          <a:p>
            <a:pPr marL="0" indent="0"/>
            <a:r>
              <a:rPr lang="en-US" altLang="en-US" sz="1200" smtClean="0">
                <a:solidFill>
                  <a:srgbClr val="4A6717"/>
                </a:solidFill>
              </a:rPr>
              <a:t>{ </a:t>
            </a:r>
          </a:p>
          <a:p>
            <a:pPr marL="0" indent="0"/>
            <a:r>
              <a:rPr lang="en-US" altLang="en-US" sz="1200" smtClean="0">
                <a:solidFill>
                  <a:srgbClr val="4A6717"/>
                </a:solidFill>
              </a:rPr>
              <a:t>	Statement(s) to be executed if expression 3 is true </a:t>
            </a:r>
          </a:p>
          <a:p>
            <a:pPr marL="0" indent="0"/>
            <a:r>
              <a:rPr lang="en-US" altLang="en-US" sz="1200" smtClean="0">
                <a:solidFill>
                  <a:srgbClr val="4A6717"/>
                </a:solidFill>
              </a:rPr>
              <a:t>}</a:t>
            </a:r>
          </a:p>
          <a:p>
            <a:pPr marL="0" indent="0"/>
            <a:r>
              <a:rPr lang="en-US" altLang="en-US" sz="1200" smtClean="0">
                <a:solidFill>
                  <a:srgbClr val="4A6717"/>
                </a:solidFill>
              </a:rPr>
              <a:t>else{ </a:t>
            </a:r>
          </a:p>
          <a:p>
            <a:pPr marL="0" indent="0"/>
            <a:r>
              <a:rPr lang="en-US" altLang="en-US" sz="1200" smtClean="0">
                <a:solidFill>
                  <a:srgbClr val="4A6717"/>
                </a:solidFill>
              </a:rPr>
              <a:t>	Statement(s) to be executed if no expression is true </a:t>
            </a:r>
          </a:p>
          <a:p>
            <a:pPr marL="0" indent="0"/>
            <a:r>
              <a:rPr lang="en-US" altLang="en-US" sz="1200" smtClean="0">
                <a:solidFill>
                  <a:srgbClr val="4A6717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Else if	</a:t>
            </a: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There is nothing special about this code. It is just a series of </a:t>
            </a:r>
            <a:r>
              <a:rPr lang="en-US" altLang="en-US" b="0" i="1" smtClean="0"/>
              <a:t>if</a:t>
            </a:r>
            <a:r>
              <a:rPr lang="en-US" altLang="en-US" b="0" smtClean="0"/>
              <a:t> statements, where each </a:t>
            </a:r>
            <a:r>
              <a:rPr lang="en-US" altLang="en-US" b="0" i="1" smtClean="0"/>
              <a:t>if</a:t>
            </a:r>
            <a:r>
              <a:rPr lang="en-US" altLang="en-US" b="0" smtClean="0"/>
              <a:t> is part of the </a:t>
            </a:r>
            <a:r>
              <a:rPr lang="en-US" altLang="en-US" b="0" i="1" smtClean="0"/>
              <a:t>else</a:t>
            </a:r>
            <a:r>
              <a:rPr lang="en-US" altLang="en-US" b="0" smtClean="0"/>
              <a:t> clause of the previous statement. Statement(s) are executed based on the true condition, if non of the condition is true then </a:t>
            </a:r>
            <a:r>
              <a:rPr lang="en-US" altLang="en-US" b="0" i="1" smtClean="0"/>
              <a:t>else</a:t>
            </a:r>
            <a:r>
              <a:rPr lang="en-US" altLang="en-US" b="0" smtClean="0"/>
              <a:t> block is executed.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You can use multiple </a:t>
            </a:r>
            <a:r>
              <a:rPr lang="en-US" altLang="en-US" sz="1800" b="0" i="1" smtClean="0"/>
              <a:t>if...else if</a:t>
            </a:r>
            <a:r>
              <a:rPr lang="en-US" altLang="en-US" sz="1800" b="0" smtClean="0"/>
              <a:t> statements, as in the previously learnt, to perform a multi way branch.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However, this is not always the best solution, especially when all of the branches depend on the value of a single variable.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You can use a switch statement which handles exactly this situation, and it does so more efficiently than repeated </a:t>
            </a:r>
            <a:r>
              <a:rPr lang="en-US" altLang="en-US" sz="1800" b="0" i="1" smtClean="0"/>
              <a:t>if...else if</a:t>
            </a:r>
            <a:r>
              <a:rPr lang="en-US" altLang="en-US" sz="1800" b="0" smtClean="0"/>
              <a:t> statements.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altLang="en-US" sz="1800" b="0" smtClean="0"/>
          </a:p>
          <a:p>
            <a:pPr marL="0" indent="0" algn="ctr"/>
            <a:r>
              <a:rPr lang="en-US" altLang="en-US" sz="1800" b="0" smtClean="0"/>
              <a:t>The basic syntax of the </a:t>
            </a:r>
            <a:r>
              <a:rPr lang="en-US" altLang="en-US" sz="1800" smtClean="0"/>
              <a:t>switch</a:t>
            </a:r>
            <a:r>
              <a:rPr lang="en-US" altLang="en-US" sz="1800" b="0" smtClean="0"/>
              <a:t> statement is to give an expression to evaluate </a:t>
            </a:r>
          </a:p>
          <a:p>
            <a:pPr marL="0" indent="0" algn="ctr"/>
            <a:r>
              <a:rPr lang="en-US" altLang="en-US" sz="1800" b="0" smtClean="0"/>
              <a:t>	and </a:t>
            </a:r>
          </a:p>
          <a:p>
            <a:pPr marL="0" indent="0" algn="ctr"/>
            <a:r>
              <a:rPr lang="en-US" altLang="en-US" sz="1800" b="0" smtClean="0"/>
              <a:t>	several different statements to execute based on the value of the expression.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The interpreter checks each </a:t>
            </a:r>
            <a:r>
              <a:rPr lang="en-US" altLang="en-US" sz="1800" smtClean="0"/>
              <a:t>case</a:t>
            </a:r>
            <a:r>
              <a:rPr lang="en-US" altLang="en-US" sz="1800" b="0" smtClean="0"/>
              <a:t> against the value of the expression until a match is found. If nothing matches, a </a:t>
            </a:r>
            <a:r>
              <a:rPr lang="en-US" altLang="en-US" sz="1800" smtClean="0"/>
              <a:t>default</a:t>
            </a:r>
            <a:r>
              <a:rPr lang="en-US" altLang="en-US" sz="1800" b="0" smtClean="0"/>
              <a:t> condition will be used.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altLang="en-US" sz="18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/>
            <a:r>
              <a:rPr lang="en-US" altLang="en-US" sz="1800" smtClean="0">
                <a:solidFill>
                  <a:srgbClr val="4A6717"/>
                </a:solidFill>
              </a:rPr>
              <a:t>switch (expression) </a:t>
            </a:r>
          </a:p>
          <a:p>
            <a:pPr marL="0" indent="0"/>
            <a:r>
              <a:rPr lang="en-US" altLang="en-US" sz="1800" smtClean="0">
                <a:solidFill>
                  <a:srgbClr val="4A6717"/>
                </a:solidFill>
              </a:rPr>
              <a:t>{ </a:t>
            </a:r>
          </a:p>
          <a:p>
            <a:pPr marL="0" indent="0"/>
            <a:r>
              <a:rPr lang="en-US" altLang="en-US" sz="1800" smtClean="0">
                <a:solidFill>
                  <a:srgbClr val="4A6717"/>
                </a:solidFill>
              </a:rPr>
              <a:t>case condition 1: statement(s) break; </a:t>
            </a:r>
          </a:p>
          <a:p>
            <a:pPr marL="0" indent="0"/>
            <a:r>
              <a:rPr lang="en-US" altLang="en-US" sz="1800" smtClean="0">
                <a:solidFill>
                  <a:srgbClr val="4A6717"/>
                </a:solidFill>
              </a:rPr>
              <a:t>case condition 2: statement(s) break; </a:t>
            </a:r>
          </a:p>
          <a:p>
            <a:pPr marL="0" indent="0"/>
            <a:r>
              <a:rPr lang="en-US" altLang="en-US" sz="1800" smtClean="0">
                <a:solidFill>
                  <a:srgbClr val="4A6717"/>
                </a:solidFill>
              </a:rPr>
              <a:t>... </a:t>
            </a:r>
          </a:p>
          <a:p>
            <a:pPr marL="0" indent="0"/>
            <a:r>
              <a:rPr lang="en-US" altLang="en-US" sz="1800" smtClean="0">
                <a:solidFill>
                  <a:srgbClr val="4A6717"/>
                </a:solidFill>
              </a:rPr>
              <a:t>case condition n: statement(s) break; </a:t>
            </a:r>
          </a:p>
          <a:p>
            <a:pPr marL="0" indent="0"/>
            <a:r>
              <a:rPr lang="en-US" altLang="en-US" sz="1800" smtClean="0">
                <a:solidFill>
                  <a:srgbClr val="4A6717"/>
                </a:solidFill>
              </a:rPr>
              <a:t>default: statement(s) </a:t>
            </a:r>
          </a:p>
          <a:p>
            <a:pPr marL="0" indent="0"/>
            <a:endParaRPr lang="en-US" altLang="en-US" sz="1800" smtClean="0">
              <a:solidFill>
                <a:srgbClr val="4A6717"/>
              </a:solidFill>
            </a:endParaRPr>
          </a:p>
          <a:p>
            <a:pPr marL="0" indent="0"/>
            <a:r>
              <a:rPr lang="en-US" altLang="en-US" sz="1800" smtClean="0">
                <a:solidFill>
                  <a:srgbClr val="4A6717"/>
                </a:solidFill>
              </a:rPr>
              <a:t>}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The </a:t>
            </a:r>
            <a:r>
              <a:rPr lang="en-US" altLang="en-US" sz="1800" smtClean="0"/>
              <a:t>break</a:t>
            </a:r>
            <a:r>
              <a:rPr lang="en-US" altLang="en-US" sz="1800" b="0" smtClean="0"/>
              <a:t> statements indicate to the interpreter the end of that particular case. If they were omitted, the interpreter would continue executing each statement in each of the following cases.</a:t>
            </a:r>
            <a:endParaRPr lang="en-US" altLang="en-US" sz="1800" smtClean="0">
              <a:solidFill>
                <a:srgbClr val="4A671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The </a:t>
            </a:r>
            <a:r>
              <a:rPr lang="en-US" altLang="en-US" b="0" smtClean="0">
                <a:solidFill>
                  <a:srgbClr val="4A6717"/>
                </a:solidFill>
              </a:rPr>
              <a:t>looping statements </a:t>
            </a:r>
            <a:r>
              <a:rPr lang="en-US" altLang="en-US" b="0" smtClean="0"/>
              <a:t>are those that </a:t>
            </a:r>
            <a:r>
              <a:rPr lang="en-US" altLang="en-US" b="0" smtClean="0">
                <a:solidFill>
                  <a:srgbClr val="4A6717"/>
                </a:solidFill>
              </a:rPr>
              <a:t>bend that path back upon itself to repeat</a:t>
            </a:r>
            <a:r>
              <a:rPr lang="en-US" altLang="en-US" b="0" smtClean="0"/>
              <a:t> portions of your code.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While writing a program, there may be a situation when you need to perform some action over and over again. In such situation you would need to write loop statements to reduce the number of lines.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JavaScript has </a:t>
            </a:r>
            <a:r>
              <a:rPr lang="en-US" altLang="en-US" b="0" u="sng" smtClean="0"/>
              <a:t>four</a:t>
            </a:r>
            <a:r>
              <a:rPr lang="en-US" altLang="en-US" b="0" smtClean="0"/>
              <a:t> looping statements: </a:t>
            </a:r>
          </a:p>
          <a:p>
            <a:pPr marL="571500" lvl="1" indent="-457200">
              <a:buFont typeface="Verdana" panose="020B0604030504040204" pitchFamily="34" charset="0"/>
              <a:buAutoNum type="arabicPeriod"/>
            </a:pPr>
            <a:r>
              <a:rPr lang="en-US" altLang="en-US" smtClean="0"/>
              <a:t>while </a:t>
            </a:r>
          </a:p>
          <a:p>
            <a:pPr marL="571500" lvl="1" indent="-457200">
              <a:buFont typeface="Verdana" panose="020B0604030504040204" pitchFamily="34" charset="0"/>
              <a:buAutoNum type="arabicPeriod"/>
            </a:pPr>
            <a:r>
              <a:rPr lang="en-US" altLang="en-US" smtClean="0"/>
              <a:t>do/while </a:t>
            </a:r>
          </a:p>
          <a:p>
            <a:pPr marL="571500" lvl="1" indent="-457200">
              <a:buFont typeface="Verdana" panose="020B0604030504040204" pitchFamily="34" charset="0"/>
              <a:buAutoNum type="arabicPeriod"/>
            </a:pPr>
            <a:r>
              <a:rPr lang="en-US" altLang="en-US" smtClean="0"/>
              <a:t>for</a:t>
            </a:r>
          </a:p>
          <a:p>
            <a:pPr marL="571500" lvl="1" indent="-457200">
              <a:buFont typeface="Verdana" panose="020B0604030504040204" pitchFamily="34" charset="0"/>
              <a:buAutoNum type="arabicPeriod"/>
            </a:pPr>
            <a:r>
              <a:rPr lang="en-US" altLang="en-US" smtClean="0"/>
              <a:t> for/in.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You Need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752600"/>
            <a:ext cx="8534400" cy="4724400"/>
          </a:xfrm>
        </p:spPr>
        <p:txBody>
          <a:bodyPr/>
          <a:lstStyle/>
          <a:p>
            <a:pPr marL="0" indent="0"/>
            <a:r>
              <a:rPr lang="en-US" altLang="en-US" b="0" dirty="0" smtClean="0"/>
              <a:t>You need to know basic html and </a:t>
            </a:r>
            <a:r>
              <a:rPr lang="en-US" altLang="en-US" b="0" dirty="0" err="1" smtClean="0"/>
              <a:t>css</a:t>
            </a:r>
            <a:r>
              <a:rPr lang="en-US" altLang="en-US" b="0" dirty="0" smtClean="0"/>
              <a:t>.</a:t>
            </a:r>
          </a:p>
          <a:p>
            <a:pPr marL="0" indent="0"/>
            <a:r>
              <a:rPr lang="en-US" altLang="en-US" i="1" dirty="0" smtClean="0"/>
              <a:t>Html </a:t>
            </a:r>
            <a:r>
              <a:rPr lang="en-US" altLang="en-US" b="0" i="1" dirty="0" smtClean="0"/>
              <a:t>:</a:t>
            </a:r>
            <a:r>
              <a:rPr lang="en-US" altLang="en-US" b="0" i="1" u="sng" dirty="0" smtClean="0"/>
              <a:t>Hypertext Markup Language.</a:t>
            </a:r>
          </a:p>
          <a:p>
            <a:pPr lvl="1"/>
            <a:r>
              <a:rPr lang="en-US" altLang="en-US" dirty="0" smtClean="0"/>
              <a:t>Content Structure</a:t>
            </a:r>
          </a:p>
          <a:p>
            <a:pPr lvl="1"/>
            <a:r>
              <a:rPr lang="en-US" altLang="en-US" dirty="0" smtClean="0"/>
              <a:t>What your headline</a:t>
            </a:r>
          </a:p>
          <a:p>
            <a:pPr lvl="1"/>
            <a:r>
              <a:rPr lang="en-US" altLang="en-US" dirty="0" smtClean="0"/>
              <a:t>How many divisions you have in your page</a:t>
            </a:r>
          </a:p>
          <a:p>
            <a:pPr lvl="1"/>
            <a:r>
              <a:rPr lang="en-US" altLang="en-US" dirty="0" smtClean="0"/>
              <a:t>How many paragraphs</a:t>
            </a:r>
          </a:p>
          <a:p>
            <a:pPr lvl="1"/>
            <a:r>
              <a:rPr lang="en-US" altLang="en-US" dirty="0" smtClean="0"/>
              <a:t>What are contents of paragraphs.</a:t>
            </a:r>
          </a:p>
          <a:p>
            <a:pPr marL="0" indent="0"/>
            <a:r>
              <a:rPr lang="en-US" altLang="en-US" dirty="0" err="1" smtClean="0"/>
              <a:t>Css</a:t>
            </a:r>
            <a:r>
              <a:rPr lang="en-US" altLang="en-US" dirty="0" smtClean="0"/>
              <a:t>: </a:t>
            </a:r>
            <a:r>
              <a:rPr lang="en-US" altLang="en-US" b="0" u="sng" dirty="0" smtClean="0"/>
              <a:t>Style Sheet For Presentation</a:t>
            </a:r>
          </a:p>
          <a:p>
            <a:pPr lvl="1"/>
            <a:r>
              <a:rPr lang="en-US" altLang="en-US" dirty="0" smtClean="0"/>
              <a:t>What’s the color and style of font</a:t>
            </a:r>
          </a:p>
          <a:p>
            <a:pPr lvl="1"/>
            <a:r>
              <a:rPr lang="en-US" altLang="en-US" dirty="0" smtClean="0"/>
              <a:t>The Width of paragraphs</a:t>
            </a:r>
          </a:p>
          <a:p>
            <a:pPr lvl="1"/>
            <a:r>
              <a:rPr lang="en-US" altLang="en-US" dirty="0" smtClean="0"/>
              <a:t>Background color of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/>
            <a:r>
              <a:rPr lang="en-US" altLang="en-US" b="0" smtClean="0"/>
              <a:t>The purpose of a </a:t>
            </a:r>
            <a:r>
              <a:rPr lang="en-US" altLang="en-US" smtClean="0"/>
              <a:t>while</a:t>
            </a:r>
            <a:r>
              <a:rPr lang="en-US" altLang="en-US" b="0" smtClean="0"/>
              <a:t> loop is to execute a statement or code block repeatedly as long as</a:t>
            </a:r>
            <a:r>
              <a:rPr lang="en-US" altLang="en-US" b="0" i="1" smtClean="0"/>
              <a:t>expression</a:t>
            </a:r>
            <a:r>
              <a:rPr lang="en-US" altLang="en-US" b="0" smtClean="0"/>
              <a:t> is true. Once expression becomes </a:t>
            </a:r>
            <a:r>
              <a:rPr lang="en-US" altLang="en-US" b="0" i="1" smtClean="0"/>
              <a:t>false</a:t>
            </a:r>
            <a:r>
              <a:rPr lang="en-US" altLang="en-US" b="0" smtClean="0"/>
              <a:t>, the loop will be exited.</a:t>
            </a:r>
          </a:p>
          <a:p>
            <a:pPr marL="0" indent="0"/>
            <a:r>
              <a:rPr lang="en-US" altLang="en-US" smtClean="0">
                <a:solidFill>
                  <a:srgbClr val="4A6717"/>
                </a:solidFill>
              </a:rPr>
              <a:t>while (expression)</a:t>
            </a:r>
          </a:p>
          <a:p>
            <a:pPr marL="0" indent="0"/>
            <a:r>
              <a:rPr lang="en-US" altLang="en-US" smtClean="0">
                <a:solidFill>
                  <a:srgbClr val="4A6717"/>
                </a:solidFill>
              </a:rPr>
              <a:t>{</a:t>
            </a:r>
          </a:p>
          <a:p>
            <a:pPr marL="0" indent="0"/>
            <a:r>
              <a:rPr lang="en-US" altLang="en-US" smtClean="0">
                <a:solidFill>
                  <a:srgbClr val="4A6717"/>
                </a:solidFill>
              </a:rPr>
              <a:t> Statement(s) to be executed if expression is true </a:t>
            </a:r>
          </a:p>
          <a:p>
            <a:pPr marL="0" indent="0"/>
            <a:r>
              <a:rPr lang="en-US" altLang="en-US" smtClean="0">
                <a:solidFill>
                  <a:srgbClr val="4A6717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Do While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The </a:t>
            </a:r>
            <a:r>
              <a:rPr lang="en-US" altLang="en-US" smtClean="0"/>
              <a:t>do...while</a:t>
            </a:r>
            <a:r>
              <a:rPr lang="en-US" altLang="en-US" b="0" smtClean="0"/>
              <a:t> loop is similar to the </a:t>
            </a:r>
            <a:r>
              <a:rPr lang="en-US" altLang="en-US" smtClean="0"/>
              <a:t>while</a:t>
            </a:r>
            <a:r>
              <a:rPr lang="en-US" altLang="en-US" b="0" smtClean="0"/>
              <a:t> loop except that the condition check happens at the end of the loop. This means that the loop will always be executed at least once, even if the condition is </a:t>
            </a:r>
            <a:r>
              <a:rPr lang="en-US" altLang="en-US" b="0" i="1" smtClean="0"/>
              <a:t>false</a:t>
            </a:r>
            <a:r>
              <a:rPr lang="en-US" altLang="en-US" b="0" smtClean="0"/>
              <a:t>.</a:t>
            </a:r>
          </a:p>
          <a:p>
            <a:pPr marL="273050" lvl="1" indent="0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4A6717"/>
                </a:solidFill>
              </a:rPr>
              <a:t>Do</a:t>
            </a:r>
          </a:p>
          <a:p>
            <a:pPr marL="273050" lvl="1" indent="0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4A6717"/>
                </a:solidFill>
              </a:rPr>
              <a:t>{ </a:t>
            </a:r>
          </a:p>
          <a:p>
            <a:pPr marL="273050" lvl="1" indent="0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4A6717"/>
                </a:solidFill>
              </a:rPr>
              <a:t>Statement(s) to be executed; </a:t>
            </a:r>
          </a:p>
          <a:p>
            <a:pPr marL="273050" lvl="1" indent="0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4A6717"/>
                </a:solidFill>
              </a:rPr>
              <a:t>} </a:t>
            </a:r>
          </a:p>
          <a:p>
            <a:pPr marL="273050" lvl="1" indent="0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4A6717"/>
                </a:solidFill>
              </a:rPr>
              <a:t>while (expression);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524000"/>
            <a:ext cx="8534400" cy="4648200"/>
          </a:xfrm>
        </p:spPr>
        <p:txBody>
          <a:bodyPr/>
          <a:lstStyle/>
          <a:p>
            <a:pPr marL="0" indent="0">
              <a:defRPr/>
            </a:pPr>
            <a:r>
              <a:rPr lang="en-US" sz="1800" b="0" dirty="0" smtClean="0"/>
              <a:t>The</a:t>
            </a:r>
            <a:r>
              <a:rPr lang="en-US" sz="1800" b="0" dirty="0"/>
              <a:t> </a:t>
            </a:r>
            <a:r>
              <a:rPr lang="en-US" sz="1800" dirty="0"/>
              <a:t>for</a:t>
            </a:r>
            <a:r>
              <a:rPr lang="en-US" sz="1800" b="0" dirty="0"/>
              <a:t> loop is the most compact form of looping and includes the following three important parts: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b="0" dirty="0"/>
              <a:t>The </a:t>
            </a:r>
            <a:r>
              <a:rPr lang="en-US" sz="1800" b="0" u="sng" dirty="0">
                <a:solidFill>
                  <a:schemeClr val="accent5">
                    <a:lumMod val="75000"/>
                  </a:schemeClr>
                </a:solidFill>
              </a:rPr>
              <a:t>loop initialization </a:t>
            </a:r>
            <a:r>
              <a:rPr lang="en-US" sz="1800" b="0" dirty="0"/>
              <a:t>where we initialize our counter to a starting value. The initialization statement is executed before the loop begins.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b="0" dirty="0"/>
              <a:t>The </a:t>
            </a:r>
            <a:r>
              <a:rPr lang="en-US" sz="1800" b="0" u="sng" dirty="0">
                <a:solidFill>
                  <a:schemeClr val="accent5">
                    <a:lumMod val="75000"/>
                  </a:schemeClr>
                </a:solidFill>
              </a:rPr>
              <a:t>test statement</a:t>
            </a:r>
            <a:r>
              <a:rPr lang="en-US" sz="1800" b="0" u="sng" dirty="0"/>
              <a:t> </a:t>
            </a:r>
            <a:r>
              <a:rPr lang="en-US" sz="1800" b="0" dirty="0"/>
              <a:t>which will test if the given condition is true or not. If condition is true then code given inside the loop will be executed otherwise loop will come out.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b="0" dirty="0"/>
              <a:t>The </a:t>
            </a:r>
            <a:r>
              <a:rPr lang="en-US" sz="1800" b="0" u="sng" dirty="0">
                <a:solidFill>
                  <a:schemeClr val="accent5">
                    <a:lumMod val="75000"/>
                  </a:schemeClr>
                </a:solidFill>
              </a:rPr>
              <a:t>iteration statement</a:t>
            </a:r>
            <a:r>
              <a:rPr lang="en-US" sz="1800" b="0" u="sng" dirty="0"/>
              <a:t> </a:t>
            </a:r>
            <a:r>
              <a:rPr lang="en-US" sz="1800" b="0" dirty="0"/>
              <a:t>where you can increase or decrease your counter</a:t>
            </a:r>
            <a:r>
              <a:rPr lang="en-US" sz="18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for (initialization; test condition; iteration statement)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{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Statement(s) to be executed if test condition is true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}</a:t>
            </a:r>
            <a:endParaRPr lang="en-US" sz="1800" b="0" dirty="0"/>
          </a:p>
          <a:p>
            <a:pPr>
              <a:defRPr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Loop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To handle all such situations, JavaScript provides </a:t>
            </a:r>
            <a:r>
              <a:rPr lang="en-US" altLang="en-US" sz="1800" smtClean="0"/>
              <a:t>break</a:t>
            </a:r>
            <a:r>
              <a:rPr lang="en-US" altLang="en-US" sz="1800" b="0" smtClean="0"/>
              <a:t> and </a:t>
            </a:r>
            <a:r>
              <a:rPr lang="en-US" altLang="en-US" sz="1800" smtClean="0"/>
              <a:t>continue</a:t>
            </a:r>
            <a:r>
              <a:rPr lang="en-US" altLang="en-US" sz="1800" b="0" smtClean="0"/>
              <a:t> statements. These statements are used to immediately come out of any loop or to start the next iteration of any loop respectively.</a:t>
            </a:r>
          </a:p>
          <a:p>
            <a:pPr marL="0" indent="0"/>
            <a:r>
              <a:rPr lang="en-US" altLang="en-US" sz="2800" b="0" u="sng" smtClean="0">
                <a:solidFill>
                  <a:schemeClr val="tx2"/>
                </a:solidFill>
              </a:rPr>
              <a:t>The </a:t>
            </a:r>
            <a:r>
              <a:rPr lang="en-US" altLang="en-US" sz="2800" b="0" i="1" u="sng" smtClean="0">
                <a:solidFill>
                  <a:schemeClr val="tx2"/>
                </a:solidFill>
              </a:rPr>
              <a:t>break</a:t>
            </a:r>
            <a:r>
              <a:rPr lang="en-US" altLang="en-US" sz="2800" b="0" u="sng" smtClean="0">
                <a:solidFill>
                  <a:schemeClr val="tx2"/>
                </a:solidFill>
              </a:rPr>
              <a:t> Statement: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The </a:t>
            </a:r>
            <a:r>
              <a:rPr lang="en-US" altLang="en-US" sz="1600" smtClean="0"/>
              <a:t>break</a:t>
            </a:r>
            <a:r>
              <a:rPr lang="en-US" altLang="en-US" sz="1600" b="0" smtClean="0"/>
              <a:t> statement, which was briefly introduced with the </a:t>
            </a:r>
            <a:r>
              <a:rPr lang="en-US" altLang="en-US" sz="1600" b="0" i="1" smtClean="0"/>
              <a:t>switch</a:t>
            </a:r>
            <a:r>
              <a:rPr lang="en-US" altLang="en-US" sz="1600" b="0" smtClean="0"/>
              <a:t> statement, is used to exit a loop early, breaking out of the enclosing curly braces.</a:t>
            </a:r>
          </a:p>
          <a:p>
            <a:pPr marL="0" indent="0"/>
            <a:r>
              <a:rPr lang="en-US" altLang="en-US" sz="2800" b="0" u="sng" smtClean="0">
                <a:solidFill>
                  <a:schemeClr val="tx2"/>
                </a:solidFill>
              </a:rPr>
              <a:t>The </a:t>
            </a:r>
            <a:r>
              <a:rPr lang="en-US" altLang="en-US" sz="2800" b="0" i="1" u="sng" smtClean="0">
                <a:solidFill>
                  <a:schemeClr val="tx2"/>
                </a:solidFill>
              </a:rPr>
              <a:t>continue</a:t>
            </a:r>
            <a:r>
              <a:rPr lang="en-US" altLang="en-US" sz="2800" b="0" u="sng" smtClean="0">
                <a:solidFill>
                  <a:schemeClr val="tx2"/>
                </a:solidFill>
              </a:rPr>
              <a:t> Statement: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The </a:t>
            </a:r>
            <a:r>
              <a:rPr lang="en-US" altLang="en-US" sz="1600" smtClean="0"/>
              <a:t>continue</a:t>
            </a:r>
            <a:r>
              <a:rPr lang="en-US" altLang="en-US" sz="1600" b="0" smtClean="0"/>
              <a:t> statement tells the interpreter to immediately start the next iteration of the loop and skip remaining code block.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600" b="0" smtClean="0"/>
              <a:t>When a </a:t>
            </a:r>
            <a:r>
              <a:rPr lang="en-US" altLang="en-US" sz="1600" smtClean="0"/>
              <a:t>continue</a:t>
            </a:r>
            <a:r>
              <a:rPr lang="en-US" altLang="en-US" sz="1600" b="0" smtClean="0"/>
              <a:t> statement is encountered, program flow will move to the loop check expression immediately and if condition remain true then it start next iteration otherwise control comes out of the loop.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US" altLang="en-US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JavaScript </a:t>
            </a:r>
            <a:r>
              <a:rPr lang="en-US" dirty="0" err="1"/>
              <a:t>parseFloat</a:t>
            </a:r>
            <a:r>
              <a:rPr lang="en-US" dirty="0"/>
              <a:t>() Function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marL="0" indent="0"/>
            <a:r>
              <a:rPr lang="en-US" altLang="en-US" b="0" dirty="0"/>
              <a:t>The </a:t>
            </a:r>
            <a:r>
              <a:rPr lang="en-US" altLang="en-US" b="0" dirty="0" err="1"/>
              <a:t>parseFloat</a:t>
            </a:r>
            <a:r>
              <a:rPr lang="en-US" altLang="en-US" b="0" dirty="0"/>
              <a:t>() function parses a string and returns a floating point number</a:t>
            </a:r>
            <a:r>
              <a:rPr lang="en-US" altLang="en-US" b="0" dirty="0" smtClean="0"/>
              <a:t>.</a:t>
            </a:r>
          </a:p>
          <a:p>
            <a:pPr marL="0" indent="0"/>
            <a:endParaRPr lang="en-US" altLang="en-US" b="0" dirty="0"/>
          </a:p>
          <a:p>
            <a:pPr marL="0" indent="0"/>
            <a:r>
              <a:rPr lang="en-US" altLang="en-US" b="0" dirty="0"/>
              <a:t>This function determines if the first character in the specified string is a number. If it is, it parses the string until it reaches the end of the number, and returns the number as a number, not as a string</a:t>
            </a:r>
            <a:r>
              <a:rPr lang="en-US" altLang="en-US" b="0" dirty="0" smtClean="0"/>
              <a:t>.</a:t>
            </a:r>
          </a:p>
          <a:p>
            <a:pPr marL="0" indent="0"/>
            <a:endParaRPr lang="en-US" altLang="en-US" b="0" dirty="0"/>
          </a:p>
          <a:p>
            <a:r>
              <a:rPr lang="en-US" dirty="0"/>
              <a:t>Note:</a:t>
            </a:r>
            <a:r>
              <a:rPr lang="en-US" b="0" dirty="0"/>
              <a:t> Only the first number in the string is returned!</a:t>
            </a:r>
          </a:p>
          <a:p>
            <a:r>
              <a:rPr lang="en-US" dirty="0"/>
              <a:t>Note:</a:t>
            </a:r>
            <a:r>
              <a:rPr lang="en-US" b="0" dirty="0"/>
              <a:t> Leading and trailing spaces are allowed.</a:t>
            </a:r>
          </a:p>
          <a:p>
            <a:r>
              <a:rPr lang="en-US" dirty="0"/>
              <a:t>Note:</a:t>
            </a:r>
            <a:r>
              <a:rPr lang="en-US" b="0" dirty="0"/>
              <a:t> If the first character cannot be converted to a number, </a:t>
            </a:r>
            <a:r>
              <a:rPr lang="en-US" b="0" dirty="0" err="1"/>
              <a:t>parseFloat</a:t>
            </a:r>
            <a:r>
              <a:rPr lang="en-US" b="0" dirty="0"/>
              <a:t>() returns </a:t>
            </a:r>
            <a:r>
              <a:rPr lang="en-US" b="0" dirty="0" err="1"/>
              <a:t>NaN</a:t>
            </a:r>
            <a:r>
              <a:rPr lang="en-US" b="0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5072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JavaScript </a:t>
            </a:r>
            <a:r>
              <a:rPr lang="en-US" dirty="0" err="1"/>
              <a:t>parseInt</a:t>
            </a:r>
            <a:r>
              <a:rPr lang="en-US" dirty="0"/>
              <a:t>() Function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endParaRPr lang="en-US" b="0" dirty="0" smtClean="0"/>
          </a:p>
          <a:p>
            <a:endParaRPr lang="en-US" b="0"/>
          </a:p>
          <a:p>
            <a:r>
              <a:rPr lang="en-US" b="0" smtClean="0"/>
              <a:t>The </a:t>
            </a:r>
            <a:r>
              <a:rPr lang="en-US" b="0" dirty="0" err="1"/>
              <a:t>parseInt</a:t>
            </a:r>
            <a:r>
              <a:rPr lang="en-US" b="0" dirty="0"/>
              <a:t>() function parses a string and returns an integer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dirty="0"/>
              <a:t>Note:</a:t>
            </a:r>
            <a:r>
              <a:rPr lang="en-US" b="0" dirty="0"/>
              <a:t> Only the first number in the string is returned!</a:t>
            </a:r>
          </a:p>
          <a:p>
            <a:r>
              <a:rPr lang="en-US" dirty="0"/>
              <a:t>Note:</a:t>
            </a:r>
            <a:r>
              <a:rPr lang="en-US" b="0" dirty="0"/>
              <a:t> Leading and trailing spaces are allowed.</a:t>
            </a:r>
          </a:p>
          <a:p>
            <a:r>
              <a:rPr lang="en-US" dirty="0"/>
              <a:t>Note:</a:t>
            </a:r>
            <a:r>
              <a:rPr lang="en-US" b="0" dirty="0"/>
              <a:t> If the first character cannot be converted to a number, </a:t>
            </a:r>
            <a:r>
              <a:rPr lang="en-US" b="0" dirty="0" err="1"/>
              <a:t>parseInt</a:t>
            </a:r>
            <a:r>
              <a:rPr lang="en-US" b="0" dirty="0"/>
              <a:t>() returns </a:t>
            </a:r>
            <a:r>
              <a:rPr lang="en-US" b="0" dirty="0" err="1"/>
              <a:t>NaN</a:t>
            </a:r>
            <a:r>
              <a:rPr lang="en-US" b="0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5479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JavaScript Number() 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Convert </a:t>
            </a:r>
            <a:r>
              <a:rPr lang="en-US" b="0" dirty="0"/>
              <a:t>different object values to their </a:t>
            </a:r>
            <a:r>
              <a:rPr lang="en-US" b="0" dirty="0" smtClean="0"/>
              <a:t>numbers.</a:t>
            </a:r>
          </a:p>
          <a:p>
            <a:endParaRPr lang="en-US" b="0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Number() function converts the object argument to </a:t>
            </a:r>
            <a:r>
              <a:rPr lang="en-US" b="0" dirty="0" smtClean="0"/>
              <a:t>a number </a:t>
            </a:r>
            <a:r>
              <a:rPr lang="en-US" b="0" dirty="0"/>
              <a:t>that represents the object's value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/>
              <a:t>If the value cannot be converted to a legal number, </a:t>
            </a:r>
            <a:r>
              <a:rPr lang="en-US" b="0" dirty="0" err="1"/>
              <a:t>NaN</a:t>
            </a:r>
            <a:r>
              <a:rPr lang="en-US" b="0"/>
              <a:t> is returned.</a:t>
            </a:r>
            <a:r>
              <a:rPr lang="en-US" dirty="0"/>
              <a:t/>
            </a:r>
            <a:br>
              <a:rPr lang="en-US" dirty="0"/>
            </a:b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8597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HTML DOM console.log() Method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The </a:t>
            </a:r>
            <a:r>
              <a:rPr lang="en-US" b="0" dirty="0"/>
              <a:t>console.log() method writes a message to the console.</a:t>
            </a:r>
          </a:p>
          <a:p>
            <a:r>
              <a:rPr lang="en-US" b="0" dirty="0"/>
              <a:t>The console is useful for testing purposes.</a:t>
            </a:r>
          </a:p>
          <a:p>
            <a:r>
              <a:rPr lang="en-US" dirty="0"/>
              <a:t>Tip:</a:t>
            </a:r>
            <a:r>
              <a:rPr lang="en-US" b="0" dirty="0"/>
              <a:t> When testing this method, be sure to have the console view visible (press F12 to view the console).</a:t>
            </a:r>
          </a:p>
          <a:p>
            <a:endParaRPr lang="en-US" b="0" dirty="0"/>
          </a:p>
          <a:p>
            <a:r>
              <a:rPr lang="en-US" dirty="0"/>
              <a:t/>
            </a:r>
            <a:br>
              <a:rPr lang="en-US" dirty="0"/>
            </a:b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5466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just"/>
            <a:r>
              <a:rPr lang="en-US" altLang="en-US" b="0" smtClean="0"/>
              <a:t>A Programming Language, Behavior and Interactivity with the page.</a:t>
            </a:r>
          </a:p>
          <a:p>
            <a:pPr marL="0" indent="0" algn="just"/>
            <a:r>
              <a:rPr lang="en-US" altLang="en-US" b="0" smtClean="0"/>
              <a:t>What happens when you move mouse over menu.</a:t>
            </a:r>
          </a:p>
          <a:p>
            <a:pPr marL="0" indent="0" algn="just"/>
            <a:r>
              <a:rPr lang="en-US" altLang="en-US" b="0" smtClean="0"/>
              <a:t>What happens when a user types in an invalid or wrong value in textfield.</a:t>
            </a:r>
          </a:p>
          <a:p>
            <a:pPr marL="0" indent="0" algn="just"/>
            <a:r>
              <a:rPr lang="en-US" altLang="en-US" b="0" smtClean="0"/>
              <a:t>How Long a photo Slide Show takes to move from one image to other.</a:t>
            </a:r>
          </a:p>
          <a:p>
            <a:pPr marL="0" indent="0" algn="ctr"/>
            <a:r>
              <a:rPr lang="en-US" altLang="en-US" sz="7200" smtClean="0"/>
              <a:t>JAVASCRIPT!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305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u="sng" dirty="0" smtClean="0"/>
              <a:t>Introduction </a:t>
            </a:r>
            <a:endParaRPr lang="en-US" u="sng" dirty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447800"/>
            <a:ext cx="8534400" cy="5181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JavaScript is an interpreted programming language with object-oriented (OO) capabilities.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800" b="0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JavaScript is a  scripting language you can use — in conjunction with HTML — to create interactive Web pages.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800" b="0" dirty="0" smtClean="0"/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Syntactically</a:t>
            </a:r>
            <a:r>
              <a:rPr lang="en-US" sz="1800" b="0" dirty="0"/>
              <a:t>, the core JavaScript language resembles C, C++, and Java, with programming constructs such as the if statement, the while loop, and the &amp;&amp; operator</a:t>
            </a:r>
            <a:r>
              <a:rPr lang="en-US" sz="1800" b="0" dirty="0" smtClean="0"/>
              <a:t>.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b="0" dirty="0"/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0" dirty="0"/>
              <a:t>JavaScript is a loosely typed language, which means that variables do not need to have a type specified</a:t>
            </a:r>
            <a:r>
              <a:rPr lang="en-US" sz="1800" b="0" dirty="0" smtClean="0"/>
              <a:t>.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It is commonly called </a:t>
            </a:r>
            <a:r>
              <a:rPr lang="en-US" sz="1800" b="0" i="1" dirty="0" smtClean="0"/>
              <a:t>client-side </a:t>
            </a:r>
            <a:r>
              <a:rPr lang="en-US" sz="1800" b="0" dirty="0" smtClean="0"/>
              <a:t>JavaScript to emphasize that scripts are run by the client computer rather than the web server.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8534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305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u="sng" dirty="0" smtClean="0"/>
              <a:t>History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371600"/>
            <a:ext cx="8534400" cy="472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JavaScript was originally developed by </a:t>
            </a:r>
            <a:r>
              <a:rPr lang="en-US" altLang="en-US" sz="1800" i="1" smtClean="0"/>
              <a:t>Brendan Eich</a:t>
            </a:r>
            <a:r>
              <a:rPr lang="en-US" altLang="en-US" sz="1800" b="0" smtClean="0"/>
              <a:t> of Netscape under the name </a:t>
            </a:r>
            <a:r>
              <a:rPr lang="en-US" altLang="en-US" sz="1800" b="0" i="1" smtClean="0"/>
              <a:t>Mocha.</a:t>
            </a:r>
            <a:r>
              <a:rPr lang="en-US" altLang="en-US" sz="1800" b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Later renamed to </a:t>
            </a:r>
            <a:r>
              <a:rPr lang="en-US" altLang="en-US" sz="1800" i="1" smtClean="0"/>
              <a:t>LiveScript</a:t>
            </a:r>
            <a:r>
              <a:rPr lang="en-US" altLang="en-US" sz="1800" b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Finally to JavaScript mainly because it was more influenced by the </a:t>
            </a:r>
            <a:r>
              <a:rPr lang="en-US" altLang="en-US" sz="1800" smtClean="0"/>
              <a:t>Java programming language</a:t>
            </a:r>
            <a:r>
              <a:rPr lang="en-US" altLang="en-US" sz="1800" b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JavaScript very quickly gained widespread success as a client-side scripting language for web pages.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As a consequence, </a:t>
            </a:r>
            <a:r>
              <a:rPr lang="en-US" altLang="en-US" sz="1800" smtClean="0"/>
              <a:t>Microsoft</a:t>
            </a:r>
            <a:r>
              <a:rPr lang="en-US" altLang="en-US" sz="1800" b="0" smtClean="0"/>
              <a:t> named its implementation </a:t>
            </a:r>
            <a:r>
              <a:rPr lang="en-US" altLang="en-US" sz="1800" smtClean="0"/>
              <a:t>JScript</a:t>
            </a:r>
            <a:r>
              <a:rPr lang="en-US" altLang="en-US" sz="1800" b="0" smtClean="0"/>
              <a:t> to avoid trademark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 JScript was included in Internet Explorer 3.0, released in August 1996.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0" smtClean="0"/>
              <a:t>In November 1996, </a:t>
            </a:r>
            <a:r>
              <a:rPr lang="en-US" altLang="en-US" sz="1800" smtClean="0"/>
              <a:t>Netscape</a:t>
            </a:r>
            <a:r>
              <a:rPr lang="en-US" altLang="en-US" sz="1800" b="0" smtClean="0"/>
              <a:t> announced that it had submitted JavaScript to </a:t>
            </a:r>
            <a:r>
              <a:rPr lang="en-US" altLang="en-US" sz="1800" smtClean="0"/>
              <a:t>Ecma International</a:t>
            </a:r>
            <a:r>
              <a:rPr lang="en-US" altLang="en-US" sz="1800" b="0" smtClean="0"/>
              <a:t> for consideration as an industry standard, and subsequent work resulted in the standardized version named </a:t>
            </a:r>
            <a:r>
              <a:rPr lang="en-US" altLang="en-US" sz="1800" smtClean="0"/>
              <a:t>ECMAScript</a:t>
            </a:r>
            <a:r>
              <a:rPr lang="en-US" altLang="en-US" sz="1800" b="0" smtClean="0"/>
              <a:t>.</a:t>
            </a: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 smtClean="0"/>
              <a:t>JavaScript</a:t>
            </a:r>
            <a:endParaRPr lang="en-US" u="sng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19600"/>
            <a:ext cx="5791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1524000"/>
            <a:ext cx="8534400" cy="3124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JavaScript is simply a scripting language.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Cannot write a desktop application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JavaScript is limited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Cannot access local files directly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Cannot directly access database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Cannot access hardware (As Usb, etc)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smtClean="0"/>
              <a:t>JavaScript was designed to manipulate webpages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 smtClean="0"/>
              <a:t>What JavaScript can do?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JavaScript gives HTML designers a programming tool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JavaScript can put dynamic text into an HTML page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JavaScript can react to events 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JavaScript can read and write HTML elements</a:t>
            </a: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b="0" dirty="0" smtClean="0"/>
              <a:t>JavaScript can be used to validate input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F2012_01_HIST_PPT_Template_120216_NS (1)">
  <a:themeElements>
    <a:clrScheme name="Hidaya">
      <a:dk1>
        <a:srgbClr val="234171"/>
      </a:dk1>
      <a:lt1>
        <a:sysClr val="window" lastClr="FFFFFF"/>
      </a:lt1>
      <a:dk2>
        <a:srgbClr val="5985CB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3826</TotalTime>
  <Words>2670</Words>
  <Application>Microsoft Office PowerPoint</Application>
  <PresentationFormat>On-screen Show (4:3)</PresentationFormat>
  <Paragraphs>477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 Unicode MS</vt:lpstr>
      <vt:lpstr>Arial</vt:lpstr>
      <vt:lpstr>Arial Black</vt:lpstr>
      <vt:lpstr>Helvetica</vt:lpstr>
      <vt:lpstr>Verdana</vt:lpstr>
      <vt:lpstr>Verdana</vt:lpstr>
      <vt:lpstr>Wingdings</vt:lpstr>
      <vt:lpstr>HF2012_01_HIST_PPT_Template_120216_NS (1)</vt:lpstr>
      <vt:lpstr>PowerPoint Presentation</vt:lpstr>
      <vt:lpstr>  JavaScript</vt:lpstr>
      <vt:lpstr>Contents</vt:lpstr>
      <vt:lpstr>What You Need To Know?</vt:lpstr>
      <vt:lpstr>PowerPoint Presentation</vt:lpstr>
      <vt:lpstr>Introduction </vt:lpstr>
      <vt:lpstr>History</vt:lpstr>
      <vt:lpstr>JavaScript</vt:lpstr>
      <vt:lpstr>What JavaScript can do?</vt:lpstr>
      <vt:lpstr>What Needed To write a Javascript</vt:lpstr>
      <vt:lpstr>How And Where To Place JavaScript</vt:lpstr>
      <vt:lpstr>How And Where To Place JavaScript</vt:lpstr>
      <vt:lpstr>How And Where To Place JavaScript</vt:lpstr>
      <vt:lpstr>Referencing An External File</vt:lpstr>
      <vt:lpstr>Whitespace and Line Breaks</vt:lpstr>
      <vt:lpstr>Optional semilcolons</vt:lpstr>
      <vt:lpstr>Case Sensitivity</vt:lpstr>
      <vt:lpstr>Comments in JavaScript</vt:lpstr>
      <vt:lpstr>NO Script tag</vt:lpstr>
      <vt:lpstr>Variables</vt:lpstr>
      <vt:lpstr>JavaScript Variable Scope</vt:lpstr>
      <vt:lpstr>JavaScript Variable Names</vt:lpstr>
      <vt:lpstr>JavaScript DataTypes</vt:lpstr>
      <vt:lpstr>The typeof Operator</vt:lpstr>
      <vt:lpstr>Operators</vt:lpstr>
      <vt:lpstr>The Arithmetic Operators</vt:lpstr>
      <vt:lpstr>The Comparison Operators</vt:lpstr>
      <vt:lpstr>The Logical Operators</vt:lpstr>
      <vt:lpstr>The Assignment Operators</vt:lpstr>
      <vt:lpstr>The Conditional Operator (? :)</vt:lpstr>
      <vt:lpstr>Conditional Statements</vt:lpstr>
      <vt:lpstr>If Statement</vt:lpstr>
      <vt:lpstr>If Statement</vt:lpstr>
      <vt:lpstr>If Else Statement</vt:lpstr>
      <vt:lpstr>else if Statement</vt:lpstr>
      <vt:lpstr>Else if </vt:lpstr>
      <vt:lpstr>Switch</vt:lpstr>
      <vt:lpstr>Switch</vt:lpstr>
      <vt:lpstr>Loops</vt:lpstr>
      <vt:lpstr>While</vt:lpstr>
      <vt:lpstr>Do While</vt:lpstr>
      <vt:lpstr>For Loop</vt:lpstr>
      <vt:lpstr>Loop Control</vt:lpstr>
      <vt:lpstr>JavaScript parseFloat() Function</vt:lpstr>
      <vt:lpstr>JavaScript parseInt() Function</vt:lpstr>
      <vt:lpstr>JavaScript Number() Function</vt:lpstr>
      <vt:lpstr>HTML DOM console.log() Method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Hidaya</dc:creator>
  <cp:lastModifiedBy>Laraib Atta</cp:lastModifiedBy>
  <cp:revision>157</cp:revision>
  <dcterms:created xsi:type="dcterms:W3CDTF">2012-03-13T07:40:41Z</dcterms:created>
  <dcterms:modified xsi:type="dcterms:W3CDTF">2018-05-07T03:58:37Z</dcterms:modified>
</cp:coreProperties>
</file>