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notesMasterIdLst>
    <p:notesMasterId r:id="rId29"/>
  </p:notesMasterIdLst>
  <p:handoutMasterIdLst>
    <p:handoutMasterId r:id="rId30"/>
  </p:handoutMasterIdLst>
  <p:sldIdLst>
    <p:sldId id="257" r:id="rId2"/>
    <p:sldId id="260" r:id="rId3"/>
    <p:sldId id="308" r:id="rId4"/>
    <p:sldId id="309" r:id="rId5"/>
    <p:sldId id="310" r:id="rId6"/>
    <p:sldId id="329" r:id="rId7"/>
    <p:sldId id="331" r:id="rId8"/>
    <p:sldId id="311" r:id="rId9"/>
    <p:sldId id="318" r:id="rId10"/>
    <p:sldId id="319" r:id="rId11"/>
    <p:sldId id="321" r:id="rId12"/>
    <p:sldId id="320" r:id="rId13"/>
    <p:sldId id="322" r:id="rId14"/>
    <p:sldId id="323" r:id="rId15"/>
    <p:sldId id="324" r:id="rId16"/>
    <p:sldId id="313" r:id="rId17"/>
    <p:sldId id="317" r:id="rId18"/>
    <p:sldId id="312" r:id="rId19"/>
    <p:sldId id="325" r:id="rId20"/>
    <p:sldId id="326" r:id="rId21"/>
    <p:sldId id="327" r:id="rId22"/>
    <p:sldId id="328" r:id="rId23"/>
    <p:sldId id="333" r:id="rId24"/>
    <p:sldId id="334" r:id="rId25"/>
    <p:sldId id="316" r:id="rId26"/>
    <p:sldId id="332" r:id="rId27"/>
    <p:sldId id="330" r:id="rId2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56FA8"/>
    <a:srgbClr val="D3A9CB"/>
    <a:srgbClr val="4D4D4D"/>
    <a:srgbClr val="336600"/>
    <a:srgbClr val="B267A4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7" autoAdjust="0"/>
    <p:restoredTop sz="73901" autoAdjust="0"/>
  </p:normalViewPr>
  <p:slideViewPr>
    <p:cSldViewPr>
      <p:cViewPr varScale="1">
        <p:scale>
          <a:sx n="104" d="100"/>
          <a:sy n="104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90"/>
    </p:cViewPr>
  </p:sorterViewPr>
  <p:notesViewPr>
    <p:cSldViewPr>
      <p:cViewPr varScale="1">
        <p:scale>
          <a:sx n="67" d="100"/>
          <a:sy n="67" d="100"/>
        </p:scale>
        <p:origin x="-2796" y="-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29E4A2-C457-48D6-9E87-819BFE7AE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90D511-65E3-4651-AF78-0AFAD5BD1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48225B-AF8B-4634-9B61-C054FE0436F9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496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57200" y="2819400"/>
            <a:ext cx="190500" cy="16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4572000"/>
            <a:ext cx="1905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7772400" cy="1600200"/>
          </a:xfrm>
          <a:ln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0"/>
            <a:ext cx="7620000" cy="914400"/>
          </a:xfrm>
          <a:ln>
            <a:solidFill>
              <a:schemeClr val="accent6"/>
            </a:solidFill>
          </a:ln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7927E-E0EF-4050-893B-62D6DCD90CC0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F7575A-84E6-46A4-B85B-951F9D5DC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28BFF-C198-4EB9-B31A-938C214F1EED}" type="datetime4">
              <a:rPr lang="en-US"/>
              <a:pPr>
                <a:defRPr/>
              </a:pPr>
              <a:t>April 25, 2018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534AEE9-C5E6-4B06-BB7F-8111FE3B3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9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62DF1-CF8F-4B95-94A2-E24C27F90F72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CEC25-9F3C-4CD9-A93C-72CAF1FFE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6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FBD52-D4D7-4C8D-995C-18D328DA2147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211D8-4B7D-4C49-A431-3E2653243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1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9368-EAF8-4CDE-AB24-2FC2A9233790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0D3BA-188E-46BB-A733-72AE0FDA4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8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Hidaya\Downloads\header-bg3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5"/>
          <a:stretch>
            <a:fillRect/>
          </a:stretch>
        </p:blipFill>
        <p:spPr bwMode="auto">
          <a:xfrm>
            <a:off x="0" y="0"/>
            <a:ext cx="6629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1371600" y="6553200"/>
            <a:ext cx="6248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 smtClean="0"/>
              <a:t>© Copyright 2017 </a:t>
            </a:r>
            <a:r>
              <a:rPr lang="en-US" sz="900" dirty="0" err="1" smtClean="0"/>
              <a:t>Hidaya</a:t>
            </a:r>
            <a:r>
              <a:rPr lang="en-US" sz="900" dirty="0" smtClean="0"/>
              <a:t> Trust (Pakistan) </a:t>
            </a:r>
            <a:r>
              <a:rPr lang="en-US" sz="1200" dirty="0" smtClean="0"/>
              <a:t>●</a:t>
            </a:r>
            <a:r>
              <a:rPr lang="en-US" sz="900" dirty="0" smtClean="0"/>
              <a:t> A Non-Profit Organization </a:t>
            </a:r>
            <a:r>
              <a:rPr lang="en-US" sz="1200" dirty="0" smtClean="0"/>
              <a:t>●</a:t>
            </a:r>
            <a:r>
              <a:rPr lang="en-US" sz="900" dirty="0" smtClean="0"/>
              <a:t> www.hidayatrust.org / </a:t>
            </a:r>
            <a:r>
              <a:rPr lang="en-US" sz="900" dirty="0" err="1" smtClean="0"/>
              <a:t>www,histpk.org</a:t>
            </a:r>
            <a:r>
              <a:rPr lang="en-US" sz="900" dirty="0" smtClean="0"/>
              <a:t> </a:t>
            </a:r>
          </a:p>
        </p:txBody>
      </p:sp>
      <p:pic>
        <p:nvPicPr>
          <p:cNvPr id="7" name="Picture 2" descr="C:\Users\Hidaya\Downloads\Bismillah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215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9007475" y="0"/>
            <a:ext cx="1365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007475" y="0"/>
            <a:ext cx="13652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3058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04800" y="1752600"/>
            <a:ext cx="8534400" cy="4419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  <a:headEnd/>
            <a:tailEnd/>
          </a:ln>
        </p:spPr>
        <p:txBody>
          <a:bodyPr anchor="t"/>
          <a:lstStyle>
            <a:lvl1pPr algn="r">
              <a:defRPr sz="1000"/>
            </a:lvl1pPr>
          </a:lstStyle>
          <a:p>
            <a:pPr>
              <a:defRPr/>
            </a:pPr>
            <a:fld id="{E883156B-9317-46E1-93F3-D66123617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2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Hidaya\Downloads\header-bg3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5"/>
          <a:stretch>
            <a:fillRect/>
          </a:stretch>
        </p:blipFill>
        <p:spPr bwMode="auto">
          <a:xfrm>
            <a:off x="0" y="0"/>
            <a:ext cx="6629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1371600" y="6553200"/>
            <a:ext cx="6248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 smtClean="0"/>
              <a:t>© Copyright 2015 </a:t>
            </a:r>
            <a:r>
              <a:rPr lang="en-US" sz="900" dirty="0" err="1" smtClean="0"/>
              <a:t>Hidaya</a:t>
            </a:r>
            <a:r>
              <a:rPr lang="en-US" sz="900" dirty="0" smtClean="0"/>
              <a:t> Trust (Pakistan) </a:t>
            </a:r>
            <a:r>
              <a:rPr lang="en-US" sz="1200" dirty="0" smtClean="0"/>
              <a:t>●</a:t>
            </a:r>
            <a:r>
              <a:rPr lang="en-US" sz="900" dirty="0" smtClean="0"/>
              <a:t> A Non-Profit Organization </a:t>
            </a:r>
            <a:r>
              <a:rPr lang="en-US" sz="1200" dirty="0" smtClean="0"/>
              <a:t>●</a:t>
            </a:r>
            <a:r>
              <a:rPr lang="en-US" sz="900" dirty="0" smtClean="0"/>
              <a:t> www.hidayatrust.org / </a:t>
            </a:r>
            <a:r>
              <a:rPr lang="en-US" sz="900" dirty="0" err="1" smtClean="0"/>
              <a:t>www,histpk.org</a:t>
            </a:r>
            <a:r>
              <a:rPr lang="en-US" sz="900" dirty="0" smtClean="0"/>
              <a:t> </a:t>
            </a:r>
          </a:p>
        </p:txBody>
      </p:sp>
      <p:pic>
        <p:nvPicPr>
          <p:cNvPr id="6" name="Picture 2" descr="C:\Users\Hidaya\Downloads\Bismillah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215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9007475" y="0"/>
            <a:ext cx="1365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07475" y="0"/>
            <a:ext cx="13652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" y="2819400"/>
            <a:ext cx="190500" cy="16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4572000"/>
            <a:ext cx="1905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7700" y="2819400"/>
            <a:ext cx="7581900" cy="1600200"/>
          </a:xfrm>
          <a:ln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7700" y="4572000"/>
            <a:ext cx="7429500" cy="914400"/>
          </a:xfrm>
          <a:ln>
            <a:solidFill>
              <a:schemeClr val="accent6"/>
            </a:solidFill>
          </a:ln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ln>
            <a:miter lim="800000"/>
            <a:headEnd/>
            <a:tailEnd/>
          </a:ln>
        </p:spPr>
        <p:txBody>
          <a:bodyPr anchor="t"/>
          <a:lstStyle>
            <a:lvl1pPr algn="r">
              <a:defRPr sz="1000"/>
            </a:lvl1pPr>
          </a:lstStyle>
          <a:p>
            <a:pPr>
              <a:defRPr/>
            </a:pPr>
            <a:fld id="{176B880B-1212-4B92-9DB6-ECBE53733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47F91-EF54-4F49-850F-BA055B8388EB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1A9C4-D471-4505-993B-04D14FEF28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0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1EB59-DCCF-4A70-94C1-8279579C1E3B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653A-673C-4862-88A7-296E9DC87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5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1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41CEF-4F93-468E-9425-3CADDB40BE01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49F2F-B8F0-4A17-BDA8-D14CAF5A0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E6F1E-5CD1-489B-AAD6-4B3E6093752E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A5045-B970-4E3F-8A68-59FFC7768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1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A9E78-28AC-4D22-94B7-EEBDB385B312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83607-CFE9-4D55-9022-E4D4D617F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39E96-C922-4A99-B441-DAFC8C0ED6C9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3074C-FC27-49C4-91C6-8C623B54C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F3665-63D7-4FA2-930B-6CEED97CE3B7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F4831-4574-48A0-BF00-25DED0341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1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AB550-8384-4A57-A008-F4482793CE3D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36A39-B387-4982-8096-16BAB7CC6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0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eaLnBrk="1" hangingPunct="1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D0EA8F2-6BF3-4260-A7E3-4C6075DCC2C4}" type="datetime4">
              <a:rPr lang="en-US"/>
              <a:pPr>
                <a:defRPr/>
              </a:pPr>
              <a:t>April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hangingPunct="1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09C2EA8-D714-4E74-BD5E-7226BC21D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371600" y="6553200"/>
            <a:ext cx="6248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 smtClean="0"/>
              <a:t>© Copyright 2017 </a:t>
            </a:r>
            <a:r>
              <a:rPr lang="en-US" sz="900" dirty="0" err="1" smtClean="0"/>
              <a:t>Hidaya</a:t>
            </a:r>
            <a:r>
              <a:rPr lang="en-US" sz="900" dirty="0" smtClean="0"/>
              <a:t> Trust (Pakistan) </a:t>
            </a:r>
            <a:r>
              <a:rPr lang="en-US" sz="1200" dirty="0" smtClean="0"/>
              <a:t>●</a:t>
            </a:r>
            <a:r>
              <a:rPr lang="en-US" sz="900" dirty="0" smtClean="0"/>
              <a:t> A Non-Profit Organization </a:t>
            </a:r>
            <a:r>
              <a:rPr lang="en-US" sz="1200" dirty="0" smtClean="0"/>
              <a:t>●</a:t>
            </a:r>
            <a:r>
              <a:rPr lang="en-US" sz="900" dirty="0" smtClean="0"/>
              <a:t> www.hidayatrust.org / </a:t>
            </a:r>
            <a:r>
              <a:rPr lang="en-US" sz="900" dirty="0" err="1" smtClean="0"/>
              <a:t>www,histpk.org</a:t>
            </a:r>
            <a:r>
              <a:rPr lang="en-US" sz="900" dirty="0" smtClean="0"/>
              <a:t> </a:t>
            </a:r>
          </a:p>
        </p:txBody>
      </p:sp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609600" y="1328738"/>
            <a:ext cx="7924800" cy="286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000" b="1" smtClean="0">
                <a:solidFill>
                  <a:srgbClr val="002060"/>
                </a:solidFill>
              </a:rPr>
              <a:t>Hidaya Institute of Science &amp; Technology</a:t>
            </a:r>
          </a:p>
        </p:txBody>
      </p:sp>
      <p:sp>
        <p:nvSpPr>
          <p:cNvPr id="1035" name="Text Box 15"/>
          <p:cNvSpPr txBox="1">
            <a:spLocks noChangeArrowheads="1"/>
          </p:cNvSpPr>
          <p:nvPr/>
        </p:nvSpPr>
        <p:spPr bwMode="auto">
          <a:xfrm>
            <a:off x="1600200" y="4419600"/>
            <a:ext cx="6324600" cy="1038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www.histpk.org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400" i="1" dirty="0" smtClean="0">
                <a:ea typeface="Arial Unicode MS" pitchFamily="34" charset="-128"/>
                <a:cs typeface="Arial Unicode MS" pitchFamily="34" charset="-128"/>
              </a:rPr>
              <a:t>A Division of </a:t>
            </a:r>
            <a:r>
              <a:rPr lang="en-US" sz="2400" i="1" dirty="0" err="1" smtClean="0">
                <a:ea typeface="Arial Unicode MS" pitchFamily="34" charset="-128"/>
                <a:cs typeface="Arial Unicode MS" pitchFamily="34" charset="-128"/>
              </a:rPr>
              <a:t>Hidaya</a:t>
            </a:r>
            <a:r>
              <a:rPr lang="en-US" sz="2400" i="1" dirty="0" smtClean="0">
                <a:ea typeface="Arial Unicode MS" pitchFamily="34" charset="-128"/>
                <a:cs typeface="Arial Unicode MS" pitchFamily="34" charset="-128"/>
              </a:rPr>
              <a:t> Trust, Pakistan</a:t>
            </a:r>
          </a:p>
        </p:txBody>
      </p:sp>
      <p:pic>
        <p:nvPicPr>
          <p:cNvPr id="1036" name="Picture 8" descr="C:\Users\Hidaya\Downloads\header-bg3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5"/>
          <a:stretch>
            <a:fillRect/>
          </a:stretch>
        </p:blipFill>
        <p:spPr bwMode="auto">
          <a:xfrm>
            <a:off x="0" y="0"/>
            <a:ext cx="6629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2" descr="C:\Users\Hidaya\Downloads\Bismillah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215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7" r:id="rId10"/>
    <p:sldLayoutId id="2147484043" r:id="rId11"/>
    <p:sldLayoutId id="2147484044" r:id="rId12"/>
    <p:sldLayoutId id="2147484045" r:id="rId13"/>
    <p:sldLayoutId id="2147484048" r:id="rId14"/>
    <p:sldLayoutId id="2147484049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avascript/array_slice.htm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avascript/string_replace.htm" TargetMode="External"/><Relationship Id="rId13" Type="http://schemas.openxmlformats.org/officeDocument/2006/relationships/hyperlink" Target="http://www.tutorialspoint.com/javascript/string_substring.htm" TargetMode="External"/><Relationship Id="rId3" Type="http://schemas.openxmlformats.org/officeDocument/2006/relationships/hyperlink" Target="http://www.tutorialspoint.com/javascript/string_charcodeat.htm" TargetMode="External"/><Relationship Id="rId7" Type="http://schemas.openxmlformats.org/officeDocument/2006/relationships/hyperlink" Target="http://www.tutorialspoint.com/javascript/string_match.htm" TargetMode="External"/><Relationship Id="rId12" Type="http://schemas.openxmlformats.org/officeDocument/2006/relationships/hyperlink" Target="http://www.tutorialspoint.com/javascript/string_substr.htm" TargetMode="External"/><Relationship Id="rId17" Type="http://schemas.openxmlformats.org/officeDocument/2006/relationships/hyperlink" Target="http://www.tutorialspoint.com/javascript/string_valueof.htm" TargetMode="External"/><Relationship Id="rId2" Type="http://schemas.openxmlformats.org/officeDocument/2006/relationships/hyperlink" Target="http://www.tutorialspoint.com/javascript/string_charat.htm" TargetMode="External"/><Relationship Id="rId16" Type="http://schemas.openxmlformats.org/officeDocument/2006/relationships/hyperlink" Target="http://www.tutorialspoint.com/javascript/string_touppercase.htm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tutorialspoint.com/javascript/string_lastindexof.htm" TargetMode="External"/><Relationship Id="rId11" Type="http://schemas.openxmlformats.org/officeDocument/2006/relationships/hyperlink" Target="http://www.tutorialspoint.com/javascript/string_split.htm" TargetMode="External"/><Relationship Id="rId5" Type="http://schemas.openxmlformats.org/officeDocument/2006/relationships/hyperlink" Target="http://www.tutorialspoint.com/javascript/string_indexof.htm" TargetMode="External"/><Relationship Id="rId15" Type="http://schemas.openxmlformats.org/officeDocument/2006/relationships/hyperlink" Target="http://www.tutorialspoint.com/javascript/string_tostring.htm" TargetMode="External"/><Relationship Id="rId10" Type="http://schemas.openxmlformats.org/officeDocument/2006/relationships/hyperlink" Target="http://www.tutorialspoint.com/javascript/string_slice.htm" TargetMode="External"/><Relationship Id="rId4" Type="http://schemas.openxmlformats.org/officeDocument/2006/relationships/hyperlink" Target="http://www.tutorialspoint.com/javascript/string_concat.htm" TargetMode="External"/><Relationship Id="rId9" Type="http://schemas.openxmlformats.org/officeDocument/2006/relationships/hyperlink" Target="http://www.tutorialspoint.com/javascript/string_search.htm" TargetMode="External"/><Relationship Id="rId14" Type="http://schemas.openxmlformats.org/officeDocument/2006/relationships/hyperlink" Target="http://www.tutorialspoint.com/javascript/string_tolowercase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met_win_setinterval.asp" TargetMode="External"/><Relationship Id="rId2" Type="http://schemas.openxmlformats.org/officeDocument/2006/relationships/hyperlink" Target="http://www.w3schools.com/jsref/met_win_clearinterval.asp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avascript/array_push.htm" TargetMode="External"/><Relationship Id="rId3" Type="http://schemas.openxmlformats.org/officeDocument/2006/relationships/hyperlink" Target="http://www.tutorialspoint.com/javascript/array_concat.htm" TargetMode="External"/><Relationship Id="rId7" Type="http://schemas.openxmlformats.org/officeDocument/2006/relationships/hyperlink" Target="http://www.tutorialspoint.com/javascript/array_pop.htm" TargetMode="External"/><Relationship Id="rId2" Type="http://schemas.openxmlformats.org/officeDocument/2006/relationships/hyperlink" Target="http://www.tutorialspoint.com/javascript/array_length.htm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tutorialspoint.com/javascript/array_lastindexof.htm" TargetMode="External"/><Relationship Id="rId5" Type="http://schemas.openxmlformats.org/officeDocument/2006/relationships/hyperlink" Target="http://www.tutorialspoint.com/javascript/array_join.htm" TargetMode="External"/><Relationship Id="rId10" Type="http://schemas.openxmlformats.org/officeDocument/2006/relationships/hyperlink" Target="http://www.tutorialspoint.com/javascript/array_slice.htm" TargetMode="External"/><Relationship Id="rId4" Type="http://schemas.openxmlformats.org/officeDocument/2006/relationships/hyperlink" Target="http://www.tutorialspoint.com/javascript/array_indexof.htm" TargetMode="External"/><Relationship Id="rId9" Type="http://schemas.openxmlformats.org/officeDocument/2006/relationships/hyperlink" Target="http://www.tutorialspoint.com/javascript/array_reverse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 err="1" smtClean="0"/>
              <a:t>arrayname.join</a:t>
            </a:r>
            <a:r>
              <a:rPr lang="en-US" sz="2000" dirty="0" smtClean="0"/>
              <a:t>() - join joins all elements of an array into a string. </a:t>
            </a:r>
            <a:endParaRPr lang="en-US" sz="2000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/>
            <a:r>
              <a:rPr lang="en-US" altLang="en-US" sz="1600" smtClean="0"/>
              <a:t>&lt;html&gt;&lt;body&gt; </a:t>
            </a:r>
          </a:p>
          <a:p>
            <a:pPr marL="0" indent="0"/>
            <a:r>
              <a:rPr lang="en-US" altLang="en-US" sz="1600" smtClean="0"/>
              <a:t>&lt;script&gt; </a:t>
            </a:r>
          </a:p>
          <a:p>
            <a:pPr marL="0" indent="0"/>
            <a:r>
              <a:rPr lang="en-US" altLang="en-US" sz="1600" smtClean="0"/>
              <a:t>var arr = new Array(); </a:t>
            </a:r>
          </a:p>
          <a:p>
            <a:pPr marL="0" indent="0"/>
            <a:r>
              <a:rPr lang="en-US" altLang="en-US" sz="1600" smtClean="0"/>
              <a:t>arr[0] = "hidaya" ;</a:t>
            </a:r>
          </a:p>
          <a:p>
            <a:pPr marL="0" indent="0"/>
            <a:r>
              <a:rPr lang="en-US" altLang="en-US" sz="1600" smtClean="0"/>
              <a:t>arr[1] = "institute"; </a:t>
            </a:r>
          </a:p>
          <a:p>
            <a:pPr marL="0" indent="0"/>
            <a:r>
              <a:rPr lang="en-US" altLang="en-US" sz="1600" smtClean="0"/>
              <a:t>arr[2] = "of"  ;</a:t>
            </a:r>
          </a:p>
          <a:p>
            <a:pPr marL="0" indent="0"/>
            <a:r>
              <a:rPr lang="en-US" altLang="en-US" sz="1600" smtClean="0"/>
              <a:t>arr[3] = "science"; </a:t>
            </a:r>
          </a:p>
          <a:p>
            <a:pPr marL="0" indent="0"/>
            <a:r>
              <a:rPr lang="en-US" altLang="en-US" sz="1600" smtClean="0"/>
              <a:t>arr[4] = "And" ;</a:t>
            </a:r>
          </a:p>
          <a:p>
            <a:pPr marL="0" indent="0"/>
            <a:r>
              <a:rPr lang="en-US" altLang="en-US" sz="1600" smtClean="0"/>
              <a:t>arr[5] = "Technology"; </a:t>
            </a:r>
          </a:p>
          <a:p>
            <a:pPr marL="0" indent="0"/>
            <a:r>
              <a:rPr lang="en-US" altLang="en-US" sz="1600" smtClean="0"/>
              <a:t>document.write(arr.join(" ")) ;</a:t>
            </a:r>
          </a:p>
          <a:p>
            <a:pPr marL="0" indent="0"/>
            <a:r>
              <a:rPr lang="en-US" altLang="en-US" sz="1600" smtClean="0"/>
              <a:t>&lt;/script&gt; </a:t>
            </a:r>
          </a:p>
          <a:p>
            <a:pPr marL="0" indent="0"/>
            <a:r>
              <a:rPr lang="en-US" altLang="en-US" sz="1600" smtClean="0"/>
              <a:t>&lt;/body&gt; &lt;/html&gt;</a:t>
            </a:r>
          </a:p>
          <a:p>
            <a:pPr marL="0" indent="0"/>
            <a:endParaRPr lang="en-US" altLang="en-US" sz="16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305800" cy="914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 err="1" smtClean="0"/>
              <a:t>Arrayname.reverse</a:t>
            </a:r>
            <a:r>
              <a:rPr lang="en-US" sz="1800" dirty="0" smtClean="0"/>
              <a:t>() – reverse transposes the elements of an array: the first array element</a:t>
            </a:r>
            <a:r>
              <a:rPr lang="en-US" sz="1800" dirty="0"/>
              <a:t> </a:t>
            </a:r>
            <a:r>
              <a:rPr lang="en-US" sz="1800" dirty="0" smtClean="0"/>
              <a:t>becomes the last and the last becomes the first.</a:t>
            </a:r>
            <a:endParaRPr lang="en-US" sz="1800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981200"/>
            <a:ext cx="8534400" cy="4495800"/>
          </a:xfrm>
        </p:spPr>
        <p:txBody>
          <a:bodyPr/>
          <a:lstStyle/>
          <a:p>
            <a:pPr marL="0" indent="0"/>
            <a:r>
              <a:rPr lang="en-US" altLang="en-US" sz="1600" smtClean="0"/>
              <a:t>&lt;html&gt;&lt;body&gt; </a:t>
            </a:r>
          </a:p>
          <a:p>
            <a:pPr marL="0" indent="0"/>
            <a:r>
              <a:rPr lang="en-US" altLang="en-US" sz="1600" smtClean="0"/>
              <a:t>&lt;script&gt; </a:t>
            </a:r>
          </a:p>
          <a:p>
            <a:pPr marL="0" indent="0"/>
            <a:r>
              <a:rPr lang="en-US" altLang="en-US" sz="1600" smtClean="0"/>
              <a:t>var arr = new Array(); </a:t>
            </a:r>
          </a:p>
          <a:p>
            <a:pPr marL="0" indent="0"/>
            <a:r>
              <a:rPr lang="en-US" altLang="en-US" sz="1600" smtClean="0"/>
              <a:t>arr[0] = "hidaya" ;</a:t>
            </a:r>
          </a:p>
          <a:p>
            <a:pPr marL="0" indent="0"/>
            <a:r>
              <a:rPr lang="en-US" altLang="en-US" sz="1600" smtClean="0"/>
              <a:t>arr[1] = "institute"; </a:t>
            </a:r>
          </a:p>
          <a:p>
            <a:pPr marL="0" indent="0"/>
            <a:r>
              <a:rPr lang="en-US" altLang="en-US" sz="1600" smtClean="0"/>
              <a:t>arr[2] = "of"  ;</a:t>
            </a:r>
          </a:p>
          <a:p>
            <a:pPr marL="0" indent="0"/>
            <a:r>
              <a:rPr lang="en-US" altLang="en-US" sz="1600" smtClean="0"/>
              <a:t>arr[3] = "science"; </a:t>
            </a:r>
          </a:p>
          <a:p>
            <a:pPr marL="0" indent="0"/>
            <a:r>
              <a:rPr lang="en-US" altLang="en-US" sz="1600" smtClean="0"/>
              <a:t>arr[4] = "And" ;</a:t>
            </a:r>
          </a:p>
          <a:p>
            <a:pPr marL="0" indent="0"/>
            <a:r>
              <a:rPr lang="en-US" altLang="en-US" sz="1600" smtClean="0"/>
              <a:t>arr[5] = "Technology"; </a:t>
            </a:r>
          </a:p>
          <a:p>
            <a:pPr marL="0" indent="0"/>
            <a:r>
              <a:rPr lang="en-US" altLang="en-US" sz="1600" smtClean="0"/>
              <a:t>document.write(arr.reverse()) ;</a:t>
            </a:r>
          </a:p>
          <a:p>
            <a:pPr marL="0" indent="0"/>
            <a:r>
              <a:rPr lang="en-US" altLang="en-US" sz="1600" smtClean="0"/>
              <a:t>&lt;/script&gt; </a:t>
            </a:r>
          </a:p>
          <a:p>
            <a:pPr marL="0" indent="0"/>
            <a:r>
              <a:rPr lang="en-US" altLang="en-US" sz="1600" smtClean="0"/>
              <a:t>&lt;/body&gt; &lt;/html&gt;</a:t>
            </a:r>
          </a:p>
          <a:p>
            <a:pPr marL="0" indent="0"/>
            <a:endParaRPr lang="en-US" altLang="en-US" sz="16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 err="1" smtClean="0"/>
              <a:t>Arrayname.sort</a:t>
            </a:r>
            <a:r>
              <a:rPr lang="en-US" sz="2000" dirty="0" smtClean="0"/>
              <a:t>() - sort sorts the elements of an array. </a:t>
            </a:r>
            <a:endParaRPr lang="en-US" sz="2000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/>
            <a:r>
              <a:rPr lang="en-US" altLang="en-US" sz="1600" smtClean="0"/>
              <a:t>&lt;html&gt;&lt;body&gt; </a:t>
            </a:r>
          </a:p>
          <a:p>
            <a:pPr marL="0" indent="0"/>
            <a:r>
              <a:rPr lang="en-US" altLang="en-US" sz="1600" smtClean="0"/>
              <a:t>&lt;script&gt; </a:t>
            </a:r>
          </a:p>
          <a:p>
            <a:pPr marL="0" indent="0"/>
            <a:r>
              <a:rPr lang="en-US" altLang="en-US" sz="1600" smtClean="0"/>
              <a:t>var arr = new Array(); </a:t>
            </a:r>
          </a:p>
          <a:p>
            <a:pPr marL="0" indent="0"/>
            <a:r>
              <a:rPr lang="en-US" altLang="en-US" sz="1600" smtClean="0"/>
              <a:t>arr[0] = "hidaya" ;</a:t>
            </a:r>
          </a:p>
          <a:p>
            <a:pPr marL="0" indent="0"/>
            <a:r>
              <a:rPr lang="en-US" altLang="en-US" sz="1600" smtClean="0"/>
              <a:t>arr[1] = "institute"; </a:t>
            </a:r>
          </a:p>
          <a:p>
            <a:pPr marL="0" indent="0"/>
            <a:r>
              <a:rPr lang="en-US" altLang="en-US" sz="1600" smtClean="0"/>
              <a:t>arr[2] = "of"  ;</a:t>
            </a:r>
          </a:p>
          <a:p>
            <a:pPr marL="0" indent="0"/>
            <a:r>
              <a:rPr lang="en-US" altLang="en-US" sz="1600" smtClean="0"/>
              <a:t>arr[3] = "science"; </a:t>
            </a:r>
          </a:p>
          <a:p>
            <a:pPr marL="0" indent="0"/>
            <a:r>
              <a:rPr lang="en-US" altLang="en-US" sz="1600" smtClean="0"/>
              <a:t>arr[4] = "And" ;</a:t>
            </a:r>
          </a:p>
          <a:p>
            <a:pPr marL="0" indent="0"/>
            <a:r>
              <a:rPr lang="en-US" altLang="en-US" sz="1600" smtClean="0"/>
              <a:t>arr[5] = "Technology"; </a:t>
            </a:r>
          </a:p>
          <a:p>
            <a:pPr marL="0" indent="0"/>
            <a:r>
              <a:rPr lang="en-US" altLang="en-US" sz="1600" smtClean="0"/>
              <a:t>document.write(arr.sort()) ;</a:t>
            </a:r>
          </a:p>
          <a:p>
            <a:pPr marL="0" indent="0"/>
            <a:r>
              <a:rPr lang="en-US" altLang="en-US" sz="1600" smtClean="0"/>
              <a:t>&lt;/script&gt; </a:t>
            </a:r>
          </a:p>
          <a:p>
            <a:pPr marL="0" indent="0"/>
            <a:r>
              <a:rPr lang="en-US" altLang="en-US" sz="1600" smtClean="0"/>
              <a:t>&lt;/body&gt; &lt;/html&gt;</a:t>
            </a:r>
          </a:p>
          <a:p>
            <a:pPr marL="0" indent="0"/>
            <a:endParaRPr lang="en-US" altLang="en-US" sz="16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38200"/>
            <a:ext cx="87630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 err="1" smtClean="0"/>
              <a:t>arrayname.push</a:t>
            </a:r>
            <a:r>
              <a:rPr lang="en-US" sz="2000" dirty="0" smtClean="0"/>
              <a:t>() - push adds one or more elements to the end of an array and returns that last element added.</a:t>
            </a:r>
            <a:endParaRPr lang="en-US" sz="2000" dirty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752600"/>
            <a:ext cx="8534400" cy="4953000"/>
          </a:xfrm>
        </p:spPr>
        <p:txBody>
          <a:bodyPr/>
          <a:lstStyle/>
          <a:p>
            <a:pPr marL="0" indent="0"/>
            <a:r>
              <a:rPr lang="en-US" altLang="en-US" sz="1600" smtClean="0"/>
              <a:t>&lt;html&gt;&lt;body&gt; </a:t>
            </a:r>
          </a:p>
          <a:p>
            <a:pPr marL="0" indent="0"/>
            <a:r>
              <a:rPr lang="en-US" altLang="en-US" sz="1600" smtClean="0"/>
              <a:t>&lt;script&gt; </a:t>
            </a:r>
          </a:p>
          <a:p>
            <a:pPr marL="0" indent="0"/>
            <a:r>
              <a:rPr lang="en-US" altLang="en-US" sz="1600" smtClean="0"/>
              <a:t>var arr = new Array(); </a:t>
            </a:r>
          </a:p>
          <a:p>
            <a:pPr marL="0" indent="0"/>
            <a:r>
              <a:rPr lang="en-US" altLang="en-US" sz="1600" smtClean="0"/>
              <a:t>arr[0] = "hidaya" ;</a:t>
            </a:r>
          </a:p>
          <a:p>
            <a:pPr marL="0" indent="0"/>
            <a:r>
              <a:rPr lang="en-US" altLang="en-US" sz="1600" smtClean="0"/>
              <a:t>arr[1] = "institute"; </a:t>
            </a:r>
          </a:p>
          <a:p>
            <a:pPr marL="0" indent="0"/>
            <a:r>
              <a:rPr lang="en-US" altLang="en-US" sz="1600" smtClean="0"/>
              <a:t>arr[2] = "of"  ;</a:t>
            </a:r>
          </a:p>
          <a:p>
            <a:pPr marL="0" indent="0"/>
            <a:r>
              <a:rPr lang="en-US" altLang="en-US" sz="1600" smtClean="0"/>
              <a:t>arr[3] = "science"; </a:t>
            </a:r>
          </a:p>
          <a:p>
            <a:pPr marL="0" indent="0"/>
            <a:r>
              <a:rPr lang="en-US" altLang="en-US" sz="1600" smtClean="0"/>
              <a:t>arr[4] = "And" ;</a:t>
            </a:r>
          </a:p>
          <a:p>
            <a:pPr marL="0" indent="0"/>
            <a:r>
              <a:rPr lang="en-US" altLang="en-US" sz="1600" smtClean="0"/>
              <a:t>arr[5] = "Technology"; </a:t>
            </a:r>
          </a:p>
          <a:p>
            <a:pPr marL="0" indent="0"/>
            <a:r>
              <a:rPr lang="en-US" altLang="en-US" sz="1600" smtClean="0"/>
              <a:t>arr.push("jamshoro");</a:t>
            </a:r>
          </a:p>
          <a:p>
            <a:pPr marL="0" indent="0"/>
            <a:r>
              <a:rPr lang="en-US" altLang="en-US" sz="1600" smtClean="0"/>
              <a:t>document.write(arr) ;</a:t>
            </a:r>
          </a:p>
          <a:p>
            <a:pPr marL="0" indent="0"/>
            <a:r>
              <a:rPr lang="en-US" altLang="en-US" sz="1600" smtClean="0"/>
              <a:t>&lt;/script&gt; </a:t>
            </a:r>
          </a:p>
          <a:p>
            <a:pPr marL="0" indent="0"/>
            <a:r>
              <a:rPr lang="en-US" altLang="en-US" sz="1600" smtClean="0"/>
              <a:t>&lt;/body&gt; &lt;/html&gt;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 err="1" smtClean="0"/>
              <a:t>Arrayname.pop</a:t>
            </a:r>
            <a:r>
              <a:rPr lang="en-US" sz="2000" dirty="0" smtClean="0"/>
              <a:t>() - pop removes the last element from an array and returns that element. </a:t>
            </a:r>
            <a:endParaRPr lang="en-US" sz="2000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676400"/>
            <a:ext cx="8534400" cy="4953000"/>
          </a:xfrm>
        </p:spPr>
        <p:txBody>
          <a:bodyPr/>
          <a:lstStyle/>
          <a:p>
            <a:pPr marL="0" indent="0"/>
            <a:r>
              <a:rPr lang="en-US" altLang="en-US" sz="1400" smtClean="0"/>
              <a:t>&lt;html&gt;&lt;body&gt; </a:t>
            </a:r>
          </a:p>
          <a:p>
            <a:pPr marL="0" indent="0"/>
            <a:r>
              <a:rPr lang="en-US" altLang="en-US" sz="1400" smtClean="0"/>
              <a:t>&lt;script&gt; </a:t>
            </a:r>
          </a:p>
          <a:p>
            <a:pPr marL="0" indent="0"/>
            <a:r>
              <a:rPr lang="en-US" altLang="en-US" sz="1400" smtClean="0"/>
              <a:t>var arr = new Array(); </a:t>
            </a:r>
          </a:p>
          <a:p>
            <a:pPr marL="0" indent="0"/>
            <a:r>
              <a:rPr lang="en-US" altLang="en-US" sz="1400" smtClean="0"/>
              <a:t>arr[0] = "hidaya" ;</a:t>
            </a:r>
          </a:p>
          <a:p>
            <a:pPr marL="0" indent="0"/>
            <a:r>
              <a:rPr lang="en-US" altLang="en-US" sz="1400" smtClean="0"/>
              <a:t>arr[1] = "institute"; </a:t>
            </a:r>
          </a:p>
          <a:p>
            <a:pPr marL="0" indent="0"/>
            <a:r>
              <a:rPr lang="en-US" altLang="en-US" sz="1400" smtClean="0"/>
              <a:t>arr[2] = "of"  ;</a:t>
            </a:r>
          </a:p>
          <a:p>
            <a:pPr marL="0" indent="0"/>
            <a:r>
              <a:rPr lang="en-US" altLang="en-US" sz="1400" smtClean="0"/>
              <a:t>arr[3] = "science"; </a:t>
            </a:r>
          </a:p>
          <a:p>
            <a:pPr marL="0" indent="0"/>
            <a:r>
              <a:rPr lang="en-US" altLang="en-US" sz="1400" smtClean="0"/>
              <a:t>arr[4] = "And" ;</a:t>
            </a:r>
          </a:p>
          <a:p>
            <a:pPr marL="0" indent="0"/>
            <a:r>
              <a:rPr lang="en-US" altLang="en-US" sz="1400" smtClean="0"/>
              <a:t>arr[5] = "Technology"; </a:t>
            </a:r>
          </a:p>
          <a:p>
            <a:pPr marL="0" indent="0"/>
            <a:r>
              <a:rPr lang="en-US" altLang="en-US" sz="1400" smtClean="0"/>
              <a:t>arr[6] = "jamshoro";</a:t>
            </a:r>
          </a:p>
          <a:p>
            <a:pPr marL="0" indent="0"/>
            <a:r>
              <a:rPr lang="en-US" altLang="en-US" sz="1400" smtClean="0"/>
              <a:t>arr.pop();</a:t>
            </a:r>
          </a:p>
          <a:p>
            <a:pPr marL="0" indent="0"/>
            <a:r>
              <a:rPr lang="en-US" altLang="en-US" sz="1400" smtClean="0"/>
              <a:t>document.write(arr) ;</a:t>
            </a:r>
          </a:p>
          <a:p>
            <a:pPr marL="0" indent="0"/>
            <a:r>
              <a:rPr lang="en-US" altLang="en-US" sz="1400" smtClean="0"/>
              <a:t>&lt;/script&gt; </a:t>
            </a:r>
          </a:p>
          <a:p>
            <a:pPr marL="0" indent="0"/>
            <a:r>
              <a:rPr lang="en-US" altLang="en-US" sz="1400" smtClean="0"/>
              <a:t>&lt;/body&gt; &lt;/html&gt;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eaLnBrk="1" fontAlgn="t" hangingPunct="1">
              <a:defRPr/>
            </a:pPr>
            <a:r>
              <a:rPr lang="en-US" sz="2000" dirty="0">
                <a:hlinkClick r:id="rId2"/>
              </a:rPr>
              <a:t>slice</a:t>
            </a:r>
            <a:r>
              <a:rPr lang="en-US" sz="2000" dirty="0" smtClean="0">
                <a:hlinkClick r:id="rId2"/>
              </a:rPr>
              <a:t>()</a:t>
            </a:r>
            <a:r>
              <a:rPr lang="en-US" sz="2000" dirty="0"/>
              <a:t> </a:t>
            </a:r>
            <a:r>
              <a:rPr lang="en-US" sz="2000" dirty="0" smtClean="0"/>
              <a:t>: Extracts </a:t>
            </a:r>
            <a:r>
              <a:rPr lang="en-US" sz="2000" dirty="0"/>
              <a:t>a section of an array and returns a new array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752600"/>
            <a:ext cx="8534400" cy="4953000"/>
          </a:xfrm>
        </p:spPr>
        <p:txBody>
          <a:bodyPr/>
          <a:lstStyle/>
          <a:p>
            <a:pPr marL="0" indent="0"/>
            <a:r>
              <a:rPr lang="en-US" altLang="en-US" sz="1400" dirty="0" smtClean="0"/>
              <a:t>&lt;html&gt;&lt;body&gt; </a:t>
            </a:r>
          </a:p>
          <a:p>
            <a:pPr marL="0" indent="0"/>
            <a:r>
              <a:rPr lang="en-US" altLang="en-US" sz="1400" dirty="0" smtClean="0"/>
              <a:t>&lt;script&gt; </a:t>
            </a:r>
          </a:p>
          <a:p>
            <a:pPr marL="0" indent="0"/>
            <a:r>
              <a:rPr lang="en-US" altLang="en-US" sz="1400" dirty="0" err="1" smtClean="0"/>
              <a:t>var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arr</a:t>
            </a:r>
            <a:r>
              <a:rPr lang="en-US" altLang="en-US" sz="1400" dirty="0" smtClean="0"/>
              <a:t> = new Array(); </a:t>
            </a:r>
          </a:p>
          <a:p>
            <a:pPr marL="0" indent="0"/>
            <a:r>
              <a:rPr lang="en-US" altLang="en-US" sz="1400" dirty="0" err="1" smtClean="0"/>
              <a:t>arr</a:t>
            </a:r>
            <a:r>
              <a:rPr lang="en-US" altLang="en-US" sz="1400" dirty="0" smtClean="0"/>
              <a:t>[0] = "</a:t>
            </a:r>
            <a:r>
              <a:rPr lang="en-US" altLang="en-US" sz="1400" dirty="0" err="1" smtClean="0"/>
              <a:t>hidaya</a:t>
            </a:r>
            <a:r>
              <a:rPr lang="en-US" altLang="en-US" sz="1400" dirty="0" smtClean="0"/>
              <a:t>" ;</a:t>
            </a:r>
          </a:p>
          <a:p>
            <a:pPr marL="0" indent="0"/>
            <a:r>
              <a:rPr lang="en-US" altLang="en-US" sz="1400" dirty="0" err="1" smtClean="0"/>
              <a:t>arr</a:t>
            </a:r>
            <a:r>
              <a:rPr lang="en-US" altLang="en-US" sz="1400" dirty="0" smtClean="0"/>
              <a:t>[1] = "institute"; </a:t>
            </a:r>
          </a:p>
          <a:p>
            <a:pPr marL="0" indent="0"/>
            <a:r>
              <a:rPr lang="en-US" altLang="en-US" sz="1400" dirty="0" err="1" smtClean="0"/>
              <a:t>arr</a:t>
            </a:r>
            <a:r>
              <a:rPr lang="en-US" altLang="en-US" sz="1400" dirty="0" smtClean="0"/>
              <a:t>[2] = "of"  ;</a:t>
            </a:r>
          </a:p>
          <a:p>
            <a:pPr marL="0" indent="0"/>
            <a:r>
              <a:rPr lang="en-US" altLang="en-US" sz="1400" dirty="0" err="1" smtClean="0"/>
              <a:t>arr</a:t>
            </a:r>
            <a:r>
              <a:rPr lang="en-US" altLang="en-US" sz="1400" dirty="0" smtClean="0"/>
              <a:t>[3] = "science"; </a:t>
            </a:r>
          </a:p>
          <a:p>
            <a:pPr marL="0" indent="0"/>
            <a:r>
              <a:rPr lang="en-US" altLang="en-US" sz="1400" dirty="0" err="1" smtClean="0"/>
              <a:t>arr</a:t>
            </a:r>
            <a:r>
              <a:rPr lang="en-US" altLang="en-US" sz="1400" dirty="0" smtClean="0"/>
              <a:t>[4] = "And" ;</a:t>
            </a:r>
          </a:p>
          <a:p>
            <a:pPr marL="0" indent="0"/>
            <a:r>
              <a:rPr lang="en-US" altLang="en-US" sz="1400" dirty="0" err="1" smtClean="0"/>
              <a:t>arr</a:t>
            </a:r>
            <a:r>
              <a:rPr lang="en-US" altLang="en-US" sz="1400" dirty="0" smtClean="0"/>
              <a:t>[5] = "Technology"; </a:t>
            </a:r>
          </a:p>
          <a:p>
            <a:pPr marL="0" indent="0"/>
            <a:r>
              <a:rPr lang="en-US" altLang="en-US" sz="1400" dirty="0" err="1" smtClean="0"/>
              <a:t>arr</a:t>
            </a:r>
            <a:r>
              <a:rPr lang="en-US" altLang="en-US" sz="1400" dirty="0" smtClean="0"/>
              <a:t>[6] = "</a:t>
            </a:r>
            <a:r>
              <a:rPr lang="en-US" altLang="en-US" sz="1400" dirty="0" err="1" smtClean="0"/>
              <a:t>jamshoro</a:t>
            </a:r>
            <a:r>
              <a:rPr lang="en-US" altLang="en-US" sz="1400" dirty="0" smtClean="0"/>
              <a:t>";</a:t>
            </a:r>
          </a:p>
          <a:p>
            <a:pPr marL="0" indent="0"/>
            <a:endParaRPr lang="en-US" altLang="en-US" sz="1400" dirty="0" smtClean="0"/>
          </a:p>
          <a:p>
            <a:pPr marL="0" indent="0"/>
            <a:r>
              <a:rPr lang="en-US" altLang="en-US" sz="1400" dirty="0" err="1" smtClean="0"/>
              <a:t>document.write</a:t>
            </a:r>
            <a:r>
              <a:rPr lang="en-US" altLang="en-US" sz="1400" dirty="0" smtClean="0"/>
              <a:t>(</a:t>
            </a:r>
            <a:r>
              <a:rPr lang="en-US" altLang="en-US" sz="1400" dirty="0" err="1" smtClean="0"/>
              <a:t>arr.slice</a:t>
            </a:r>
            <a:r>
              <a:rPr lang="en-US" altLang="en-US" sz="1400" dirty="0" smtClean="0"/>
              <a:t>(3,7));</a:t>
            </a:r>
          </a:p>
          <a:p>
            <a:pPr marL="0" indent="0"/>
            <a:r>
              <a:rPr lang="en-US" altLang="en-US" sz="1400" dirty="0" smtClean="0"/>
              <a:t>&lt;/script&gt; </a:t>
            </a:r>
          </a:p>
          <a:p>
            <a:pPr marL="0" indent="0"/>
            <a:r>
              <a:rPr lang="en-US" altLang="en-US" sz="1400" dirty="0" smtClean="0"/>
              <a:t>&lt;/body&gt; &lt;/html&gt;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b="0" dirty="0" smtClean="0"/>
              <a:t>The </a:t>
            </a:r>
            <a:r>
              <a:rPr lang="en-US" dirty="0" smtClean="0"/>
              <a:t>String</a:t>
            </a:r>
            <a:r>
              <a:rPr lang="en-US" b="0" dirty="0" smtClean="0"/>
              <a:t> object let's you work with a series of characters and wraps </a:t>
            </a:r>
            <a:r>
              <a:rPr lang="en-US" b="0" dirty="0" err="1" smtClean="0"/>
              <a:t>Javascript's</a:t>
            </a:r>
            <a:r>
              <a:rPr lang="en-US" b="0" dirty="0" smtClean="0"/>
              <a:t> string primitive data type with a number of helper methods.</a:t>
            </a:r>
          </a:p>
          <a:p>
            <a:pPr marL="0" indent="0">
              <a:defRPr/>
            </a:pPr>
            <a:r>
              <a:rPr lang="en-US" dirty="0" smtClean="0"/>
              <a:t>Properties:</a:t>
            </a:r>
          </a:p>
          <a:p>
            <a:pPr marL="0" indent="0">
              <a:defRPr/>
            </a:pPr>
            <a:r>
              <a:rPr lang="en-US" b="0" dirty="0" err="1" smtClean="0"/>
              <a:t>string.length</a:t>
            </a:r>
            <a:r>
              <a:rPr lang="en-US" b="0" dirty="0" smtClean="0"/>
              <a:t>;</a:t>
            </a:r>
          </a:p>
          <a:p>
            <a:pPr marL="0" indent="0">
              <a:defRPr/>
            </a:pPr>
            <a:r>
              <a:rPr lang="en-US" u="sng" dirty="0" smtClean="0"/>
              <a:t>Methods: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u="sng" dirty="0" err="1" smtClean="0"/>
              <a:t>charCodeAt</a:t>
            </a:r>
            <a:r>
              <a:rPr lang="en-US" u="sng" dirty="0" smtClean="0"/>
              <a:t>():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The </a:t>
            </a:r>
            <a:r>
              <a:rPr lang="en-US" b="0" dirty="0" err="1"/>
              <a:t>charCodeAt</a:t>
            </a:r>
            <a:r>
              <a:rPr lang="en-US" b="0" dirty="0"/>
              <a:t>() method returns the Unicode of the character at the specified index in a string.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0" dirty="0"/>
              <a:t>The index of the first character is 0, and the index of the last character in a string called "txt", is txt.length-1.</a:t>
            </a:r>
          </a:p>
          <a:p>
            <a:pPr marL="0" indent="0">
              <a:defRPr/>
            </a:pPr>
            <a:r>
              <a:rPr lang="en-US" b="0" i="1" dirty="0" err="1">
                <a:solidFill>
                  <a:schemeClr val="accent5"/>
                </a:solidFill>
              </a:rPr>
              <a:t>string</a:t>
            </a:r>
            <a:r>
              <a:rPr lang="en-US" b="0" dirty="0" err="1">
                <a:solidFill>
                  <a:schemeClr val="accent5"/>
                </a:solidFill>
              </a:rPr>
              <a:t>.charCodeAt</a:t>
            </a:r>
            <a:r>
              <a:rPr lang="en-US" b="0" dirty="0">
                <a:solidFill>
                  <a:schemeClr val="accent5"/>
                </a:solidFill>
              </a:rPr>
              <a:t>(index</a:t>
            </a:r>
            <a:r>
              <a:rPr lang="en-US" b="0" dirty="0" smtClean="0">
                <a:solidFill>
                  <a:schemeClr val="accent5"/>
                </a:solidFill>
              </a:rPr>
              <a:t>);</a:t>
            </a: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defRPr/>
            </a:pPr>
            <a:endParaRPr lang="en-US" dirty="0" smtClean="0"/>
          </a:p>
        </p:txBody>
      </p:sp>
      <p:sp>
        <p:nvSpPr>
          <p:cNvPr id="23556" name="Rectangle 1"/>
          <p:cNvSpPr>
            <a:spLocks noChangeArrowheads="1"/>
          </p:cNvSpPr>
          <p:nvPr/>
        </p:nvSpPr>
        <p:spPr bwMode="auto">
          <a:xfrm>
            <a:off x="3590925" y="148431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800" b="0">
                <a:solidFill>
                  <a:srgbClr val="000000"/>
                </a:solidFill>
              </a:rPr>
              <a:t>Here is a list of each method and its description.</a:t>
            </a:r>
            <a:endParaRPr lang="en-US" altLang="en-US" sz="700" b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/>
            </a:r>
            <a:br>
              <a:rPr lang="en-US" altLang="en-US" sz="1800" b="0">
                <a:latin typeface="Arial" panose="020B0604020202020204" pitchFamily="34" charset="0"/>
              </a:rPr>
            </a:br>
            <a:endParaRPr lang="en-US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The fromCharCode() method converts Unicode values to characters.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This method is a static method of the String object. The syntax is always </a:t>
            </a:r>
            <a:r>
              <a:rPr lang="en-US" altLang="en-US" b="0" smtClean="0">
                <a:solidFill>
                  <a:srgbClr val="63891F"/>
                </a:solidFill>
              </a:rPr>
              <a:t>String.fromCharCode() </a:t>
            </a:r>
            <a:r>
              <a:rPr lang="en-US" altLang="en-US" b="0" smtClean="0"/>
              <a:t>and </a:t>
            </a:r>
            <a:r>
              <a:rPr lang="en-US" altLang="en-US" b="0" smtClean="0">
                <a:solidFill>
                  <a:srgbClr val="FF0000"/>
                </a:solidFill>
              </a:rPr>
              <a:t>not</a:t>
            </a:r>
            <a:r>
              <a:rPr lang="en-US" altLang="en-US" b="0" smtClean="0">
                <a:solidFill>
                  <a:srgbClr val="63891F"/>
                </a:solidFill>
              </a:rPr>
              <a:t> </a:t>
            </a:r>
            <a:r>
              <a:rPr lang="en-US" altLang="en-US" b="0" i="1" smtClean="0">
                <a:solidFill>
                  <a:srgbClr val="63891F"/>
                </a:solidFill>
              </a:rPr>
              <a:t>string</a:t>
            </a:r>
            <a:r>
              <a:rPr lang="en-US" altLang="en-US" b="0" smtClean="0">
                <a:solidFill>
                  <a:srgbClr val="63891F"/>
                </a:solidFill>
              </a:rPr>
              <a:t>.fromCharCode().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>
                <a:solidFill>
                  <a:srgbClr val="63891F"/>
                </a:solidFill>
              </a:rPr>
              <a:t>String.fromCharCode(n1, n2, ..., nX)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String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08651"/>
              </p:ext>
            </p:extLst>
          </p:nvPr>
        </p:nvGraphicFramePr>
        <p:xfrm>
          <a:off x="381000" y="1447800"/>
          <a:ext cx="8305800" cy="5029199"/>
        </p:xfrm>
        <a:graphic>
          <a:graphicData uri="http://schemas.openxmlformats.org/drawingml/2006/table">
            <a:tbl>
              <a:tblPr/>
              <a:tblGrid>
                <a:gridCol w="2228385"/>
                <a:gridCol w="6077415"/>
              </a:tblGrid>
              <a:tr h="215239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verdana"/>
                        </a:rPr>
                        <a:t>Method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</a:tr>
              <a:tr h="2152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2"/>
                        </a:rPr>
                        <a:t>charAt</a:t>
                      </a:r>
                      <a:r>
                        <a:rPr lang="en-US" sz="10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2"/>
                        </a:rPr>
                        <a:t>()</a:t>
                      </a:r>
                      <a:endParaRPr lang="en-US" sz="1000" dirty="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verdana"/>
                        </a:rPr>
                        <a:t>Returns the character at the specified index.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3"/>
                        </a:rPr>
                        <a:t>charCodeAt()</a:t>
                      </a:r>
                      <a:endParaRPr lang="en-US" sz="100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verdana"/>
                        </a:rPr>
                        <a:t>Returns a number indicating the Unicode value of the character at the given index.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4"/>
                        </a:rPr>
                        <a:t>concat()</a:t>
                      </a:r>
                      <a:endParaRPr lang="en-US" sz="100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verdana"/>
                        </a:rPr>
                        <a:t>Combines the text of two strings and returns a new string.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5"/>
                        </a:rPr>
                        <a:t>indexOf()</a:t>
                      </a:r>
                      <a:endParaRPr lang="en-US" sz="100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verdana"/>
                        </a:rPr>
                        <a:t>Returns the index within the calling String object of the first occurrence of the specified value, or -1 if not found.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6"/>
                        </a:rPr>
                        <a:t>lastIndexOf()</a:t>
                      </a:r>
                      <a:endParaRPr lang="en-US" sz="100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verdana"/>
                        </a:rPr>
                        <a:t>Returns the index within the calling String object of the last occurrence of the specified value, or -1 if not found.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7"/>
                        </a:rPr>
                        <a:t>match()</a:t>
                      </a:r>
                      <a:endParaRPr lang="en-US" sz="1000" dirty="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verdana"/>
                        </a:rPr>
                        <a:t>Used to match a regular expression against a string.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8"/>
                        </a:rPr>
                        <a:t>replace()</a:t>
                      </a:r>
                      <a:endParaRPr lang="en-US" sz="100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verdana"/>
                        </a:rPr>
                        <a:t>Used to find a match between a regular expression and a string, and to replace the matched substring with a new substring.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9"/>
                        </a:rPr>
                        <a:t>search()</a:t>
                      </a:r>
                      <a:endParaRPr lang="en-US" sz="100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verdana"/>
                        </a:rPr>
                        <a:t>Executes the search for a match between a regular expression and a specified string.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0"/>
                        </a:rPr>
                        <a:t>slice()</a:t>
                      </a:r>
                      <a:endParaRPr lang="en-US" sz="100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verdana"/>
                        </a:rPr>
                        <a:t>Extracts a section of a string and returns a new string.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1"/>
                        </a:rPr>
                        <a:t>split()</a:t>
                      </a:r>
                      <a:endParaRPr lang="en-US" sz="100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verdana"/>
                        </a:rPr>
                        <a:t>Splits a String object into an array of strings by separating the string into substrings.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2"/>
                        </a:rPr>
                        <a:t>substr()</a:t>
                      </a:r>
                      <a:endParaRPr lang="en-US" sz="100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verdana"/>
                        </a:rPr>
                        <a:t>Returns the characters in a string beginning at the specified location through the specified number of characters.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3"/>
                        </a:rPr>
                        <a:t>substring()</a:t>
                      </a:r>
                      <a:endParaRPr lang="en-US" sz="100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verdana"/>
                        </a:rPr>
                        <a:t>Returns the characters in a string between two indexes into the string.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4"/>
                        </a:rPr>
                        <a:t>toLowerCase</a:t>
                      </a:r>
                      <a:r>
                        <a:rPr lang="en-US" sz="10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4"/>
                        </a:rPr>
                        <a:t>()</a:t>
                      </a:r>
                      <a:endParaRPr lang="en-US" sz="1000" dirty="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verdana"/>
                        </a:rPr>
                        <a:t>Returns the calling string value converted to lower case.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5"/>
                        </a:rPr>
                        <a:t>toString()</a:t>
                      </a:r>
                      <a:endParaRPr lang="en-US" sz="100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verdana"/>
                        </a:rPr>
                        <a:t>Returns a string representing the specified object.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6"/>
                        </a:rPr>
                        <a:t>toUpperCase()</a:t>
                      </a:r>
                      <a:endParaRPr lang="en-US" sz="100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verdana"/>
                        </a:rPr>
                        <a:t>Returns the calling string value converted to uppercase.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7"/>
                        </a:rPr>
                        <a:t>valueOf</a:t>
                      </a:r>
                      <a:r>
                        <a:rPr lang="en-US" sz="10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7"/>
                        </a:rPr>
                        <a:t>()</a:t>
                      </a:r>
                      <a:endParaRPr lang="en-US" sz="1000" dirty="0">
                        <a:effectLst/>
                        <a:latin typeface="verdana"/>
                      </a:endParaRP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verdana"/>
                        </a:rPr>
                        <a:t>Returns the primitive value of the specified object.</a:t>
                      </a:r>
                    </a:p>
                  </a:txBody>
                  <a:tcPr marL="12258" marR="12258" marT="12253" marB="1225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 err="1" smtClean="0"/>
              <a:t>str.toUpperCase</a:t>
            </a:r>
            <a:r>
              <a:rPr lang="en-US" sz="2000" dirty="0" smtClean="0"/>
              <a:t> – converts a string to uppercase</a:t>
            </a:r>
            <a:endParaRPr lang="en-US" sz="20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/>
            <a:r>
              <a:rPr lang="en-US" altLang="en-US" dirty="0" smtClean="0"/>
              <a:t>&lt;html&gt; </a:t>
            </a:r>
          </a:p>
          <a:p>
            <a:pPr marL="0" indent="0"/>
            <a:r>
              <a:rPr lang="en-US" altLang="en-US" dirty="0" smtClean="0"/>
              <a:t>&lt;body&gt; </a:t>
            </a:r>
          </a:p>
          <a:p>
            <a:pPr marL="0" indent="0"/>
            <a:r>
              <a:rPr lang="en-US" altLang="en-US" dirty="0" smtClean="0"/>
              <a:t>&lt;script&gt; </a:t>
            </a:r>
          </a:p>
          <a:p>
            <a:pPr marL="0" indent="0"/>
            <a:r>
              <a:rPr lang="en-US" altLang="en-US" dirty="0" err="1" smtClean="0"/>
              <a:t>var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= "</a:t>
            </a:r>
            <a:r>
              <a:rPr lang="en-US" altLang="en-US" dirty="0" err="1" smtClean="0"/>
              <a:t>hidaya</a:t>
            </a:r>
            <a:r>
              <a:rPr lang="en-US" altLang="en-US" dirty="0" smtClean="0"/>
              <a:t> institute of science and technology"; </a:t>
            </a:r>
          </a:p>
          <a:p>
            <a:pPr marL="0" indent="0"/>
            <a:r>
              <a:rPr lang="en-US" altLang="en-US" dirty="0" err="1" smtClean="0"/>
              <a:t>document.write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str.toUpperCase</a:t>
            </a:r>
            <a:r>
              <a:rPr lang="en-US" altLang="en-US" dirty="0" smtClean="0"/>
              <a:t>()) </a:t>
            </a:r>
          </a:p>
          <a:p>
            <a:pPr marL="0" indent="0"/>
            <a:r>
              <a:rPr lang="en-US" altLang="en-US" dirty="0" smtClean="0"/>
              <a:t>&lt;/script&gt; </a:t>
            </a:r>
          </a:p>
          <a:p>
            <a:pPr marL="0" indent="0"/>
            <a:r>
              <a:rPr lang="en-US" altLang="en-US" dirty="0" smtClean="0"/>
              <a:t>&lt;/body&gt;</a:t>
            </a:r>
          </a:p>
          <a:p>
            <a:pPr marL="0" indent="0"/>
            <a:r>
              <a:rPr lang="en-US" altLang="en-US" dirty="0" smtClean="0"/>
              <a:t>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 JavaScript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 err="1" smtClean="0"/>
              <a:t>str.toLOWerCase</a:t>
            </a:r>
            <a:r>
              <a:rPr lang="en-US" sz="2000" dirty="0" smtClean="0"/>
              <a:t> – converts a string to </a:t>
            </a:r>
            <a:r>
              <a:rPr lang="en-US" sz="2000" dirty="0" err="1" smtClean="0"/>
              <a:t>LOWercase</a:t>
            </a:r>
            <a:endParaRPr lang="en-US" sz="2000" dirty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/>
            <a:r>
              <a:rPr lang="en-US" altLang="en-US" dirty="0" smtClean="0"/>
              <a:t>&lt;html&gt; </a:t>
            </a:r>
          </a:p>
          <a:p>
            <a:pPr marL="0" indent="0"/>
            <a:r>
              <a:rPr lang="en-US" altLang="en-US" dirty="0" smtClean="0"/>
              <a:t>&lt;body&gt; </a:t>
            </a:r>
          </a:p>
          <a:p>
            <a:pPr marL="0" indent="0"/>
            <a:r>
              <a:rPr lang="en-US" altLang="en-US" dirty="0" smtClean="0"/>
              <a:t>&lt;script&gt; </a:t>
            </a:r>
          </a:p>
          <a:p>
            <a:pPr marL="0" indent="0"/>
            <a:r>
              <a:rPr lang="en-US" altLang="en-US" dirty="0" err="1" smtClean="0"/>
              <a:t>var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= "HIDAYA INSTITUTE OF SCIENCE AND TECHNOLOGY"; </a:t>
            </a:r>
          </a:p>
          <a:p>
            <a:pPr marL="0" indent="0"/>
            <a:r>
              <a:rPr lang="en-US" altLang="en-US" dirty="0" err="1" smtClean="0"/>
              <a:t>document.write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str.toLowerCase</a:t>
            </a:r>
            <a:r>
              <a:rPr lang="en-US" altLang="en-US" dirty="0" smtClean="0"/>
              <a:t>()) </a:t>
            </a:r>
          </a:p>
          <a:p>
            <a:pPr marL="0" indent="0"/>
            <a:r>
              <a:rPr lang="en-US" altLang="en-US" dirty="0" smtClean="0"/>
              <a:t>&lt;/script&gt; </a:t>
            </a:r>
          </a:p>
          <a:p>
            <a:pPr marL="0" indent="0"/>
            <a:r>
              <a:rPr lang="en-US" altLang="en-US" dirty="0" smtClean="0"/>
              <a:t>&lt;/body&gt;</a:t>
            </a:r>
          </a:p>
          <a:p>
            <a:pPr marL="0" indent="0"/>
            <a:r>
              <a:rPr lang="en-US" altLang="en-US" dirty="0" smtClean="0"/>
              <a:t>&lt;/html&gt;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 err="1" smtClean="0"/>
              <a:t>str.replace</a:t>
            </a:r>
            <a:r>
              <a:rPr lang="en-US" sz="2000" dirty="0" smtClean="0"/>
              <a:t>() – Replace characters in a string</a:t>
            </a:r>
            <a:endParaRPr lang="en-US" sz="2000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/>
            <a:r>
              <a:rPr lang="en-US" altLang="en-US" dirty="0" smtClean="0"/>
              <a:t>&lt;html&gt; </a:t>
            </a:r>
          </a:p>
          <a:p>
            <a:pPr marL="0" indent="0"/>
            <a:r>
              <a:rPr lang="en-US" altLang="en-US" dirty="0" smtClean="0"/>
              <a:t>&lt;body&gt; </a:t>
            </a:r>
          </a:p>
          <a:p>
            <a:pPr marL="0" indent="0"/>
            <a:r>
              <a:rPr lang="en-US" altLang="en-US" dirty="0" smtClean="0"/>
              <a:t>&lt;script&gt; </a:t>
            </a:r>
          </a:p>
          <a:p>
            <a:pPr marL="0" indent="0"/>
            <a:r>
              <a:rPr lang="en-US" altLang="en-US" dirty="0" err="1" smtClean="0"/>
              <a:t>var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= "HIDAYA INSTITUTE OF SCIENCE AND TECHNOLOGY"; </a:t>
            </a:r>
          </a:p>
          <a:p>
            <a:pPr marL="0" indent="0"/>
            <a:r>
              <a:rPr lang="en-US" altLang="en-US" dirty="0" err="1" smtClean="0"/>
              <a:t>document.write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str.replace</a:t>
            </a:r>
            <a:r>
              <a:rPr lang="en-US" altLang="en-US" dirty="0" smtClean="0"/>
              <a:t>("AND","&amp;")); </a:t>
            </a:r>
          </a:p>
          <a:p>
            <a:pPr marL="0" indent="0"/>
            <a:r>
              <a:rPr lang="en-US" altLang="en-US" dirty="0" smtClean="0"/>
              <a:t>&lt;/script&gt; </a:t>
            </a:r>
          </a:p>
          <a:p>
            <a:pPr marL="0" indent="0"/>
            <a:r>
              <a:rPr lang="en-US" altLang="en-US" dirty="0" smtClean="0"/>
              <a:t>&lt;/body&gt;</a:t>
            </a:r>
          </a:p>
          <a:p>
            <a:pPr marL="0" indent="0"/>
            <a:r>
              <a:rPr lang="en-US" altLang="en-US" dirty="0" smtClean="0"/>
              <a:t>&lt;/html&gt;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 err="1" smtClean="0"/>
              <a:t>str.charAt</a:t>
            </a:r>
            <a:r>
              <a:rPr lang="en-US" sz="2000" dirty="0" smtClean="0"/>
              <a:t>() - return the character at position 1:</a:t>
            </a:r>
            <a:endParaRPr lang="en-US" sz="2000" dirty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/>
            <a:r>
              <a:rPr lang="en-US" altLang="en-US" dirty="0" smtClean="0"/>
              <a:t>&lt;html&gt; </a:t>
            </a:r>
          </a:p>
          <a:p>
            <a:pPr marL="0" indent="0"/>
            <a:r>
              <a:rPr lang="en-US" altLang="en-US" dirty="0" smtClean="0"/>
              <a:t>&lt;body&gt; </a:t>
            </a:r>
          </a:p>
          <a:p>
            <a:pPr marL="0" indent="0"/>
            <a:r>
              <a:rPr lang="en-US" altLang="en-US" dirty="0" smtClean="0"/>
              <a:t>&lt;script&gt; </a:t>
            </a:r>
          </a:p>
          <a:p>
            <a:pPr marL="0" indent="0"/>
            <a:r>
              <a:rPr lang="en-US" altLang="en-US" dirty="0" err="1" smtClean="0"/>
              <a:t>var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= "HIDAYA INSTITUTE OF SCIENCE AND TECHNOLOGY"; </a:t>
            </a:r>
          </a:p>
          <a:p>
            <a:pPr marL="0" indent="0"/>
            <a:r>
              <a:rPr lang="en-US" altLang="en-US" dirty="0" err="1" smtClean="0"/>
              <a:t>document.write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str.charAt</a:t>
            </a:r>
            <a:r>
              <a:rPr lang="en-US" altLang="en-US" dirty="0" smtClean="0"/>
              <a:t>(3)); </a:t>
            </a:r>
          </a:p>
          <a:p>
            <a:pPr marL="0" indent="0"/>
            <a:r>
              <a:rPr lang="en-US" altLang="en-US" dirty="0" smtClean="0"/>
              <a:t>&lt;/script&gt; </a:t>
            </a:r>
          </a:p>
          <a:p>
            <a:pPr marL="0" indent="0"/>
            <a:r>
              <a:rPr lang="en-US" altLang="en-US" dirty="0" smtClean="0"/>
              <a:t>&lt;/body&gt;</a:t>
            </a:r>
          </a:p>
          <a:p>
            <a:pPr marL="0" indent="0"/>
            <a:r>
              <a:rPr lang="en-US" altLang="en-US" dirty="0" smtClean="0"/>
              <a:t>&lt;/html&gt;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 err="1" smtClean="0"/>
              <a:t>str.split</a:t>
            </a:r>
            <a:r>
              <a:rPr lang="en-US" sz="2000" dirty="0" smtClean="0"/>
              <a:t>() - </a:t>
            </a:r>
            <a:r>
              <a:rPr lang="en-US" sz="2000" dirty="0"/>
              <a:t>The split() method is used to split a string into an array </a:t>
            </a:r>
            <a:r>
              <a:rPr lang="en-US" sz="2000" dirty="0" smtClean="0"/>
              <a:t>and </a:t>
            </a:r>
            <a:r>
              <a:rPr lang="en-US" sz="2000" dirty="0"/>
              <a:t>returns the new array.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/>
            <a:r>
              <a:rPr lang="en-US" altLang="en-US" dirty="0"/>
              <a:t>&lt;html&gt;</a:t>
            </a:r>
          </a:p>
          <a:p>
            <a:pPr marL="0" indent="0"/>
            <a:r>
              <a:rPr lang="en-US" altLang="en-US" dirty="0"/>
              <a:t>&lt;body&gt;</a:t>
            </a:r>
          </a:p>
          <a:p>
            <a:pPr marL="0" indent="0"/>
            <a:r>
              <a:rPr lang="en-US" altLang="en-US" dirty="0"/>
              <a:t>&lt;script</a:t>
            </a:r>
            <a:r>
              <a:rPr lang="en-US" altLang="en-US" dirty="0" smtClean="0"/>
              <a:t>&gt;</a:t>
            </a:r>
            <a:endParaRPr lang="en-US" altLang="en-US" dirty="0"/>
          </a:p>
          <a:p>
            <a:pPr marL="0" indent="0"/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</a:t>
            </a:r>
            <a:r>
              <a:rPr lang="en-US" altLang="en-US" dirty="0" err="1"/>
              <a:t>str</a:t>
            </a:r>
            <a:r>
              <a:rPr lang="en-US" altLang="en-US" dirty="0"/>
              <a:t> = "</a:t>
            </a:r>
            <a:r>
              <a:rPr lang="en-US" altLang="en-US" dirty="0" err="1"/>
              <a:t>Hidaya</a:t>
            </a:r>
            <a:r>
              <a:rPr lang="en-US" altLang="en-US" dirty="0"/>
              <a:t> Institute of Science and Technology";</a:t>
            </a:r>
          </a:p>
          <a:p>
            <a:pPr marL="0" indent="0"/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res = </a:t>
            </a:r>
            <a:r>
              <a:rPr lang="en-US" altLang="en-US" dirty="0" err="1"/>
              <a:t>str.split</a:t>
            </a:r>
            <a:r>
              <a:rPr lang="en-US" altLang="en-US" dirty="0"/>
              <a:t>(" ",3);</a:t>
            </a:r>
          </a:p>
          <a:p>
            <a:pPr marL="0" indent="0"/>
            <a:r>
              <a:rPr lang="en-US" altLang="en-US" dirty="0"/>
              <a:t>	</a:t>
            </a:r>
            <a:r>
              <a:rPr lang="en-US" altLang="en-US" dirty="0" err="1"/>
              <a:t>document.write</a:t>
            </a:r>
            <a:r>
              <a:rPr lang="en-US" altLang="en-US" dirty="0"/>
              <a:t>(res</a:t>
            </a:r>
            <a:r>
              <a:rPr lang="en-US" altLang="en-US" dirty="0" smtClean="0"/>
              <a:t>);</a:t>
            </a:r>
            <a:endParaRPr lang="en-US" altLang="en-US" dirty="0"/>
          </a:p>
          <a:p>
            <a:pPr marL="0" indent="0"/>
            <a:r>
              <a:rPr lang="en-US" altLang="en-US" dirty="0"/>
              <a:t>&lt;/script</a:t>
            </a:r>
            <a:r>
              <a:rPr lang="en-US" altLang="en-US" dirty="0" smtClean="0"/>
              <a:t>&gt;</a:t>
            </a:r>
            <a:endParaRPr lang="en-US" altLang="en-US" dirty="0"/>
          </a:p>
          <a:p>
            <a:pPr marL="0" indent="0"/>
            <a:r>
              <a:rPr lang="en-US" altLang="en-US" dirty="0"/>
              <a:t>&lt;/body&gt;</a:t>
            </a:r>
          </a:p>
          <a:p>
            <a:pPr marL="0" indent="0"/>
            <a:r>
              <a:rPr lang="en-US" altLang="en-US" dirty="0"/>
              <a:t>&lt;/html&gt;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899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 err="1" smtClean="0"/>
              <a:t>str.substr</a:t>
            </a:r>
            <a:r>
              <a:rPr lang="en-US" sz="2000" dirty="0" smtClean="0"/>
              <a:t>() - The </a:t>
            </a:r>
            <a:r>
              <a:rPr lang="en-US" sz="2000" dirty="0" err="1"/>
              <a:t>substr</a:t>
            </a:r>
            <a:r>
              <a:rPr lang="en-US" sz="2000" dirty="0"/>
              <a:t>() method extracts parts of a string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/>
            <a:r>
              <a:rPr lang="en-US" altLang="en-US" dirty="0"/>
              <a:t>&lt;html&gt;</a:t>
            </a:r>
          </a:p>
          <a:p>
            <a:pPr marL="0" indent="0"/>
            <a:r>
              <a:rPr lang="en-US" altLang="en-US" dirty="0"/>
              <a:t>&lt;body&gt;</a:t>
            </a:r>
          </a:p>
          <a:p>
            <a:pPr marL="0" indent="0"/>
            <a:r>
              <a:rPr lang="en-US" altLang="en-US" dirty="0"/>
              <a:t>&lt;script</a:t>
            </a:r>
            <a:r>
              <a:rPr lang="en-US" altLang="en-US" dirty="0" smtClean="0"/>
              <a:t>&gt;</a:t>
            </a:r>
            <a:endParaRPr lang="en-US" altLang="en-US" dirty="0"/>
          </a:p>
          <a:p>
            <a:pPr marL="0" indent="0"/>
            <a:r>
              <a:rPr lang="en-US" altLang="en-US" dirty="0"/>
              <a:t>   </a:t>
            </a:r>
            <a:r>
              <a:rPr lang="en-US" altLang="en-US" dirty="0" err="1"/>
              <a:t>var</a:t>
            </a:r>
            <a:r>
              <a:rPr lang="en-US" altLang="en-US" dirty="0"/>
              <a:t> </a:t>
            </a:r>
            <a:r>
              <a:rPr lang="en-US" altLang="en-US" dirty="0" err="1"/>
              <a:t>str</a:t>
            </a:r>
            <a:r>
              <a:rPr lang="en-US" altLang="en-US" dirty="0"/>
              <a:t> = "Hello world!";</a:t>
            </a:r>
          </a:p>
          <a:p>
            <a:pPr marL="0" indent="0"/>
            <a:r>
              <a:rPr lang="en-US" altLang="en-US" dirty="0"/>
              <a:t>    </a:t>
            </a:r>
            <a:r>
              <a:rPr lang="en-US" altLang="en-US" dirty="0" err="1"/>
              <a:t>var</a:t>
            </a:r>
            <a:r>
              <a:rPr lang="en-US" altLang="en-US" dirty="0"/>
              <a:t> res = </a:t>
            </a:r>
            <a:r>
              <a:rPr lang="en-US" altLang="en-US" dirty="0" err="1"/>
              <a:t>str.substr</a:t>
            </a:r>
            <a:r>
              <a:rPr lang="en-US" altLang="en-US" dirty="0"/>
              <a:t>(6,5);</a:t>
            </a:r>
          </a:p>
          <a:p>
            <a:pPr marL="0" indent="0"/>
            <a:r>
              <a:rPr lang="en-US" altLang="en-US" dirty="0"/>
              <a:t>	</a:t>
            </a:r>
            <a:r>
              <a:rPr lang="en-US" altLang="en-US" dirty="0" err="1"/>
              <a:t>document.write</a:t>
            </a:r>
            <a:r>
              <a:rPr lang="en-US" altLang="en-US" dirty="0"/>
              <a:t>(res</a:t>
            </a:r>
            <a:r>
              <a:rPr lang="en-US" altLang="en-US" dirty="0" smtClean="0"/>
              <a:t>);</a:t>
            </a:r>
            <a:endParaRPr lang="en-US" altLang="en-US" dirty="0"/>
          </a:p>
          <a:p>
            <a:pPr marL="0" indent="0"/>
            <a:r>
              <a:rPr lang="en-US" altLang="en-US" dirty="0"/>
              <a:t>&lt;/script</a:t>
            </a:r>
            <a:r>
              <a:rPr lang="en-US" altLang="en-US" dirty="0" smtClean="0"/>
              <a:t>&gt;</a:t>
            </a:r>
            <a:endParaRPr lang="en-US" altLang="en-US" dirty="0"/>
          </a:p>
          <a:p>
            <a:pPr marL="0" indent="0"/>
            <a:r>
              <a:rPr lang="en-US" altLang="en-US" dirty="0"/>
              <a:t>&lt;/body&gt;</a:t>
            </a:r>
          </a:p>
          <a:p>
            <a:pPr marL="0" indent="0"/>
            <a:r>
              <a:rPr lang="en-US" altLang="en-US" dirty="0"/>
              <a:t>&lt;/html&gt;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53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305800" cy="533400"/>
          </a:xfrm>
        </p:spPr>
        <p:txBody>
          <a:bodyPr/>
          <a:lstStyle/>
          <a:p>
            <a:pPr>
              <a:defRPr/>
            </a:pPr>
            <a:r>
              <a:rPr lang="en-US" sz="2800" dirty="0" err="1" smtClean="0"/>
              <a:t>SetiMEOUT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371600"/>
            <a:ext cx="8534400" cy="4800600"/>
          </a:xfrm>
        </p:spPr>
        <p:txBody>
          <a:bodyPr/>
          <a:lstStyle/>
          <a:p>
            <a:pPr marL="0" indent="0">
              <a:defRPr/>
            </a:pPr>
            <a:r>
              <a:rPr lang="en-US" sz="2400" u="sng" dirty="0" err="1" smtClean="0"/>
              <a:t>setTimeout</a:t>
            </a:r>
            <a:r>
              <a:rPr lang="en-US" sz="2400" u="sng" dirty="0" smtClean="0"/>
              <a:t>():</a:t>
            </a:r>
            <a:endParaRPr lang="en-US" u="sng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0" dirty="0"/>
              <a:t>The </a:t>
            </a:r>
            <a:r>
              <a:rPr lang="en-US" b="0" dirty="0" err="1"/>
              <a:t>Javascript</a:t>
            </a:r>
            <a:r>
              <a:rPr lang="en-US" b="0" dirty="0"/>
              <a:t> </a:t>
            </a:r>
            <a:r>
              <a:rPr lang="en-US" b="0" dirty="0" err="1"/>
              <a:t>setTimeout</a:t>
            </a:r>
            <a:r>
              <a:rPr lang="en-US" b="0" dirty="0"/>
              <a:t>() function allows code to be executed a set time after some </a:t>
            </a:r>
            <a:r>
              <a:rPr lang="en-US" b="0" dirty="0" smtClean="0"/>
              <a:t>trigger.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such </a:t>
            </a:r>
            <a:r>
              <a:rPr lang="en-US" b="0" dirty="0"/>
              <a:t>as when the page has loaded or a button is pressed</a:t>
            </a:r>
            <a:r>
              <a:rPr lang="en-US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0" dirty="0"/>
              <a:t>The </a:t>
            </a:r>
            <a:r>
              <a:rPr lang="en-US" b="0" dirty="0" err="1"/>
              <a:t>setTimeout</a:t>
            </a:r>
            <a:r>
              <a:rPr lang="en-US" b="0" dirty="0"/>
              <a:t>() function takes two </a:t>
            </a:r>
            <a:r>
              <a:rPr lang="en-US" b="0" dirty="0" smtClean="0"/>
              <a:t>parameters:</a:t>
            </a:r>
          </a:p>
          <a:p>
            <a:pPr lvl="1">
              <a:defRPr/>
            </a:pPr>
            <a:r>
              <a:rPr lang="en-US" b="0" dirty="0" smtClean="0"/>
              <a:t>1) </a:t>
            </a:r>
            <a:r>
              <a:rPr lang="en-US" b="0" dirty="0"/>
              <a:t>the function or code to </a:t>
            </a:r>
            <a:r>
              <a:rPr lang="en-US" b="0" dirty="0" smtClean="0"/>
              <a:t>call.</a:t>
            </a:r>
          </a:p>
          <a:p>
            <a:pPr lvl="1">
              <a:defRPr/>
            </a:pPr>
            <a:r>
              <a:rPr lang="en-US" b="0" dirty="0" smtClean="0"/>
              <a:t>2</a:t>
            </a:r>
            <a:r>
              <a:rPr lang="en-US" b="0" dirty="0"/>
              <a:t>) the number of milliseconds to wait before executing the </a:t>
            </a:r>
            <a:r>
              <a:rPr lang="en-US" b="0" dirty="0" smtClean="0"/>
              <a:t>code/function.</a:t>
            </a:r>
            <a:r>
              <a:rPr lang="en-US" b="0" dirty="0"/>
              <a:t> </a:t>
            </a:r>
            <a:endParaRPr lang="en-US" b="0" dirty="0" smtClean="0"/>
          </a:p>
          <a:p>
            <a:pPr marL="0" indent="0">
              <a:defRPr/>
            </a:pPr>
            <a:r>
              <a:rPr lang="en-US" b="0" dirty="0">
                <a:solidFill>
                  <a:schemeClr val="accent5"/>
                </a:solidFill>
              </a:rPr>
              <a:t> </a:t>
            </a:r>
            <a:r>
              <a:rPr lang="en-US" b="0" dirty="0" smtClean="0">
                <a:solidFill>
                  <a:schemeClr val="accent5"/>
                </a:solidFill>
              </a:rPr>
              <a:t>   </a:t>
            </a:r>
            <a:r>
              <a:rPr lang="en-US" b="0" dirty="0" err="1" smtClean="0">
                <a:solidFill>
                  <a:schemeClr val="accent5"/>
                </a:solidFill>
              </a:rPr>
              <a:t>setTimeout</a:t>
            </a:r>
            <a:r>
              <a:rPr lang="en-US" b="0" dirty="0" smtClean="0">
                <a:solidFill>
                  <a:schemeClr val="accent5"/>
                </a:solidFill>
              </a:rPr>
              <a:t>(</a:t>
            </a:r>
            <a:r>
              <a:rPr lang="en-US" b="0" dirty="0" err="1" smtClean="0">
                <a:solidFill>
                  <a:schemeClr val="accent5"/>
                </a:solidFill>
              </a:rPr>
              <a:t>code,millisec</a:t>
            </a:r>
            <a:r>
              <a:rPr lang="en-US" b="0" dirty="0" smtClean="0">
                <a:solidFill>
                  <a:schemeClr val="accent5"/>
                </a:solidFill>
              </a:rPr>
              <a:t>)</a:t>
            </a:r>
            <a:endParaRPr lang="en-US" u="sng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305800" cy="533400"/>
          </a:xfrm>
        </p:spPr>
        <p:txBody>
          <a:bodyPr/>
          <a:lstStyle/>
          <a:p>
            <a:pPr>
              <a:defRPr/>
            </a:pPr>
            <a:r>
              <a:rPr lang="en-US" sz="2800" dirty="0" err="1" smtClean="0"/>
              <a:t>Setinterval</a:t>
            </a:r>
            <a:r>
              <a:rPr lang="en-US" sz="2800" dirty="0" smtClean="0"/>
              <a:t> and clear Interval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371600"/>
            <a:ext cx="8534400" cy="4800600"/>
          </a:xfrm>
        </p:spPr>
        <p:txBody>
          <a:bodyPr/>
          <a:lstStyle/>
          <a:p>
            <a:pPr marL="0" indent="0">
              <a:defRPr/>
            </a:pPr>
            <a:r>
              <a:rPr lang="en-US" sz="2400" u="sng" dirty="0" err="1" smtClean="0"/>
              <a:t>setInterval</a:t>
            </a:r>
            <a:r>
              <a:rPr lang="en-US" sz="2400" u="sng" dirty="0" smtClean="0"/>
              <a:t>():</a:t>
            </a:r>
            <a:endParaRPr lang="en-US" u="sng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The </a:t>
            </a:r>
            <a:r>
              <a:rPr lang="en-US" b="0" dirty="0" err="1"/>
              <a:t>setInterval</a:t>
            </a:r>
            <a:r>
              <a:rPr lang="en-US" b="0" dirty="0"/>
              <a:t>() method calls a function or evaluates an expression at specified intervals (in milliseconds).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0" dirty="0"/>
              <a:t>The </a:t>
            </a:r>
            <a:r>
              <a:rPr lang="en-US" b="0" dirty="0" err="1"/>
              <a:t>setInterval</a:t>
            </a:r>
            <a:r>
              <a:rPr lang="en-US" b="0" dirty="0"/>
              <a:t>() method will continue calling the function until </a:t>
            </a:r>
            <a:r>
              <a:rPr lang="en-US" b="0" dirty="0" err="1">
                <a:hlinkClick r:id="rId2"/>
              </a:rPr>
              <a:t>clearInterval</a:t>
            </a:r>
            <a:r>
              <a:rPr lang="en-US" b="0" dirty="0">
                <a:hlinkClick r:id="rId2"/>
              </a:rPr>
              <a:t>()</a:t>
            </a:r>
            <a:r>
              <a:rPr lang="en-US" b="0" dirty="0"/>
              <a:t> is called, or the window is closed.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0" dirty="0"/>
              <a:t>The ID value returned by </a:t>
            </a:r>
            <a:r>
              <a:rPr lang="en-US" b="0" dirty="0" err="1"/>
              <a:t>setInterval</a:t>
            </a:r>
            <a:r>
              <a:rPr lang="en-US" b="0" dirty="0"/>
              <a:t>() is used as the parameter for the </a:t>
            </a:r>
            <a:r>
              <a:rPr lang="en-US" b="0" dirty="0" err="1"/>
              <a:t>clearInterval</a:t>
            </a:r>
            <a:r>
              <a:rPr lang="en-US" b="0" dirty="0"/>
              <a:t>() method</a:t>
            </a:r>
            <a:r>
              <a:rPr lang="en-US" b="0" dirty="0" smtClean="0"/>
              <a:t>.</a:t>
            </a:r>
          </a:p>
          <a:p>
            <a:pPr marL="0" indent="0">
              <a:defRPr/>
            </a:pPr>
            <a:r>
              <a:rPr lang="en-US" b="0" dirty="0">
                <a:solidFill>
                  <a:schemeClr val="accent5"/>
                </a:solidFill>
              </a:rPr>
              <a:t> </a:t>
            </a:r>
            <a:r>
              <a:rPr lang="en-US" b="0" dirty="0" smtClean="0">
                <a:solidFill>
                  <a:schemeClr val="accent5"/>
                </a:solidFill>
              </a:rPr>
              <a:t>   </a:t>
            </a:r>
            <a:r>
              <a:rPr lang="en-US" b="0" dirty="0" err="1" smtClean="0">
                <a:solidFill>
                  <a:schemeClr val="accent5"/>
                </a:solidFill>
              </a:rPr>
              <a:t>setInterval</a:t>
            </a:r>
            <a:r>
              <a:rPr lang="en-US" b="0" dirty="0" smtClean="0">
                <a:solidFill>
                  <a:schemeClr val="accent5"/>
                </a:solidFill>
              </a:rPr>
              <a:t>(</a:t>
            </a:r>
            <a:r>
              <a:rPr lang="en-US" b="0" dirty="0" err="1" smtClean="0">
                <a:solidFill>
                  <a:schemeClr val="accent5"/>
                </a:solidFill>
              </a:rPr>
              <a:t>code,millisec</a:t>
            </a:r>
            <a:r>
              <a:rPr lang="en-US" b="0" dirty="0" smtClean="0">
                <a:solidFill>
                  <a:schemeClr val="accent5"/>
                </a:solidFill>
              </a:rPr>
              <a:t>)</a:t>
            </a:r>
            <a:endParaRPr lang="en-US" b="0" dirty="0">
              <a:solidFill>
                <a:schemeClr val="accent5"/>
              </a:solidFill>
            </a:endParaRPr>
          </a:p>
          <a:p>
            <a:pPr>
              <a:defRPr/>
            </a:pPr>
            <a:r>
              <a:rPr lang="en-US" u="sng" dirty="0" err="1" smtClean="0"/>
              <a:t>clearInterval</a:t>
            </a:r>
            <a:r>
              <a:rPr lang="en-US" u="sng" dirty="0" smtClean="0"/>
              <a:t>():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0" dirty="0"/>
              <a:t>The </a:t>
            </a:r>
            <a:r>
              <a:rPr lang="en-US" b="0" dirty="0" err="1"/>
              <a:t>clearInterval</a:t>
            </a:r>
            <a:r>
              <a:rPr lang="en-US" b="0" dirty="0"/>
              <a:t>() method clears a timer set </a:t>
            </a:r>
            <a:r>
              <a:rPr lang="en-US" b="0" dirty="0" smtClean="0"/>
              <a:t>with he</a:t>
            </a:r>
            <a:r>
              <a:rPr lang="en-US" b="0" dirty="0"/>
              <a:t> </a:t>
            </a:r>
            <a:r>
              <a:rPr lang="en-US" b="0" dirty="0" err="1">
                <a:hlinkClick r:id="rId3"/>
              </a:rPr>
              <a:t>setInterval</a:t>
            </a:r>
            <a:r>
              <a:rPr lang="en-US" b="0" dirty="0">
                <a:hlinkClick r:id="rId3"/>
              </a:rPr>
              <a:t>()</a:t>
            </a:r>
            <a:r>
              <a:rPr lang="en-US" b="0" dirty="0"/>
              <a:t> method.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400" b="0" dirty="0"/>
              <a:t>The ID value returned by </a:t>
            </a:r>
            <a:r>
              <a:rPr lang="en-US" sz="1400" b="0" dirty="0" err="1"/>
              <a:t>setInterval</a:t>
            </a:r>
            <a:r>
              <a:rPr lang="en-US" sz="1400" b="0" dirty="0"/>
              <a:t>() is used as the parameter for the </a:t>
            </a:r>
            <a:r>
              <a:rPr lang="en-US" sz="1400" b="0" dirty="0" err="1"/>
              <a:t>clearInterval</a:t>
            </a:r>
            <a:r>
              <a:rPr lang="en-US" sz="1400" b="0" dirty="0"/>
              <a:t>() method</a:t>
            </a:r>
            <a:r>
              <a:rPr lang="en-US" sz="14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400" b="0" dirty="0" err="1">
                <a:solidFill>
                  <a:schemeClr val="accent5"/>
                </a:solidFill>
              </a:rPr>
              <a:t>clearInterval</a:t>
            </a:r>
            <a:r>
              <a:rPr lang="en-US" sz="1400" b="0" dirty="0">
                <a:solidFill>
                  <a:schemeClr val="accent5"/>
                </a:solidFill>
              </a:rPr>
              <a:t>(</a:t>
            </a:r>
            <a:r>
              <a:rPr lang="en-US" sz="1400" b="0" i="1" dirty="0" err="1">
                <a:solidFill>
                  <a:schemeClr val="accent5"/>
                </a:solidFill>
              </a:rPr>
              <a:t>id_of_setinterval</a:t>
            </a:r>
            <a:r>
              <a:rPr lang="en-US" sz="1400" b="0" dirty="0">
                <a:solidFill>
                  <a:schemeClr val="accent5"/>
                </a:solidFill>
              </a:rPr>
              <a:t>)</a:t>
            </a:r>
          </a:p>
          <a:p>
            <a:pPr>
              <a:defRPr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92343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838200"/>
            <a:ext cx="8534400" cy="6019800"/>
          </a:xfrm>
        </p:spPr>
        <p:txBody>
          <a:bodyPr/>
          <a:lstStyle/>
          <a:p>
            <a:pPr marL="0" indent="0"/>
            <a:r>
              <a:rPr lang="en-US" altLang="en-US" sz="1200" smtClean="0"/>
              <a:t>&lt;!doctype html&gt;</a:t>
            </a:r>
          </a:p>
          <a:p>
            <a:pPr marL="0" indent="0"/>
            <a:r>
              <a:rPr lang="en-US" altLang="en-US" sz="1200" smtClean="0"/>
              <a:t>&lt;html&gt;</a:t>
            </a:r>
          </a:p>
          <a:p>
            <a:pPr marL="0" indent="0"/>
            <a:r>
              <a:rPr lang="en-US" altLang="en-US" sz="1200" smtClean="0"/>
              <a:t>&lt;head&gt;&lt;title&gt;JS&lt;/title&gt;&lt;/head&gt;</a:t>
            </a:r>
          </a:p>
          <a:p>
            <a:pPr marL="0" indent="0"/>
            <a:r>
              <a:rPr lang="en-US" altLang="en-US" sz="1200" smtClean="0"/>
              <a:t>&lt;body&gt;</a:t>
            </a:r>
          </a:p>
          <a:p>
            <a:pPr marL="0" indent="0"/>
            <a:r>
              <a:rPr lang="en-US" altLang="en-US" sz="1200" smtClean="0"/>
              <a:t>    &lt;p id="timer"&gt;&lt;/p&gt;</a:t>
            </a:r>
          </a:p>
          <a:p>
            <a:pPr marL="0" indent="0"/>
            <a:r>
              <a:rPr lang="en-US" altLang="en-US" sz="1200" smtClean="0"/>
              <a:t>    &lt;input type="text" id="t2"&gt;</a:t>
            </a:r>
          </a:p>
          <a:p>
            <a:pPr marL="0" indent="0"/>
            <a:r>
              <a:rPr lang="en-US" altLang="en-US" sz="1200" smtClean="0"/>
              <a:t>    &lt;input type="button" value="stop" onClick="stop2()"&gt;</a:t>
            </a:r>
          </a:p>
          <a:p>
            <a:pPr marL="0" indent="0"/>
            <a:r>
              <a:rPr lang="en-US" altLang="en-US" sz="1200" smtClean="0"/>
              <a:t>&lt;/body&gt;</a:t>
            </a:r>
          </a:p>
          <a:p>
            <a:pPr marL="0" indent="0"/>
            <a:r>
              <a:rPr lang="en-US" altLang="en-US" sz="1200" smtClean="0"/>
              <a:t>&lt;script&gt;</a:t>
            </a:r>
          </a:p>
          <a:p>
            <a:pPr marL="0" indent="0"/>
            <a:r>
              <a:rPr lang="en-US" altLang="en-US" sz="1200" smtClean="0"/>
              <a:t>	var id = setInterval("timer()",1000);</a:t>
            </a:r>
          </a:p>
          <a:p>
            <a:pPr marL="0" indent="0"/>
            <a:r>
              <a:rPr lang="en-US" altLang="en-US" sz="1200" smtClean="0"/>
              <a:t>	var a = 0;</a:t>
            </a:r>
          </a:p>
          <a:p>
            <a:pPr marL="0" indent="0"/>
            <a:r>
              <a:rPr lang="en-US" altLang="en-US" sz="1200" smtClean="0"/>
              <a:t>	function timer(){</a:t>
            </a:r>
          </a:p>
          <a:p>
            <a:pPr marL="0" indent="0"/>
            <a:r>
              <a:rPr lang="en-US" altLang="en-US" sz="1200" smtClean="0"/>
              <a:t>		a++;</a:t>
            </a:r>
          </a:p>
          <a:p>
            <a:pPr marL="0" indent="0"/>
            <a:r>
              <a:rPr lang="en-US" altLang="en-US" sz="1200" smtClean="0"/>
              <a:t>	document.getElementById("t2").value= a;</a:t>
            </a:r>
          </a:p>
          <a:p>
            <a:pPr marL="0" indent="0"/>
            <a:r>
              <a:rPr lang="en-US" altLang="en-US" sz="1200" smtClean="0"/>
              <a:t>	}</a:t>
            </a:r>
          </a:p>
          <a:p>
            <a:pPr marL="0" indent="0"/>
            <a:r>
              <a:rPr lang="en-US" altLang="en-US" sz="1200" smtClean="0"/>
              <a:t>	function stop2(){</a:t>
            </a:r>
          </a:p>
          <a:p>
            <a:pPr marL="0" indent="0"/>
            <a:r>
              <a:rPr lang="en-US" altLang="en-US" sz="1200" smtClean="0"/>
              <a:t>		clearInterval( id);</a:t>
            </a:r>
          </a:p>
          <a:p>
            <a:pPr marL="0" indent="0"/>
            <a:r>
              <a:rPr lang="en-US" altLang="en-US" sz="1200" smtClean="0"/>
              <a:t>	}</a:t>
            </a:r>
          </a:p>
          <a:p>
            <a:pPr marL="0" indent="0"/>
            <a:r>
              <a:rPr lang="en-US" altLang="en-US" sz="1200" smtClean="0"/>
              <a:t>&lt;/script&gt;</a:t>
            </a:r>
          </a:p>
          <a:p>
            <a:pPr marL="0" indent="0"/>
            <a:r>
              <a:rPr lang="en-US" altLang="en-US" sz="1200" smtClean="0"/>
              <a:t>&lt;/html&gt;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An array is an ordered collection of values.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Each value is called an element, and each element has a numeric position in the array, known as its index.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To create a new array object, use the static Arrayobject’s constructor method. For example: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var myArray = new Array();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An array object automatically has a length property (0 for an empty array).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Should you want to pre-size the array (for example, preload entries with null values), you can specify an initial size as a parameter to the constructor.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For example, here is how to create a new array to hold information about a 500-item collection: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>
                <a:solidFill>
                  <a:srgbClr val="63891F"/>
                </a:solidFill>
              </a:rPr>
              <a:t>var myCDCollection = new Array(500);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Entering data into an array is as simple as creating a series of assignment statements, one for each element of the array.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 Listing generates an array containing a list of the eight planets of the solar system.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>
                <a:solidFill>
                  <a:srgbClr val="63891F"/>
                </a:solidFill>
              </a:rPr>
              <a:t>solarSys = new Array();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>
                <a:solidFill>
                  <a:srgbClr val="63891F"/>
                </a:solidFill>
              </a:rPr>
              <a:t>solarSys[0] = "Mercury";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>
                <a:solidFill>
                  <a:srgbClr val="63891F"/>
                </a:solidFill>
              </a:rPr>
              <a:t>solarSys[1] = "Venus";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>
                <a:solidFill>
                  <a:srgbClr val="63891F"/>
                </a:solidFill>
              </a:rPr>
              <a:t>solarSys[2] = "Earth";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>
                <a:solidFill>
                  <a:srgbClr val="63891F"/>
                </a:solidFill>
              </a:rPr>
              <a:t>solarSys[3] = "Mars";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>
                <a:solidFill>
                  <a:srgbClr val="63891F"/>
                </a:solidFill>
              </a:rPr>
              <a:t>solarSys[4] = "Jupiter";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>
                <a:solidFill>
                  <a:srgbClr val="63891F"/>
                </a:solidFill>
              </a:rPr>
              <a:t>solarSys[5] = "Saturn";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>
                <a:solidFill>
                  <a:srgbClr val="63891F"/>
                </a:solidFill>
              </a:rPr>
              <a:t>solarSys[6] = "Uranus";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>
                <a:solidFill>
                  <a:srgbClr val="63891F"/>
                </a:solidFill>
              </a:rPr>
              <a:t>solarSys[7] = "Neptune";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3058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1"/>
          </p:nvPr>
        </p:nvSpPr>
        <p:spPr>
          <a:xfrm>
            <a:off x="228600" y="1371600"/>
            <a:ext cx="8763000" cy="4876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A more compact way to create an array is available called a dense array by supplying the data as comma-delimited parameters to the Array()constructor:</a:t>
            </a:r>
          </a:p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solarSys = new Array("Mercury","Venus","Earth","Mars");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JavaScript provides one more way to create a dense array.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 This improved approach does not require the Arrayobject constructor.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Instead, JavaScript (as of version 1.2) accepts what is called literal notation to generate an array.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>
                <a:solidFill>
                  <a:srgbClr val="63891F"/>
                </a:solidFill>
              </a:rPr>
              <a:t>var regionalOffices = ["New York", "Chicago", "Houston", "Portland"];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Below Is syntax For Multidimensional arrays.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>
                <a:solidFill>
                  <a:srgbClr val="63891F"/>
                </a:solidFill>
              </a:rPr>
              <a:t>var regionalOffices = [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>
                <a:solidFill>
                  <a:srgbClr val="63891F"/>
                </a:solidFill>
              </a:rPr>
              <a:t>["New York", "Shirley Smith", 300000],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>
                <a:solidFill>
                  <a:srgbClr val="63891F"/>
                </a:solidFill>
              </a:rPr>
              <a:t>["Chicago", "Todd Gaston", 250000],["Houston", "Leslie Jones", 350000],["Portland", "Harold Zoot", 225000]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>
                <a:solidFill>
                  <a:srgbClr val="63891F"/>
                </a:solidFill>
              </a:rPr>
              <a:t>];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3058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1"/>
          </p:nvPr>
        </p:nvSpPr>
        <p:spPr>
          <a:xfrm>
            <a:off x="1219200" y="1981200"/>
            <a:ext cx="7772400" cy="4267200"/>
          </a:xfrm>
        </p:spPr>
        <p:txBody>
          <a:bodyPr/>
          <a:lstStyle/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&lt;script&gt;</a:t>
            </a:r>
          </a:p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mycars = [];</a:t>
            </a:r>
          </a:p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mycars[1] = "Mehran" </a:t>
            </a:r>
          </a:p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mycars[2] = "Alto"</a:t>
            </a:r>
          </a:p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mycars[3] = "BMW" </a:t>
            </a:r>
          </a:p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var x;</a:t>
            </a:r>
          </a:p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for (x in mycars) { </a:t>
            </a:r>
          </a:p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	document.write(mycars[x] + "&lt;br /&gt;") </a:t>
            </a:r>
          </a:p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} </a:t>
            </a:r>
          </a:p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&lt;/script&gt;</a:t>
            </a:r>
          </a:p>
          <a:p>
            <a:pPr marL="0" indent="0"/>
            <a:endParaRPr lang="en-US" altLang="en-US" sz="1800" b="0" smtClean="0">
              <a:solidFill>
                <a:srgbClr val="63891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3058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1"/>
          </p:nvPr>
        </p:nvSpPr>
        <p:spPr>
          <a:xfrm>
            <a:off x="1219200" y="1981200"/>
            <a:ext cx="7772400" cy="4267200"/>
          </a:xfrm>
        </p:spPr>
        <p:txBody>
          <a:bodyPr/>
          <a:lstStyle/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&lt;script&gt;</a:t>
            </a:r>
          </a:p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var numbers = [4, 9, 16, 25];</a:t>
            </a:r>
          </a:p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numbers.forEach(function (item, index) {</a:t>
            </a:r>
          </a:p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     document.write("index[" + index + "]: " + item + "&lt;br&gt;"); </a:t>
            </a:r>
          </a:p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});</a:t>
            </a:r>
          </a:p>
          <a:p>
            <a:pPr marL="0" indent="0"/>
            <a:r>
              <a:rPr lang="en-US" altLang="en-US" sz="1800" b="0" smtClean="0">
                <a:solidFill>
                  <a:srgbClr val="63891F"/>
                </a:solidFill>
              </a:rPr>
              <a:t>&lt;/script&gt;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</p:nvPr>
        </p:nvGraphicFramePr>
        <p:xfrm>
          <a:off x="990600" y="1143000"/>
          <a:ext cx="6400800" cy="1214438"/>
        </p:xfrm>
        <a:graphic>
          <a:graphicData uri="http://schemas.openxmlformats.org/drawingml/2006/table">
            <a:tbl>
              <a:tblPr/>
              <a:tblGrid>
                <a:gridCol w="1280160"/>
                <a:gridCol w="5120640"/>
              </a:tblGrid>
              <a:tr h="607219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44915" marR="44915" marT="44913" marB="4491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44915" marR="44915" marT="44913" marB="4491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</a:tr>
              <a:tr h="60721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2"/>
                        </a:rPr>
                        <a:t>length</a:t>
                      </a:r>
                      <a:endParaRPr lang="en-US" sz="1700" dirty="0">
                        <a:effectLst/>
                        <a:latin typeface="verdana"/>
                      </a:endParaRPr>
                    </a:p>
                  </a:txBody>
                  <a:tcPr marL="44915" marR="44915" marT="44913" marB="4491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latin typeface="verdana"/>
                        </a:rPr>
                        <a:t>Reflects the number of elements in an array.</a:t>
                      </a:r>
                    </a:p>
                  </a:txBody>
                  <a:tcPr marL="44915" marR="44915" marT="44913" marB="4491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0600" y="2590800"/>
          <a:ext cx="6400800" cy="3616325"/>
        </p:xfrm>
        <a:graphic>
          <a:graphicData uri="http://schemas.openxmlformats.org/drawingml/2006/table">
            <a:tbl>
              <a:tblPr/>
              <a:tblGrid>
                <a:gridCol w="1280159"/>
                <a:gridCol w="5120641"/>
              </a:tblGrid>
              <a:tr h="23584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verdana"/>
                        </a:rPr>
                        <a:t>Method</a:t>
                      </a: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</a:tr>
              <a:tr h="4492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3"/>
                        </a:rPr>
                        <a:t>concat</a:t>
                      </a:r>
                      <a:r>
                        <a:rPr lang="en-US" sz="14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3"/>
                        </a:rPr>
                        <a:t>()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verdana"/>
                        </a:rPr>
                        <a:t>Returns a new array comprised of this array joined with other array(s) and/or value(s).</a:t>
                      </a: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2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4"/>
                        </a:rPr>
                        <a:t>indexOf</a:t>
                      </a:r>
                      <a:r>
                        <a:rPr lang="en-US" sz="14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4"/>
                        </a:rPr>
                        <a:t>()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verdana"/>
                        </a:rPr>
                        <a:t>Returns the first (least) index of an element within the array equal to the specified value, or -1 if none is found.</a:t>
                      </a: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84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5"/>
                        </a:rPr>
                        <a:t>join()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verdana"/>
                        </a:rPr>
                        <a:t>Joins all elements of an array into a string.</a:t>
                      </a: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262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6"/>
                        </a:rPr>
                        <a:t>lastIndexOf</a:t>
                      </a:r>
                      <a:r>
                        <a:rPr lang="en-US" sz="14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6"/>
                        </a:rPr>
                        <a:t>()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verdana"/>
                        </a:rPr>
                        <a:t>Returns the last (greatest) index of an element within the array equal to the specified value, or -1 if none is found.</a:t>
                      </a: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2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7"/>
                        </a:rPr>
                        <a:t>pop()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verdana"/>
                        </a:rPr>
                        <a:t>Removes the last element from an array and returns that element.</a:t>
                      </a: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2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8"/>
                        </a:rPr>
                        <a:t>push()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verdana"/>
                        </a:rPr>
                        <a:t>Adds one or more elements to the end of an array and returns the new length of the array.</a:t>
                      </a: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2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9"/>
                        </a:rPr>
                        <a:t>reverse()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verdana"/>
                        </a:rPr>
                        <a:t>Reverses the order of the elements of an array -- the first becomes the last, and the last becomes the first.</a:t>
                      </a: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84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900B09"/>
                          </a:solidFill>
                          <a:effectLst/>
                          <a:latin typeface="verdana"/>
                          <a:hlinkClick r:id="rId10"/>
                        </a:rPr>
                        <a:t>slice()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verdana"/>
                        </a:rPr>
                        <a:t>Extracts a section of an array and returns a new array.</a:t>
                      </a:r>
                    </a:p>
                  </a:txBody>
                  <a:tcPr marL="11226" marR="11226" marT="11228" marB="11228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 err="1" smtClean="0"/>
              <a:t>Arrayname.concat</a:t>
            </a:r>
            <a:r>
              <a:rPr lang="en-US" sz="2000" dirty="0" smtClean="0"/>
              <a:t>() - </a:t>
            </a:r>
            <a:r>
              <a:rPr lang="en-US" sz="2000" dirty="0" err="1" smtClean="0"/>
              <a:t>concat</a:t>
            </a:r>
            <a:r>
              <a:rPr lang="en-US" sz="2000" dirty="0" smtClean="0"/>
              <a:t> joins two arrays and returns a new array.</a:t>
            </a:r>
            <a:endParaRPr lang="en-US" sz="2000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752600"/>
            <a:ext cx="8534400" cy="4800600"/>
          </a:xfrm>
        </p:spPr>
        <p:txBody>
          <a:bodyPr/>
          <a:lstStyle/>
          <a:p>
            <a:pPr marL="0" indent="0"/>
            <a:r>
              <a:rPr lang="en-US" altLang="en-US" sz="1400" smtClean="0">
                <a:latin typeface="Arial Black" panose="020B0A04020102020204" pitchFamily="34" charset="0"/>
              </a:rPr>
              <a:t>&lt;html&gt;&lt;body&gt; </a:t>
            </a:r>
          </a:p>
          <a:p>
            <a:pPr marL="0" indent="0"/>
            <a:r>
              <a:rPr lang="en-US" altLang="en-US" sz="1400" smtClean="0">
                <a:latin typeface="Arial Black" panose="020B0A04020102020204" pitchFamily="34" charset="0"/>
              </a:rPr>
              <a:t>&lt;script&gt; </a:t>
            </a:r>
          </a:p>
          <a:p>
            <a:pPr marL="0" indent="0"/>
            <a:r>
              <a:rPr lang="en-US" altLang="en-US" sz="1400" smtClean="0">
                <a:latin typeface="Arial Black" panose="020B0A04020102020204" pitchFamily="34" charset="0"/>
              </a:rPr>
              <a:t>var arr = new Array(3) </a:t>
            </a:r>
          </a:p>
          <a:p>
            <a:pPr marL="0" indent="0"/>
            <a:r>
              <a:rPr lang="en-US" altLang="en-US" sz="1400" smtClean="0">
                <a:latin typeface="Arial Black" panose="020B0A04020102020204" pitchFamily="34" charset="0"/>
              </a:rPr>
              <a:t>arr[0] = "hidaya" </a:t>
            </a:r>
          </a:p>
          <a:p>
            <a:pPr marL="0" indent="0"/>
            <a:r>
              <a:rPr lang="en-US" altLang="en-US" sz="1400" smtClean="0">
                <a:latin typeface="Arial Black" panose="020B0A04020102020204" pitchFamily="34" charset="0"/>
              </a:rPr>
              <a:t>arr[1] = "institute" </a:t>
            </a:r>
          </a:p>
          <a:p>
            <a:pPr marL="0" indent="0"/>
            <a:r>
              <a:rPr lang="en-US" altLang="en-US" sz="1400" smtClean="0">
                <a:latin typeface="Arial Black" panose="020B0A04020102020204" pitchFamily="34" charset="0"/>
              </a:rPr>
              <a:t>arr[2] = "of" </a:t>
            </a:r>
          </a:p>
          <a:p>
            <a:pPr marL="0" indent="0"/>
            <a:r>
              <a:rPr lang="en-US" altLang="en-US" sz="1400" smtClean="0">
                <a:latin typeface="Arial Black" panose="020B0A04020102020204" pitchFamily="34" charset="0"/>
              </a:rPr>
              <a:t> </a:t>
            </a:r>
          </a:p>
          <a:p>
            <a:pPr marL="0" indent="0"/>
            <a:r>
              <a:rPr lang="en-US" altLang="en-US" sz="1400" smtClean="0">
                <a:latin typeface="Arial Black" panose="020B0A04020102020204" pitchFamily="34" charset="0"/>
              </a:rPr>
              <a:t>var arr2 = new Array(3) </a:t>
            </a:r>
          </a:p>
          <a:p>
            <a:pPr marL="0" indent="0"/>
            <a:r>
              <a:rPr lang="en-US" altLang="en-US" sz="1400" smtClean="0">
                <a:latin typeface="Arial Black" panose="020B0A04020102020204" pitchFamily="34" charset="0"/>
              </a:rPr>
              <a:t>arr2[0] = "science" </a:t>
            </a:r>
          </a:p>
          <a:p>
            <a:pPr marL="0" indent="0"/>
            <a:r>
              <a:rPr lang="en-US" altLang="en-US" sz="1400" smtClean="0">
                <a:latin typeface="Arial Black" panose="020B0A04020102020204" pitchFamily="34" charset="0"/>
              </a:rPr>
              <a:t>arr2[1] = "And" </a:t>
            </a:r>
          </a:p>
          <a:p>
            <a:pPr marL="0" indent="0"/>
            <a:r>
              <a:rPr lang="en-US" altLang="en-US" sz="1400" smtClean="0">
                <a:latin typeface="Arial Black" panose="020B0A04020102020204" pitchFamily="34" charset="0"/>
              </a:rPr>
              <a:t>arr2[2] = "Technology" </a:t>
            </a:r>
          </a:p>
          <a:p>
            <a:pPr marL="0" indent="0"/>
            <a:r>
              <a:rPr lang="en-US" altLang="en-US" sz="1400" smtClean="0">
                <a:latin typeface="Arial Black" panose="020B0A04020102020204" pitchFamily="34" charset="0"/>
              </a:rPr>
              <a:t>document.write(arr.concat(arr2)) </a:t>
            </a:r>
          </a:p>
          <a:p>
            <a:pPr marL="0" indent="0"/>
            <a:r>
              <a:rPr lang="en-US" altLang="en-US" sz="1400" smtClean="0">
                <a:latin typeface="Arial Black" panose="020B0A04020102020204" pitchFamily="34" charset="0"/>
              </a:rPr>
              <a:t>&lt;/script&gt; </a:t>
            </a:r>
          </a:p>
          <a:p>
            <a:pPr marL="0" indent="0"/>
            <a:r>
              <a:rPr lang="en-US" altLang="en-US" sz="1400" smtClean="0">
                <a:latin typeface="Arial Black" panose="020B0A04020102020204" pitchFamily="34" charset="0"/>
              </a:rPr>
              <a:t>&lt;/body&gt; &lt;/html&gt;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F2012_01_HIST_PPT_Template_120216_NS (1)">
  <a:themeElements>
    <a:clrScheme name="Hidaya">
      <a:dk1>
        <a:srgbClr val="234171"/>
      </a:dk1>
      <a:lt1>
        <a:sysClr val="window" lastClr="FFFFFF"/>
      </a:lt1>
      <a:dk2>
        <a:srgbClr val="5985CB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3977</TotalTime>
  <Words>1925</Words>
  <Application>Microsoft Office PowerPoint</Application>
  <PresentationFormat>On-screen Show (4:3)</PresentationFormat>
  <Paragraphs>317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Arial</vt:lpstr>
      <vt:lpstr>Arial Black</vt:lpstr>
      <vt:lpstr>Verdana</vt:lpstr>
      <vt:lpstr>Verdana</vt:lpstr>
      <vt:lpstr>HF2012_01_HIST_PPT_Template_120216_NS (1)</vt:lpstr>
      <vt:lpstr>PowerPoint Presentation</vt:lpstr>
      <vt:lpstr>  JavaScript</vt:lpstr>
      <vt:lpstr>Arrays</vt:lpstr>
      <vt:lpstr>Arrays</vt:lpstr>
      <vt:lpstr>Arrays</vt:lpstr>
      <vt:lpstr>Arrays</vt:lpstr>
      <vt:lpstr>Arrays</vt:lpstr>
      <vt:lpstr>PowerPoint Presentation</vt:lpstr>
      <vt:lpstr>Arrayname.concat() - concat joins two arrays and returns a new array.</vt:lpstr>
      <vt:lpstr>arrayname.join() - join joins all elements of an array into a string. </vt:lpstr>
      <vt:lpstr>Arrayname.reverse() – reverse transposes the elements of an array: the first array element becomes the last and the last becomes the first.</vt:lpstr>
      <vt:lpstr>Arrayname.sort() - sort sorts the elements of an array. </vt:lpstr>
      <vt:lpstr>arrayname.push() - push adds one or more elements to the end of an array and returns that last element added.</vt:lpstr>
      <vt:lpstr>Arrayname.pop() - pop removes the last element from an array and returns that element. </vt:lpstr>
      <vt:lpstr>slice() : Extracts a section of an array and returns a new array.</vt:lpstr>
      <vt:lpstr>String</vt:lpstr>
      <vt:lpstr>String</vt:lpstr>
      <vt:lpstr>String Functions</vt:lpstr>
      <vt:lpstr>str.toUpperCase – converts a string to uppercase</vt:lpstr>
      <vt:lpstr>str.toLOWerCase – converts a string to LOWercase</vt:lpstr>
      <vt:lpstr>str.replace() – Replace characters in a string</vt:lpstr>
      <vt:lpstr>str.charAt() - return the character at position 1:</vt:lpstr>
      <vt:lpstr>str.split() - The split() method is used to split a string into an array and returns the new array.</vt:lpstr>
      <vt:lpstr>str.substr() - The substr() method extracts parts of a string</vt:lpstr>
      <vt:lpstr>SetiMEOUT</vt:lpstr>
      <vt:lpstr>Setinterval and clear Interval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Hidaya</dc:creator>
  <cp:lastModifiedBy>Laraib Atta</cp:lastModifiedBy>
  <cp:revision>191</cp:revision>
  <dcterms:created xsi:type="dcterms:W3CDTF">2012-03-13T07:40:41Z</dcterms:created>
  <dcterms:modified xsi:type="dcterms:W3CDTF">2018-04-25T10:50:01Z</dcterms:modified>
</cp:coreProperties>
</file>