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4" r:id="rId1"/>
  </p:sldMasterIdLst>
  <p:notesMasterIdLst>
    <p:notesMasterId r:id="rId13"/>
  </p:notesMasterIdLst>
  <p:handoutMasterIdLst>
    <p:handoutMasterId r:id="rId14"/>
  </p:handoutMasterIdLst>
  <p:sldIdLst>
    <p:sldId id="257" r:id="rId2"/>
    <p:sldId id="260" r:id="rId3"/>
    <p:sldId id="318" r:id="rId4"/>
    <p:sldId id="328" r:id="rId5"/>
    <p:sldId id="329" r:id="rId6"/>
    <p:sldId id="326" r:id="rId7"/>
    <p:sldId id="321" r:id="rId8"/>
    <p:sldId id="325" r:id="rId9"/>
    <p:sldId id="322" r:id="rId10"/>
    <p:sldId id="323" r:id="rId11"/>
    <p:sldId id="324" r:id="rId12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56FA8"/>
    <a:srgbClr val="D3A9CB"/>
    <a:srgbClr val="4D4D4D"/>
    <a:srgbClr val="336600"/>
    <a:srgbClr val="B267A4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206" autoAdjust="0"/>
    <p:restoredTop sz="73901" autoAdjust="0"/>
  </p:normalViewPr>
  <p:slideViewPr>
    <p:cSldViewPr>
      <p:cViewPr varScale="1">
        <p:scale>
          <a:sx n="104" d="100"/>
          <a:sy n="104" d="100"/>
        </p:scale>
        <p:origin x="48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90"/>
    </p:cViewPr>
  </p:sorterViewPr>
  <p:notesViewPr>
    <p:cSldViewPr>
      <p:cViewPr varScale="1">
        <p:scale>
          <a:sx n="67" d="100"/>
          <a:sy n="67" d="100"/>
        </p:scale>
        <p:origin x="-2796" y="-102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A832221-AC2D-46D0-9D2A-A49F4369EB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152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06350D-DC5D-4913-8046-A481C0AF71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163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697D108-50E0-4A8B-B4D0-C0DE8FDE18E5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78080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457200" y="2819400"/>
            <a:ext cx="190500" cy="1600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57200" y="4572000"/>
            <a:ext cx="190500" cy="914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19400"/>
            <a:ext cx="7772400" cy="1600200"/>
          </a:xfrm>
          <a:ln>
            <a:solidFill>
              <a:schemeClr val="accent6"/>
            </a:solidFill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40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572000"/>
            <a:ext cx="7620000" cy="914400"/>
          </a:xfrm>
          <a:ln>
            <a:solidFill>
              <a:schemeClr val="accent6"/>
            </a:solidFill>
          </a:ln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FD230-CC6A-457B-A7A2-66D19B25378D}" type="datetime4">
              <a:rPr lang="en-US"/>
              <a:pPr>
                <a:defRPr/>
              </a:pPr>
              <a:t>April 25, 2018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8220B29-CFF1-4879-B8F8-93057D2B93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79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9F2FF-C53C-44CE-B6CF-0F200D592ED3}" type="datetime4">
              <a:rPr lang="en-US"/>
              <a:pPr>
                <a:defRPr/>
              </a:pPr>
              <a:t>April 25, 2018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ED9FFD2-6884-4421-A628-6396CDBD85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68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6AC7AD-9103-43D4-B50E-C077A15D6C0E}" type="datetime4">
              <a:rPr lang="en-US"/>
              <a:pPr>
                <a:defRPr/>
              </a:pPr>
              <a:t>April 25,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0A052C-2C08-4303-842A-EA3D581FC9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3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F115A5-4120-400E-9F89-2F832C9644CA}" type="datetime4">
              <a:rPr lang="en-US"/>
              <a:pPr>
                <a:defRPr/>
              </a:pPr>
              <a:t>April 25,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F09CB-63BC-4C4B-91F4-C6F940F3AE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91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BABD44-6D28-44D3-A581-1BEFB6CDDA2E}" type="datetime4">
              <a:rPr lang="en-US"/>
              <a:pPr>
                <a:defRPr/>
              </a:pPr>
              <a:t>April 25, 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6C384-725E-4582-9FAB-1BEF69788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80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:\Users\Hidaya\Downloads\header-bg3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75"/>
          <a:stretch>
            <a:fillRect/>
          </a:stretch>
        </p:blipFill>
        <p:spPr bwMode="auto">
          <a:xfrm>
            <a:off x="0" y="0"/>
            <a:ext cx="66294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9"/>
          <p:cNvSpPr txBox="1">
            <a:spLocks noChangeArrowheads="1"/>
          </p:cNvSpPr>
          <p:nvPr userDrawn="1"/>
        </p:nvSpPr>
        <p:spPr bwMode="auto">
          <a:xfrm>
            <a:off x="1371600" y="6553200"/>
            <a:ext cx="62484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900" dirty="0" smtClean="0"/>
              <a:t>© Copyright 2017 </a:t>
            </a:r>
            <a:r>
              <a:rPr lang="en-US" sz="900" dirty="0" err="1" smtClean="0"/>
              <a:t>Hidaya</a:t>
            </a:r>
            <a:r>
              <a:rPr lang="en-US" sz="900" dirty="0" smtClean="0"/>
              <a:t> Trust (Pakistan) </a:t>
            </a:r>
            <a:r>
              <a:rPr lang="en-US" sz="1200" dirty="0" smtClean="0"/>
              <a:t>●</a:t>
            </a:r>
            <a:r>
              <a:rPr lang="en-US" sz="900" dirty="0" smtClean="0"/>
              <a:t> A Non-Profit Organization </a:t>
            </a:r>
            <a:r>
              <a:rPr lang="en-US" sz="1200" dirty="0" smtClean="0"/>
              <a:t>●</a:t>
            </a:r>
            <a:r>
              <a:rPr lang="en-US" sz="900" dirty="0" smtClean="0"/>
              <a:t> www.hidayatrust.org / </a:t>
            </a:r>
            <a:r>
              <a:rPr lang="en-US" sz="900" dirty="0" err="1" smtClean="0"/>
              <a:t>www,histpk.org</a:t>
            </a:r>
            <a:r>
              <a:rPr lang="en-US" sz="900" dirty="0" smtClean="0"/>
              <a:t> </a:t>
            </a:r>
          </a:p>
        </p:txBody>
      </p:sp>
      <p:pic>
        <p:nvPicPr>
          <p:cNvPr id="7" name="Picture 2" descr="C:\Users\Hidaya\Downloads\Bismillah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28600"/>
            <a:ext cx="2159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9007475" y="0"/>
            <a:ext cx="1365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9007475" y="0"/>
            <a:ext cx="136525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04800" y="838200"/>
            <a:ext cx="8305800" cy="685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304800" y="1752600"/>
            <a:ext cx="8534400" cy="4419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Slide Number Placeholder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ln>
            <a:miter lim="800000"/>
            <a:headEnd/>
            <a:tailEnd/>
          </a:ln>
        </p:spPr>
        <p:txBody>
          <a:bodyPr anchor="t"/>
          <a:lstStyle>
            <a:lvl1pPr algn="r">
              <a:defRPr sz="1000"/>
            </a:lvl1pPr>
          </a:lstStyle>
          <a:p>
            <a:pPr>
              <a:defRPr/>
            </a:pPr>
            <a:fld id="{B2B7A077-A283-49B1-BFC5-894DB7990F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6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:\Users\Hidaya\Downloads\header-bg3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75"/>
          <a:stretch>
            <a:fillRect/>
          </a:stretch>
        </p:blipFill>
        <p:spPr bwMode="auto">
          <a:xfrm>
            <a:off x="0" y="0"/>
            <a:ext cx="66294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9"/>
          <p:cNvSpPr txBox="1">
            <a:spLocks noChangeArrowheads="1"/>
          </p:cNvSpPr>
          <p:nvPr userDrawn="1"/>
        </p:nvSpPr>
        <p:spPr bwMode="auto">
          <a:xfrm>
            <a:off x="1371600" y="6553200"/>
            <a:ext cx="62484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900" dirty="0" smtClean="0"/>
              <a:t>© Copyright 2017 </a:t>
            </a:r>
            <a:r>
              <a:rPr lang="en-US" sz="900" dirty="0" err="1" smtClean="0"/>
              <a:t>Hidaya</a:t>
            </a:r>
            <a:r>
              <a:rPr lang="en-US" sz="900" dirty="0" smtClean="0"/>
              <a:t> Trust (Pakistan) </a:t>
            </a:r>
            <a:r>
              <a:rPr lang="en-US" sz="1200" dirty="0" smtClean="0"/>
              <a:t>●</a:t>
            </a:r>
            <a:r>
              <a:rPr lang="en-US" sz="900" dirty="0" smtClean="0"/>
              <a:t> A Non-Profit Organization </a:t>
            </a:r>
            <a:r>
              <a:rPr lang="en-US" sz="1200" dirty="0" smtClean="0"/>
              <a:t>●</a:t>
            </a:r>
            <a:r>
              <a:rPr lang="en-US" sz="900" dirty="0" smtClean="0"/>
              <a:t> www.hidayatrust.org / </a:t>
            </a:r>
            <a:r>
              <a:rPr lang="en-US" sz="900" dirty="0" err="1" smtClean="0"/>
              <a:t>www,histpk.org</a:t>
            </a:r>
            <a:r>
              <a:rPr lang="en-US" sz="900" dirty="0" smtClean="0"/>
              <a:t> </a:t>
            </a:r>
          </a:p>
        </p:txBody>
      </p:sp>
      <p:pic>
        <p:nvPicPr>
          <p:cNvPr id="6" name="Picture 2" descr="C:\Users\Hidaya\Downloads\Bismillah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28600"/>
            <a:ext cx="2159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9007475" y="0"/>
            <a:ext cx="1365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9007475" y="0"/>
            <a:ext cx="136525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57200" y="2819400"/>
            <a:ext cx="190500" cy="1600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57200" y="4572000"/>
            <a:ext cx="190500" cy="914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47700" y="2819400"/>
            <a:ext cx="7581900" cy="1600200"/>
          </a:xfrm>
          <a:ln>
            <a:solidFill>
              <a:schemeClr val="accent6"/>
            </a:solidFill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40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647700" y="4572000"/>
            <a:ext cx="7429500" cy="914400"/>
          </a:xfrm>
          <a:ln>
            <a:solidFill>
              <a:schemeClr val="accent6"/>
            </a:solidFill>
          </a:ln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Slide Number Placeholder 4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ln>
            <a:miter lim="800000"/>
            <a:headEnd/>
            <a:tailEnd/>
          </a:ln>
        </p:spPr>
        <p:txBody>
          <a:bodyPr anchor="t"/>
          <a:lstStyle>
            <a:lvl1pPr algn="r">
              <a:defRPr sz="1000"/>
            </a:lvl1pPr>
          </a:lstStyle>
          <a:p>
            <a:pPr>
              <a:defRPr/>
            </a:pPr>
            <a:fld id="{1077E4DD-07CC-4A67-ACDB-F9D11D919F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7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19DFF7-25C3-44B7-BB93-6F59FAF8FCEC}" type="datetime4">
              <a:rPr lang="en-US"/>
              <a:pPr>
                <a:defRPr/>
              </a:pPr>
              <a:t>April 25, 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221BC-E923-4BF3-8C86-78B3FCA8D9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0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85C4CA-5611-49C2-905D-BD4095B9C49F}" type="datetime4">
              <a:rPr lang="en-US"/>
              <a:pPr>
                <a:defRPr/>
              </a:pPr>
              <a:t>April 25,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A69168-BE26-48A0-A730-AC3B6141D8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28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1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8A26E2-B35A-44E6-8347-A547CAEB080A}" type="datetime4">
              <a:rPr lang="en-US"/>
              <a:pPr>
                <a:defRPr/>
              </a:pPr>
              <a:t>April 25,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6A477-356A-4EFF-8D6B-95ACD50C01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10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1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1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662EF6-0D1A-4834-92A1-F1808EFACD81}" type="datetime4">
              <a:rPr lang="en-US"/>
              <a:pPr>
                <a:defRPr/>
              </a:pPr>
              <a:t>April 25, 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4F25B-C69D-471A-ACBD-F7A92136AB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41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ADF6B-04EF-4D11-BA01-7639EB890B41}" type="datetime4">
              <a:rPr lang="en-US"/>
              <a:pPr>
                <a:defRPr/>
              </a:pPr>
              <a:t>April 25, 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53560A-5108-4DB2-A7BB-65650E1346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4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E7F0A-74D2-4C8C-8709-8B4A41C9C8A0}" type="datetime4">
              <a:rPr lang="en-US"/>
              <a:pPr>
                <a:defRPr/>
              </a:pPr>
              <a:t>April 25, 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B7F836-33AE-4997-9E99-83D55749B4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1289FD-6707-4F00-BE08-22696D44D4C0}" type="datetime4">
              <a:rPr lang="en-US"/>
              <a:pPr>
                <a:defRPr/>
              </a:pPr>
              <a:t>April 25, 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A3E1A0-06E9-45E5-94F5-00971DE69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82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1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753649-D0EB-4ED8-88E9-F352B05F9384}" type="datetime4">
              <a:rPr lang="en-US"/>
              <a:pPr>
                <a:defRPr/>
              </a:pPr>
              <a:t>April 25, 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5CA0-0B30-4AA1-BD5A-373B29D2F3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3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 eaLnBrk="1" hangingPunct="1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9BBBC40-BA57-4B4F-8C94-ACB96B0BD95F}" type="datetime4">
              <a:rPr lang="en-US"/>
              <a:pPr>
                <a:defRPr/>
              </a:pPr>
              <a:t>April 25,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eaLnBrk="1" hangingPunct="1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219" y="5885656"/>
            <a:ext cx="131603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24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055D79C-4916-47DF-9A63-0B9F742E39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1371600" y="6553200"/>
            <a:ext cx="62484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900" dirty="0" smtClean="0"/>
              <a:t>© Copyright 2017 </a:t>
            </a:r>
            <a:r>
              <a:rPr lang="en-US" sz="900" dirty="0" err="1" smtClean="0"/>
              <a:t>Hidaya</a:t>
            </a:r>
            <a:r>
              <a:rPr lang="en-US" sz="900" dirty="0" smtClean="0"/>
              <a:t> Trust (Pakistan) </a:t>
            </a:r>
            <a:r>
              <a:rPr lang="en-US" sz="1200" dirty="0" smtClean="0"/>
              <a:t>●</a:t>
            </a:r>
            <a:r>
              <a:rPr lang="en-US" sz="900" dirty="0" smtClean="0"/>
              <a:t> A Non-Profit Organization </a:t>
            </a:r>
            <a:r>
              <a:rPr lang="en-US" sz="1200" dirty="0" smtClean="0"/>
              <a:t>●</a:t>
            </a:r>
            <a:r>
              <a:rPr lang="en-US" sz="900" dirty="0" smtClean="0"/>
              <a:t> www.hidayatrust.org / </a:t>
            </a:r>
            <a:r>
              <a:rPr lang="en-US" sz="900" dirty="0" err="1" smtClean="0"/>
              <a:t>www,histpk.org</a:t>
            </a:r>
            <a:r>
              <a:rPr lang="en-US" sz="900" dirty="0" smtClean="0"/>
              <a:t> </a:t>
            </a:r>
          </a:p>
        </p:txBody>
      </p:sp>
      <p:sp>
        <p:nvSpPr>
          <p:cNvPr id="1034" name="Text Box 13"/>
          <p:cNvSpPr txBox="1">
            <a:spLocks noChangeArrowheads="1"/>
          </p:cNvSpPr>
          <p:nvPr/>
        </p:nvSpPr>
        <p:spPr bwMode="auto">
          <a:xfrm>
            <a:off x="609600" y="1328738"/>
            <a:ext cx="7924800" cy="286226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6000" b="1" smtClean="0">
                <a:solidFill>
                  <a:srgbClr val="002060"/>
                </a:solidFill>
              </a:rPr>
              <a:t>Hidaya Institute of Science &amp; Technology</a:t>
            </a:r>
          </a:p>
        </p:txBody>
      </p:sp>
      <p:sp>
        <p:nvSpPr>
          <p:cNvPr id="1035" name="Text Box 15"/>
          <p:cNvSpPr txBox="1">
            <a:spLocks noChangeArrowheads="1"/>
          </p:cNvSpPr>
          <p:nvPr/>
        </p:nvSpPr>
        <p:spPr bwMode="auto">
          <a:xfrm>
            <a:off x="1600200" y="4419600"/>
            <a:ext cx="6324600" cy="1038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2400" smtClean="0">
                <a:ea typeface="Arial Unicode MS" pitchFamily="34" charset="-128"/>
                <a:cs typeface="Arial Unicode MS" pitchFamily="34" charset="-128"/>
              </a:rPr>
              <a:t>www.histpk.org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lang="en-US" sz="2400" i="1" smtClean="0">
                <a:ea typeface="Arial Unicode MS" pitchFamily="34" charset="-128"/>
                <a:cs typeface="Arial Unicode MS" pitchFamily="34" charset="-128"/>
              </a:rPr>
              <a:t>A Division of Hidaya Trust, Pakistan</a:t>
            </a:r>
          </a:p>
        </p:txBody>
      </p:sp>
      <p:pic>
        <p:nvPicPr>
          <p:cNvPr id="1036" name="Picture 8" descr="C:\Users\Hidaya\Downloads\header-bg34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75"/>
          <a:stretch>
            <a:fillRect/>
          </a:stretch>
        </p:blipFill>
        <p:spPr bwMode="auto">
          <a:xfrm>
            <a:off x="0" y="0"/>
            <a:ext cx="66294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2" descr="C:\Users\Hidaya\Downloads\Bismillah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28600"/>
            <a:ext cx="2159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3997" r:id="rId2"/>
    <p:sldLayoutId id="2147483998" r:id="rId3"/>
    <p:sldLayoutId id="2147483999" r:id="rId4"/>
    <p:sldLayoutId id="2147484000" r:id="rId5"/>
    <p:sldLayoutId id="2147484001" r:id="rId6"/>
    <p:sldLayoutId id="2147484002" r:id="rId7"/>
    <p:sldLayoutId id="2147484003" r:id="rId8"/>
    <p:sldLayoutId id="2147484004" r:id="rId9"/>
    <p:sldLayoutId id="2147484009" r:id="rId10"/>
    <p:sldLayoutId id="2147484005" r:id="rId11"/>
    <p:sldLayoutId id="2147484006" r:id="rId12"/>
    <p:sldLayoutId id="2147484007" r:id="rId13"/>
    <p:sldLayoutId id="2147484010" r:id="rId14"/>
    <p:sldLayoutId id="2147484011" r:id="rId1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 spc="-6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ts val="600"/>
        </a:spcAft>
        <a:buFont typeface="Arial" panose="020B0604020202020204" pitchFamily="34" charset="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Math object</a:t>
            </a:r>
            <a:endParaRPr lang="en-US" dirty="0"/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/>
            <a:r>
              <a:rPr lang="en-US" altLang="en-US" sz="1600" b="0" smtClean="0"/>
              <a:t>Below is a table of some of the commonly used member functions of the Math object. These functions calculate values based on the parameters you send to them (except the random function):</a:t>
            </a:r>
            <a:endParaRPr lang="en-US" altLang="en-US" sz="1600" smtClean="0"/>
          </a:p>
        </p:txBody>
      </p:sp>
      <p:graphicFrame>
        <p:nvGraphicFramePr>
          <p:cNvPr id="89130" name="Group 42"/>
          <p:cNvGraphicFramePr>
            <a:graphicFrameLocks noGrp="1"/>
          </p:cNvGraphicFramePr>
          <p:nvPr/>
        </p:nvGraphicFramePr>
        <p:xfrm>
          <a:off x="609600" y="2667000"/>
          <a:ext cx="8229600" cy="3963988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28418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Method Function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7" marB="476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What it Does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7" marB="476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418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abs(x)</a:t>
                      </a:r>
                    </a:p>
                  </a:txBody>
                  <a:tcPr marL="47625" marR="47625" marT="47627" marB="476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 the absolute value of the variable x.</a:t>
                      </a:r>
                    </a:p>
                  </a:txBody>
                  <a:tcPr marL="47625" marR="47625" marT="47627" marB="476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418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cos(x)</a:t>
                      </a:r>
                    </a:p>
                  </a:txBody>
                  <a:tcPr marL="47625" marR="47625" marT="47627" marB="476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 the cosine of the variable x.</a:t>
                      </a:r>
                    </a:p>
                  </a:txBody>
                  <a:tcPr marL="47625" marR="47625" marT="47627" marB="476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418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log(x)</a:t>
                      </a:r>
                    </a:p>
                  </a:txBody>
                  <a:tcPr marL="47625" marR="47625" marT="47627" marB="476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 the 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natural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log of the variable x.</a:t>
                      </a:r>
                    </a:p>
                  </a:txBody>
                  <a:tcPr marL="47625" marR="47625" marT="47627" marB="476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418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max(x,z)</a:t>
                      </a:r>
                    </a:p>
                  </a:txBody>
                  <a:tcPr marL="47625" marR="47625" marT="47627" marB="476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 the larger of the two variables x and z.</a:t>
                      </a:r>
                    </a:p>
                  </a:txBody>
                  <a:tcPr marL="47625" marR="47625" marT="47627" marB="476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418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min(x,z)</a:t>
                      </a:r>
                    </a:p>
                  </a:txBody>
                  <a:tcPr marL="47625" marR="47625" marT="47627" marB="476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 the smaller of the two variables x and z.</a:t>
                      </a:r>
                    </a:p>
                  </a:txBody>
                  <a:tcPr marL="47625" marR="47625" marT="47627" marB="476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524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pow(x,z)</a:t>
                      </a:r>
                    </a:p>
                  </a:txBody>
                  <a:tcPr marL="47625" marR="47625" marT="47627" marB="476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 the value of the variable x to the z</a:t>
                      </a:r>
                      <a:r>
                        <a:rPr kumimoji="0" lang="en-US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power.</a:t>
                      </a:r>
                    </a:p>
                  </a:txBody>
                  <a:tcPr marL="47625" marR="47625" marT="47627" marB="476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7814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random()</a:t>
                      </a:r>
                    </a:p>
                  </a:txBody>
                  <a:tcPr marL="47625" marR="47625" marT="47627" marB="476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 a random number between 0 and 1.</a:t>
                      </a:r>
                    </a:p>
                  </a:txBody>
                  <a:tcPr marL="47625" marR="47625" marT="47627" marB="476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7814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round(x)</a:t>
                      </a:r>
                    </a:p>
                  </a:txBody>
                  <a:tcPr marL="47625" marR="47625" marT="47627" marB="476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 the variable x rounded to the nearest integer.</a:t>
                      </a:r>
                    </a:p>
                  </a:txBody>
                  <a:tcPr marL="47625" marR="47625" marT="47627" marB="476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7814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sin(x)</a:t>
                      </a:r>
                    </a:p>
                  </a:txBody>
                  <a:tcPr marL="47625" marR="47625" marT="47627" marB="476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 the sine of the variable x.</a:t>
                      </a:r>
                    </a:p>
                  </a:txBody>
                  <a:tcPr marL="47625" marR="47625" marT="47627" marB="476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7814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sqrt(x)</a:t>
                      </a:r>
                    </a:p>
                  </a:txBody>
                  <a:tcPr marL="47625" marR="47625" marT="47627" marB="476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 the square root of the variable x.</a:t>
                      </a:r>
                    </a:p>
                  </a:txBody>
                  <a:tcPr marL="47625" marR="47625" marT="47627" marB="476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9381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tan(x)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ceil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floor</a:t>
                      </a:r>
                    </a:p>
                  </a:txBody>
                  <a:tcPr marL="47625" marR="47625" marT="47627" marB="476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 the tangent of the variable x.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Rounds a number UPWARDS to the nearest integer.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Rounds a number DOWNWARDS to the nearest integer.</a:t>
                      </a:r>
                    </a:p>
                  </a:txBody>
                  <a:tcPr marL="47625" marR="47625" marT="47627" marB="476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389" name="Rectangle 2"/>
          <p:cNvSpPr>
            <a:spLocks noChangeArrowheads="1"/>
          </p:cNvSpPr>
          <p:nvPr/>
        </p:nvSpPr>
        <p:spPr bwMode="auto">
          <a:xfrm>
            <a:off x="1219200" y="23764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0">
                <a:latin typeface="Arial" panose="020B0604020202020204" pitchFamily="34" charset="0"/>
              </a:rPr>
              <a:t/>
            </a:r>
            <a:br>
              <a:rPr lang="en-US" altLang="en-US" sz="1800" b="0">
                <a:latin typeface="Arial" panose="020B0604020202020204" pitchFamily="34" charset="0"/>
              </a:rPr>
            </a:br>
            <a:endParaRPr lang="en-US" altLang="en-US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Math.random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1"/>
          </p:nvPr>
        </p:nvSpPr>
        <p:spPr>
          <a:xfrm>
            <a:off x="304800" y="1524000"/>
            <a:ext cx="8534400" cy="46482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sz="1600" b="0" smtClean="0"/>
              <a:t>The random() method function of the Math object allows you to get random numbers for various uses in your scripts. You can make a random quote generator or have another type of random script.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sz="1600" b="0" smtClean="0"/>
              <a:t>By default, the random function returns a random number between zero and 1. This by itself isn't very useful. number in is a long random number after the decimal point.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sz="1600" b="0" smtClean="0"/>
              <a:t>If you want a number between zero and 4 (5 random numbers), multiply the result of the Math.random() function by 5: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sz="1600" b="0" smtClean="0"/>
              <a:t>var ran_number= Math.random()*5;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sz="1600" b="0" smtClean="0"/>
              <a:t>Now, the numbers you get will be between zero and 4- but they still will not be integers.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sz="1600" b="0" smtClean="0"/>
              <a:t>We need these to be integers so we can have just the five random numbers between zero and 4. 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sz="1600" b="0" smtClean="0"/>
              <a:t>To clean up those decimals and get just the integers, we use the </a:t>
            </a:r>
            <a:r>
              <a:rPr lang="en-US" altLang="en-US" sz="1600" smtClean="0"/>
              <a:t>Math.floor()</a:t>
            </a:r>
            <a:r>
              <a:rPr lang="en-US" altLang="en-US" sz="1600" b="0" smtClean="0"/>
              <a:t> function (which removes anything after the decimal and leaves the integer portion of the number) for the result.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sz="1600" b="0" smtClean="0"/>
              <a:t>var ran_number= Math.floor (Math.random()*5);</a:t>
            </a:r>
          </a:p>
          <a:p>
            <a:pPr marL="0" indent="0">
              <a:buFont typeface="Arial" panose="020B0604020202020204" pitchFamily="34" charset="0"/>
              <a:buChar char="•"/>
            </a:pPr>
            <a:endParaRPr lang="en-US" altLang="en-US" sz="160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 JavaScript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Date Object</a:t>
            </a:r>
            <a:endParaRPr 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1"/>
          </p:nvPr>
        </p:nvSpPr>
        <p:spPr>
          <a:xfrm>
            <a:off x="304800" y="1524000"/>
            <a:ext cx="8534400" cy="4648200"/>
          </a:xfrm>
        </p:spPr>
        <p:txBody>
          <a:bodyPr/>
          <a:lstStyle/>
          <a:p>
            <a:pPr marL="0" indent="0"/>
            <a:r>
              <a:rPr lang="en-US" altLang="en-US" sz="1800" b="0" dirty="0" smtClean="0"/>
              <a:t>The Date object is used to work with dates and times.</a:t>
            </a:r>
          </a:p>
          <a:p>
            <a:pPr marL="0" indent="0"/>
            <a:r>
              <a:rPr lang="en-US" altLang="en-US" sz="1800" b="0" dirty="0" smtClean="0"/>
              <a:t>Date objects are created with </a:t>
            </a:r>
            <a:r>
              <a:rPr lang="en-US" altLang="en-US" sz="1800" dirty="0" smtClean="0"/>
              <a:t>new Date()</a:t>
            </a:r>
            <a:r>
              <a:rPr lang="en-US" altLang="en-US" sz="1800" b="0" dirty="0" smtClean="0"/>
              <a:t>.</a:t>
            </a:r>
          </a:p>
          <a:p>
            <a:pPr marL="0" indent="0"/>
            <a:r>
              <a:rPr lang="en-US" altLang="en-US" sz="1800" b="0" dirty="0" smtClean="0"/>
              <a:t>There are four ways </a:t>
            </a:r>
            <a:r>
              <a:rPr lang="en-US" altLang="en-US" sz="1800" b="0" smtClean="0"/>
              <a:t>of creating </a:t>
            </a:r>
            <a:r>
              <a:rPr lang="en-US" altLang="en-US" sz="1800" b="0" dirty="0" smtClean="0"/>
              <a:t>a date: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sz="1800" b="0" dirty="0" err="1" smtClean="0"/>
              <a:t>var</a:t>
            </a:r>
            <a:r>
              <a:rPr lang="en-US" altLang="en-US" sz="1800" b="0" dirty="0" smtClean="0"/>
              <a:t> d = new Date();</a:t>
            </a:r>
            <a:endParaRPr lang="en-US" altLang="en-US" sz="1800" dirty="0" smtClean="0"/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sz="1800" b="0" dirty="0" err="1" smtClean="0"/>
              <a:t>var</a:t>
            </a:r>
            <a:r>
              <a:rPr lang="en-US" altLang="en-US" sz="1800" b="0" dirty="0" smtClean="0"/>
              <a:t> d = new Date(</a:t>
            </a:r>
            <a:r>
              <a:rPr lang="en-US" altLang="en-US" sz="1800" b="0" i="1" dirty="0" smtClean="0"/>
              <a:t>milliseconds</a:t>
            </a:r>
            <a:r>
              <a:rPr lang="en-US" altLang="en-US" sz="1800" b="0" dirty="0" smtClean="0"/>
              <a:t>);</a:t>
            </a:r>
            <a:endParaRPr lang="en-US" altLang="en-US" sz="1800" dirty="0" smtClean="0"/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sz="1800" b="0" dirty="0" err="1" smtClean="0"/>
              <a:t>var</a:t>
            </a:r>
            <a:r>
              <a:rPr lang="en-US" altLang="en-US" sz="1800" b="0" dirty="0" smtClean="0"/>
              <a:t> d = new Date(</a:t>
            </a:r>
            <a:r>
              <a:rPr lang="en-US" altLang="en-US" sz="1800" b="0" i="1" dirty="0" err="1" smtClean="0"/>
              <a:t>dateString</a:t>
            </a:r>
            <a:r>
              <a:rPr lang="en-US" altLang="en-US" sz="1800" b="0" dirty="0" smtClean="0"/>
              <a:t>);</a:t>
            </a:r>
            <a:endParaRPr lang="en-US" altLang="en-US" sz="1800" dirty="0" smtClean="0"/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sz="1600" b="0" dirty="0" err="1" smtClean="0"/>
              <a:t>var</a:t>
            </a:r>
            <a:r>
              <a:rPr lang="en-US" altLang="en-US" sz="1600" b="0" dirty="0" smtClean="0"/>
              <a:t> d = new Date(</a:t>
            </a:r>
            <a:r>
              <a:rPr lang="en-US" altLang="en-US" sz="1600" b="0" i="1" dirty="0" smtClean="0"/>
              <a:t>year</a:t>
            </a:r>
            <a:r>
              <a:rPr lang="en-US" altLang="en-US" sz="1600" b="0" dirty="0" smtClean="0"/>
              <a:t>, </a:t>
            </a:r>
            <a:r>
              <a:rPr lang="en-US" altLang="en-US" sz="1600" b="0" i="1" dirty="0" smtClean="0"/>
              <a:t>month</a:t>
            </a:r>
            <a:r>
              <a:rPr lang="en-US" altLang="en-US" sz="1600" b="0" dirty="0" smtClean="0"/>
              <a:t>, </a:t>
            </a:r>
            <a:r>
              <a:rPr lang="en-US" altLang="en-US" sz="1600" b="0" i="1" dirty="0" smtClean="0"/>
              <a:t>day</a:t>
            </a:r>
            <a:r>
              <a:rPr lang="en-US" altLang="en-US" sz="1600" b="0" dirty="0" smtClean="0"/>
              <a:t>, </a:t>
            </a:r>
            <a:r>
              <a:rPr lang="en-US" altLang="en-US" sz="1600" b="0" i="1" dirty="0" smtClean="0"/>
              <a:t>hours</a:t>
            </a:r>
            <a:r>
              <a:rPr lang="en-US" altLang="en-US" sz="1600" b="0" dirty="0" smtClean="0"/>
              <a:t>, </a:t>
            </a:r>
            <a:r>
              <a:rPr lang="en-US" altLang="en-US" sz="1600" b="0" i="1" dirty="0" smtClean="0"/>
              <a:t>minutes</a:t>
            </a:r>
            <a:r>
              <a:rPr lang="en-US" altLang="en-US" sz="1600" b="0" dirty="0" smtClean="0"/>
              <a:t>, </a:t>
            </a:r>
            <a:r>
              <a:rPr lang="en-US" altLang="en-US" sz="1600" b="0" i="1" dirty="0" smtClean="0"/>
              <a:t>seconds</a:t>
            </a:r>
            <a:r>
              <a:rPr lang="en-US" altLang="en-US" sz="1600" b="0" dirty="0" smtClean="0"/>
              <a:t>, </a:t>
            </a:r>
            <a:r>
              <a:rPr lang="en-US" altLang="en-US" sz="1600" b="0" i="1" dirty="0" smtClean="0"/>
              <a:t>milliseconds</a:t>
            </a:r>
            <a:r>
              <a:rPr lang="en-US" altLang="en-US" sz="1600" b="0" dirty="0" smtClean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Date Object</a:t>
            </a:r>
            <a:endParaRPr 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1"/>
          </p:nvPr>
        </p:nvSpPr>
        <p:spPr>
          <a:xfrm>
            <a:off x="304800" y="1524000"/>
            <a:ext cx="8534400" cy="4648200"/>
          </a:xfrm>
        </p:spPr>
        <p:txBody>
          <a:bodyPr/>
          <a:lstStyle/>
          <a:p>
            <a:pPr marL="0" indent="0"/>
            <a:r>
              <a:rPr lang="en-US" altLang="en-US" sz="1800" b="0" dirty="0"/>
              <a:t>&lt;!DOCTYPE html&gt;</a:t>
            </a:r>
          </a:p>
          <a:p>
            <a:pPr marL="0" indent="0"/>
            <a:r>
              <a:rPr lang="en-US" altLang="en-US" sz="1800" b="0" dirty="0"/>
              <a:t>&lt;html&gt;</a:t>
            </a:r>
          </a:p>
          <a:p>
            <a:pPr marL="0" indent="0"/>
            <a:r>
              <a:rPr lang="en-US" altLang="en-US" sz="1800" b="0" dirty="0"/>
              <a:t>&lt;body</a:t>
            </a:r>
            <a:r>
              <a:rPr lang="en-US" altLang="en-US" sz="1800" b="0" dirty="0" smtClean="0"/>
              <a:t>&gt;</a:t>
            </a:r>
            <a:endParaRPr lang="en-US" altLang="en-US" sz="1800" b="0" dirty="0"/>
          </a:p>
          <a:p>
            <a:pPr marL="0" indent="0"/>
            <a:r>
              <a:rPr lang="en-US" altLang="en-US" sz="1800" b="0" dirty="0" smtClean="0"/>
              <a:t>&lt;</a:t>
            </a:r>
            <a:r>
              <a:rPr lang="en-US" altLang="en-US" sz="1800" b="0" dirty="0"/>
              <a:t>script&gt;</a:t>
            </a:r>
          </a:p>
          <a:p>
            <a:pPr marL="0" indent="0"/>
            <a:r>
              <a:rPr lang="en-US" altLang="en-US" sz="1800" b="0" dirty="0" err="1"/>
              <a:t>var</a:t>
            </a:r>
            <a:r>
              <a:rPr lang="en-US" altLang="en-US" sz="1800" b="0" dirty="0"/>
              <a:t> d = new Date();</a:t>
            </a:r>
          </a:p>
          <a:p>
            <a:pPr marL="0" indent="0"/>
            <a:r>
              <a:rPr lang="en-US" altLang="en-US" sz="1800" b="0" dirty="0" err="1" smtClean="0"/>
              <a:t>document.write</a:t>
            </a:r>
            <a:r>
              <a:rPr lang="en-US" altLang="en-US" sz="1800" b="0" dirty="0" smtClean="0"/>
              <a:t>(d);</a:t>
            </a:r>
            <a:endParaRPr lang="en-US" altLang="en-US" sz="1800" b="0" dirty="0"/>
          </a:p>
          <a:p>
            <a:pPr marL="0" indent="0"/>
            <a:r>
              <a:rPr lang="en-US" altLang="en-US" sz="1800" b="0" dirty="0"/>
              <a:t>&lt;/script</a:t>
            </a:r>
            <a:r>
              <a:rPr lang="en-US" altLang="en-US" sz="1800" b="0" dirty="0" smtClean="0"/>
              <a:t>&gt;</a:t>
            </a:r>
            <a:endParaRPr lang="en-US" altLang="en-US" sz="1800" b="0" dirty="0"/>
          </a:p>
          <a:p>
            <a:pPr marL="0" indent="0"/>
            <a:r>
              <a:rPr lang="en-US" altLang="en-US" sz="1800" b="0" dirty="0"/>
              <a:t>&lt;/body&gt;</a:t>
            </a:r>
          </a:p>
          <a:p>
            <a:pPr marL="0" indent="0"/>
            <a:r>
              <a:rPr lang="en-US" altLang="en-US" sz="1800" b="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03669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Date Get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1"/>
          </p:nvPr>
        </p:nvSpPr>
        <p:spPr>
          <a:xfrm>
            <a:off x="304800" y="1524000"/>
            <a:ext cx="8534400" cy="4648200"/>
          </a:xfrm>
        </p:spPr>
        <p:txBody>
          <a:bodyPr/>
          <a:lstStyle/>
          <a:p>
            <a:pPr marL="0" indent="0"/>
            <a:r>
              <a:rPr lang="en-US" sz="1800" dirty="0"/>
              <a:t>Get methods are used for getting a part of a date. Here are the most common (alphabetically):</a:t>
            </a:r>
            <a:br>
              <a:rPr lang="en-US" sz="1800" dirty="0"/>
            </a:br>
            <a:endParaRPr lang="en-US" altLang="en-US" sz="1800" b="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795135"/>
              </p:ext>
            </p:extLst>
          </p:nvPr>
        </p:nvGraphicFramePr>
        <p:xfrm>
          <a:off x="76200" y="2220571"/>
          <a:ext cx="8763000" cy="4348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6172200"/>
              </a:tblGrid>
              <a:tr h="36261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Method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</a:tr>
              <a:tr h="43907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getDate()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Get the day as a number (1-31)</a:t>
                      </a:r>
                    </a:p>
                  </a:txBody>
                  <a:tcPr marL="76200" marR="76200" marT="76200" marB="76200"/>
                </a:tc>
              </a:tr>
              <a:tr h="43907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getDay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Get the weekday as a number (0-6)</a:t>
                      </a:r>
                    </a:p>
                  </a:txBody>
                  <a:tcPr marL="76200" marR="76200" marT="76200" marB="76200"/>
                </a:tc>
              </a:tr>
              <a:tr h="43907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getFullYear()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Get the four digit year (yyyy)</a:t>
                      </a:r>
                    </a:p>
                  </a:txBody>
                  <a:tcPr marL="76200" marR="76200" marT="76200" marB="76200"/>
                </a:tc>
              </a:tr>
              <a:tr h="36261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getHours()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Get the hour (0-23)</a:t>
                      </a:r>
                    </a:p>
                  </a:txBody>
                  <a:tcPr marL="76200" marR="76200" marT="76200" marB="76200"/>
                </a:tc>
              </a:tr>
              <a:tr h="43907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getMilliseconds()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Get the milliseconds (0-999)</a:t>
                      </a:r>
                    </a:p>
                  </a:txBody>
                  <a:tcPr marL="76200" marR="76200" marT="76200" marB="76200"/>
                </a:tc>
              </a:tr>
              <a:tr h="36261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getMinutes()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Get the minutes (0-59)</a:t>
                      </a:r>
                    </a:p>
                  </a:txBody>
                  <a:tcPr marL="76200" marR="76200" marT="76200" marB="76200"/>
                </a:tc>
              </a:tr>
              <a:tr h="36261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getMonth()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Get the month (0-11)</a:t>
                      </a:r>
                    </a:p>
                  </a:txBody>
                  <a:tcPr marL="76200" marR="76200" marT="76200" marB="76200"/>
                </a:tc>
              </a:tr>
              <a:tr h="36261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getSeconds()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Get the seconds (0-59)</a:t>
                      </a:r>
                    </a:p>
                  </a:txBody>
                  <a:tcPr marL="76200" marR="76200" marT="76200" marB="76200"/>
                </a:tc>
              </a:tr>
              <a:tr h="61088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getTime()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Get the time (milliseconds since January 1, 1970)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07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Location Object</a:t>
            </a:r>
            <a:endParaRPr lang="en-US" dirty="0"/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1"/>
          </p:nvPr>
        </p:nvSpPr>
        <p:spPr>
          <a:xfrm>
            <a:off x="304800" y="1524000"/>
            <a:ext cx="8534400" cy="46482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sz="1800" b="0" smtClean="0"/>
              <a:t>Each browser window or frame maintains a bunch of other information about the page you are currently visiting and where you have been. 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sz="1800" b="0" smtClean="0"/>
              <a:t>The URL of the page you see in the window is called the location, and browsers store this information in the location object.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Location Object</a:t>
            </a:r>
            <a:endParaRPr lang="en-US" dirty="0"/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b="0" smtClean="0"/>
              <a:t>Location contains information about the current URL of the browser. The most common usage of Location is simply to use it to automatically navigate the user to another page:</a:t>
            </a:r>
            <a:endParaRPr lang="en-US" altLang="en-US" smtClean="0"/>
          </a:p>
          <a:p>
            <a:pPr marL="0" indent="0"/>
            <a:r>
              <a:rPr lang="en-US" altLang="en-US" smtClean="0"/>
              <a:t>window.location.property|method();</a:t>
            </a:r>
          </a:p>
          <a:p>
            <a:pPr marL="0" indent="0"/>
            <a:r>
              <a:rPr lang="en-US" altLang="en-US" smtClean="0"/>
              <a:t> href:</a:t>
            </a:r>
          </a:p>
          <a:p>
            <a:pPr marL="0" indent="0"/>
            <a:r>
              <a:rPr lang="en-US" altLang="en-US" b="0" smtClean="0"/>
              <a:t>If a programmer wants to set or return the entire URL, then the href property of location object can be used.</a:t>
            </a:r>
          </a:p>
          <a:p>
            <a:pPr marL="0" indent="0"/>
            <a:endParaRPr lang="en-US" altLang="en-US" b="0" smtClean="0"/>
          </a:p>
          <a:p>
            <a:pPr marL="0" indent="0"/>
            <a:r>
              <a:rPr lang="en-US" altLang="en-US" b="0" smtClean="0"/>
              <a:t>window.location.href="http://www.google.com";</a:t>
            </a:r>
          </a:p>
          <a:p>
            <a:pPr marL="0" indent="0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04800" y="838200"/>
            <a:ext cx="83058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Location Object</a:t>
            </a:r>
            <a:endParaRPr 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752600"/>
            <a:ext cx="8534400" cy="44196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dirty="0" smtClean="0"/>
              <a:t>assign(</a:t>
            </a:r>
            <a:r>
              <a:rPr lang="en-US" altLang="en-US" dirty="0" err="1" smtClean="0"/>
              <a:t>url</a:t>
            </a:r>
            <a:r>
              <a:rPr lang="en-US" altLang="en-US" dirty="0" smtClean="0"/>
              <a:t>):</a:t>
            </a:r>
            <a:r>
              <a:rPr lang="en-US" altLang="en-US" b="0" dirty="0" smtClean="0"/>
              <a:t> Load the document at the provided URL. </a:t>
            </a:r>
            <a:endParaRPr lang="en-US" altLang="en-US" sz="1600" dirty="0" smtClean="0"/>
          </a:p>
          <a:p>
            <a:pPr marL="0" indent="0"/>
            <a:endParaRPr lang="en-US" altLang="en-US" b="0" dirty="0" smtClean="0"/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b="0" dirty="0" smtClean="0"/>
              <a:t>It is better to use </a:t>
            </a:r>
            <a:r>
              <a:rPr lang="en-US" altLang="en-US" b="0" dirty="0" err="1" smtClean="0"/>
              <a:t>window.location</a:t>
            </a:r>
            <a:r>
              <a:rPr lang="en-US" altLang="en-US" b="0" dirty="0" smtClean="0"/>
              <a:t> or </a:t>
            </a:r>
            <a:r>
              <a:rPr lang="en-US" altLang="en-US" b="0" dirty="0" err="1" smtClean="0"/>
              <a:t>window.location.href</a:t>
            </a:r>
            <a:r>
              <a:rPr lang="en-US" altLang="en-US" b="0" dirty="0" smtClean="0"/>
              <a:t> because calling a function can be slightly slower than accessing the property but in terms of memory there should not be a big difference.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838200"/>
            <a:ext cx="83058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Math Object</a:t>
            </a:r>
            <a:endParaRPr 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1"/>
          </p:nvPr>
        </p:nvSpPr>
        <p:spPr>
          <a:xfrm>
            <a:off x="304800" y="1524000"/>
            <a:ext cx="8534400" cy="46482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sz="1600" b="0" smtClean="0"/>
              <a:t>JavaScript </a:t>
            </a:r>
            <a:r>
              <a:rPr lang="en-US" altLang="en-US" sz="1600" b="0" i="1" smtClean="0"/>
              <a:t>Math </a:t>
            </a:r>
            <a:r>
              <a:rPr lang="en-US" altLang="en-US" sz="1600" b="0" smtClean="0"/>
              <a:t>object is used to perform mathematical tasks. But unlike the </a:t>
            </a:r>
            <a:r>
              <a:rPr lang="en-US" altLang="en-US" sz="1600" b="0" i="1" smtClean="0"/>
              <a:t>String </a:t>
            </a:r>
            <a:r>
              <a:rPr lang="en-US" altLang="en-US" sz="1600" b="0" smtClean="0"/>
              <a:t>and the </a:t>
            </a:r>
            <a:r>
              <a:rPr lang="en-US" altLang="en-US" sz="1600" b="0" i="1" smtClean="0"/>
              <a:t>Date </a:t>
            </a:r>
            <a:r>
              <a:rPr lang="en-US" altLang="en-US" sz="1600" b="0" smtClean="0"/>
              <a:t>object which requires defining the object, </a:t>
            </a:r>
            <a:r>
              <a:rPr lang="en-US" altLang="en-US" sz="1600" b="0" i="1" smtClean="0"/>
              <a:t>Math </a:t>
            </a:r>
            <a:r>
              <a:rPr lang="en-US" altLang="en-US" sz="1600" b="0" smtClean="0"/>
              <a:t>object need not be defined.</a:t>
            </a:r>
            <a:r>
              <a:rPr lang="en-US" altLang="en-US" sz="1600" b="0" i="1" smtClean="0"/>
              <a:t> 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sz="1600" b="0" smtClean="0"/>
              <a:t>Also, it provides a few constants such as pi.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sz="1600" b="0" smtClean="0"/>
              <a:t> The easiest way to get a value is to define a variable and set its value to a property or function of the Math Object.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sz="1600" b="0" smtClean="0"/>
              <a:t>If you want to use a property, which returns a constant value (such as pi), you would write something like this: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sz="1600" b="0" smtClean="0"/>
              <a:t>var my_car=Math.property;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sz="1600" b="0" smtClean="0"/>
              <a:t>var my_pie=Math.PI;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sz="1600" b="0" smtClean="0"/>
              <a:t>This returns the pi constant, a number with lots of decimals, or 3.14.....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sz="1600" b="0" smtClean="0"/>
              <a:t>If you want to use a member function, which performs a calculation, you would write something like this: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sz="1600" b="0" smtClean="0"/>
              <a:t>var my_house=Math.function(x);</a:t>
            </a:r>
          </a:p>
          <a:p>
            <a:pPr marL="0" indent="0">
              <a:buFont typeface="Arial" panose="020B0604020202020204" pitchFamily="34" charset="0"/>
              <a:buChar char="•"/>
            </a:pPr>
            <a:endParaRPr lang="en-US" altLang="en-US" sz="1600" b="0" smtClean="0"/>
          </a:p>
          <a:p>
            <a:pPr marL="0" indent="0">
              <a:buFont typeface="Arial" panose="020B0604020202020204" pitchFamily="34" charset="0"/>
              <a:buChar char="•"/>
            </a:pPr>
            <a:endParaRPr lang="en-US" altLang="en-US" sz="160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F2012_01_HIST_PPT_Template_120216_NS (1)">
  <a:themeElements>
    <a:clrScheme name="Hidaya">
      <a:dk1>
        <a:srgbClr val="234171"/>
      </a:dk1>
      <a:lt1>
        <a:sysClr val="window" lastClr="FFFFFF"/>
      </a:lt1>
      <a:dk2>
        <a:srgbClr val="5985CB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3843</TotalTime>
  <Words>700</Words>
  <Application>Microsoft Office PowerPoint</Application>
  <PresentationFormat>On-screen Show (4:3)</PresentationFormat>
  <Paragraphs>106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 Unicode MS</vt:lpstr>
      <vt:lpstr>Arial</vt:lpstr>
      <vt:lpstr>Arial Black</vt:lpstr>
      <vt:lpstr>Verdana</vt:lpstr>
      <vt:lpstr>HF2012_01_HIST_PPT_Template_120216_NS (1)</vt:lpstr>
      <vt:lpstr>PowerPoint Presentation</vt:lpstr>
      <vt:lpstr>  JavaScript</vt:lpstr>
      <vt:lpstr>Date Object</vt:lpstr>
      <vt:lpstr>Date Object</vt:lpstr>
      <vt:lpstr>Date Get Methods</vt:lpstr>
      <vt:lpstr>Location Object</vt:lpstr>
      <vt:lpstr>Location Object</vt:lpstr>
      <vt:lpstr>Location Object</vt:lpstr>
      <vt:lpstr>Math Object</vt:lpstr>
      <vt:lpstr>Math object</vt:lpstr>
      <vt:lpstr>Math.random()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Hidaya</dc:creator>
  <cp:lastModifiedBy>Laraib Atta</cp:lastModifiedBy>
  <cp:revision>155</cp:revision>
  <dcterms:created xsi:type="dcterms:W3CDTF">2012-03-13T07:40:41Z</dcterms:created>
  <dcterms:modified xsi:type="dcterms:W3CDTF">2018-04-25T11:01:39Z</dcterms:modified>
</cp:coreProperties>
</file>