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60"/>
  </p:normalViewPr>
  <p:slideViewPr>
    <p:cSldViewPr snapToGrid="0">
      <p:cViewPr>
        <p:scale>
          <a:sx n="50" d="100"/>
          <a:sy n="50" d="100"/>
        </p:scale>
        <p:origin x="49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10AA703-7E79-41B1-A072-5A5AECA18F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382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59B6A5-BE36-45A9-91E8-1BBE27F0ADEB}"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AA703-7E79-41B1-A072-5A5AECA18F8D}" type="slidenum">
              <a:rPr lang="en-US" smtClean="0"/>
              <a:t>‹#›</a:t>
            </a:fld>
            <a:endParaRPr lang="en-US"/>
          </a:p>
        </p:txBody>
      </p:sp>
    </p:spTree>
    <p:extLst>
      <p:ext uri="{BB962C8B-B14F-4D97-AF65-F5344CB8AC3E}">
        <p14:creationId xmlns:p14="http://schemas.microsoft.com/office/powerpoint/2010/main" val="266242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AA703-7E79-41B1-A072-5A5AECA18F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20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AA703-7E79-41B1-A072-5A5AECA18F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54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AA703-7E79-41B1-A072-5A5AECA18F8D}" type="slidenum">
              <a:rPr lang="en-US" smtClean="0"/>
              <a:t>‹#›</a:t>
            </a:fld>
            <a:endParaRPr lang="en-US"/>
          </a:p>
        </p:txBody>
      </p:sp>
    </p:spTree>
    <p:extLst>
      <p:ext uri="{BB962C8B-B14F-4D97-AF65-F5344CB8AC3E}">
        <p14:creationId xmlns:p14="http://schemas.microsoft.com/office/powerpoint/2010/main" val="4071578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AA703-7E79-41B1-A072-5A5AECA18F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821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AA703-7E79-41B1-A072-5A5AECA18F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224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AA703-7E79-41B1-A072-5A5AECA18F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03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AA703-7E79-41B1-A072-5A5AECA18F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72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AA703-7E79-41B1-A072-5A5AECA18F8D}" type="slidenum">
              <a:rPr lang="en-US" smtClean="0"/>
              <a:t>‹#›</a:t>
            </a:fld>
            <a:endParaRPr lang="en-US"/>
          </a:p>
        </p:txBody>
      </p:sp>
    </p:spTree>
    <p:extLst>
      <p:ext uri="{BB962C8B-B14F-4D97-AF65-F5344CB8AC3E}">
        <p14:creationId xmlns:p14="http://schemas.microsoft.com/office/powerpoint/2010/main" val="206219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59B6A5-BE36-45A9-91E8-1BBE27F0ADEB}"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AA703-7E79-41B1-A072-5A5AECA18F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819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59B6A5-BE36-45A9-91E8-1BBE27F0ADEB}"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AA703-7E79-41B1-A072-5A5AECA18F8D}" type="slidenum">
              <a:rPr lang="en-US" smtClean="0"/>
              <a:t>‹#›</a:t>
            </a:fld>
            <a:endParaRPr lang="en-US"/>
          </a:p>
        </p:txBody>
      </p:sp>
    </p:spTree>
    <p:extLst>
      <p:ext uri="{BB962C8B-B14F-4D97-AF65-F5344CB8AC3E}">
        <p14:creationId xmlns:p14="http://schemas.microsoft.com/office/powerpoint/2010/main" val="296348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59B6A5-BE36-45A9-91E8-1BBE27F0ADEB}" type="datetimeFigureOut">
              <a:rPr lang="en-US" smtClean="0"/>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0AA703-7E79-41B1-A072-5A5AECA18F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96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59B6A5-BE36-45A9-91E8-1BBE27F0ADEB}" type="datetimeFigureOut">
              <a:rPr lang="en-US" smtClean="0"/>
              <a:t>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AA703-7E79-41B1-A072-5A5AECA18F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49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9B6A5-BE36-45A9-91E8-1BBE27F0ADEB}" type="datetimeFigureOut">
              <a:rPr lang="en-US" smtClean="0"/>
              <a:t>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0AA703-7E79-41B1-A072-5A5AECA18F8D}" type="slidenum">
              <a:rPr lang="en-US" smtClean="0"/>
              <a:t>‹#›</a:t>
            </a:fld>
            <a:endParaRPr lang="en-US"/>
          </a:p>
        </p:txBody>
      </p:sp>
    </p:spTree>
    <p:extLst>
      <p:ext uri="{BB962C8B-B14F-4D97-AF65-F5344CB8AC3E}">
        <p14:creationId xmlns:p14="http://schemas.microsoft.com/office/powerpoint/2010/main" val="2629994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59B6A5-BE36-45A9-91E8-1BBE27F0ADEB}"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AA703-7E79-41B1-A072-5A5AECA18F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0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59B6A5-BE36-45A9-91E8-1BBE27F0ADEB}"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AA703-7E79-41B1-A072-5A5AECA18F8D}" type="slidenum">
              <a:rPr lang="en-US" smtClean="0"/>
              <a:t>‹#›</a:t>
            </a:fld>
            <a:endParaRPr lang="en-US"/>
          </a:p>
        </p:txBody>
      </p:sp>
    </p:spTree>
    <p:extLst>
      <p:ext uri="{BB962C8B-B14F-4D97-AF65-F5344CB8AC3E}">
        <p14:creationId xmlns:p14="http://schemas.microsoft.com/office/powerpoint/2010/main" val="128943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59B6A5-BE36-45A9-91E8-1BBE27F0ADEB}" type="datetimeFigureOut">
              <a:rPr lang="en-US" smtClean="0"/>
              <a:t>10/5/2015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0AA703-7E79-41B1-A072-5A5AECA18F8D}" type="slidenum">
              <a:rPr lang="en-US" smtClean="0"/>
              <a:t>‹#›</a:t>
            </a:fld>
            <a:endParaRPr lang="en-US"/>
          </a:p>
        </p:txBody>
      </p:sp>
    </p:spTree>
    <p:extLst>
      <p:ext uri="{BB962C8B-B14F-4D97-AF65-F5344CB8AC3E}">
        <p14:creationId xmlns:p14="http://schemas.microsoft.com/office/powerpoint/2010/main" val="1321164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a:t>
            </a:r>
            <a:endParaRPr lang="en-US" dirty="0"/>
          </a:p>
        </p:txBody>
      </p:sp>
      <p:sp>
        <p:nvSpPr>
          <p:cNvPr id="3" name="Subtitle 2"/>
          <p:cNvSpPr>
            <a:spLocks noGrp="1"/>
          </p:cNvSpPr>
          <p:nvPr>
            <p:ph type="subTitle" idx="1"/>
          </p:nvPr>
        </p:nvSpPr>
        <p:spPr/>
        <p:txBody>
          <a:bodyPr>
            <a:normAutofit lnSpcReduction="10000"/>
          </a:bodyPr>
          <a:lstStyle/>
          <a:p>
            <a:r>
              <a:rPr lang="en-US" dirty="0" smtClean="0"/>
              <a:t>Instructor: Andrew Wurster</a:t>
            </a:r>
          </a:p>
          <a:p>
            <a:r>
              <a:rPr lang="en-US" dirty="0"/>
              <a:t>IT Student </a:t>
            </a:r>
            <a:r>
              <a:rPr lang="en-US" dirty="0" smtClean="0"/>
              <a:t>Assistant</a:t>
            </a:r>
          </a:p>
          <a:p>
            <a:r>
              <a:rPr lang="en-US" dirty="0" smtClean="0"/>
              <a:t>IT Network Specialist Program</a:t>
            </a:r>
          </a:p>
        </p:txBody>
      </p:sp>
    </p:spTree>
    <p:extLst>
      <p:ext uri="{BB962C8B-B14F-4D97-AF65-F5344CB8AC3E}">
        <p14:creationId xmlns:p14="http://schemas.microsoft.com/office/powerpoint/2010/main" val="23031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personality traits</a:t>
            </a:r>
            <a:endParaRPr lang="en-US" dirty="0"/>
          </a:p>
        </p:txBody>
      </p:sp>
      <p:sp>
        <p:nvSpPr>
          <p:cNvPr id="3" name="Content Placeholder 2"/>
          <p:cNvSpPr>
            <a:spLocks noGrp="1"/>
          </p:cNvSpPr>
          <p:nvPr>
            <p:ph idx="1"/>
          </p:nvPr>
        </p:nvSpPr>
        <p:spPr/>
        <p:txBody>
          <a:bodyPr/>
          <a:lstStyle/>
          <a:p>
            <a:r>
              <a:rPr lang="en-US" dirty="0" smtClean="0"/>
              <a:t>Assertive communication</a:t>
            </a:r>
          </a:p>
          <a:p>
            <a:pPr lvl="1"/>
            <a:r>
              <a:rPr lang="en-US" dirty="0" smtClean="0"/>
              <a:t>“I know how frustrating it feels to lose data”</a:t>
            </a:r>
          </a:p>
          <a:p>
            <a:pPr lvl="1"/>
            <a:r>
              <a:rPr lang="en-US" dirty="0" smtClean="0"/>
              <a:t>ALWAYS avoid using second person “you” when speaking towards others. It makes them defensive and more difficult to work through problems with.</a:t>
            </a:r>
          </a:p>
          <a:p>
            <a:r>
              <a:rPr lang="en-US" dirty="0" smtClean="0"/>
              <a:t>Respectful communication</a:t>
            </a:r>
          </a:p>
          <a:p>
            <a:pPr lvl="1"/>
            <a:r>
              <a:rPr lang="en-US" dirty="0" smtClean="0"/>
              <a:t>Ask the user if now is a good time to start working, or if you should come back</a:t>
            </a:r>
          </a:p>
          <a:p>
            <a:pPr lvl="1"/>
            <a:r>
              <a:rPr lang="en-US" dirty="0" smtClean="0"/>
              <a:t>Listen to them when they talk to you (many people have difficulty with this one)</a:t>
            </a:r>
            <a:endParaRPr lang="en-US" dirty="0"/>
          </a:p>
        </p:txBody>
      </p:sp>
    </p:spTree>
    <p:extLst>
      <p:ext uri="{BB962C8B-B14F-4D97-AF65-F5344CB8AC3E}">
        <p14:creationId xmlns:p14="http://schemas.microsoft.com/office/powerpoint/2010/main" val="203796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Phrasing to get core cause of issue</a:t>
            </a:r>
            <a:endParaRPr lang="en-US" dirty="0"/>
          </a:p>
        </p:txBody>
      </p:sp>
      <p:sp>
        <p:nvSpPr>
          <p:cNvPr id="3" name="Content Placeholder 2"/>
          <p:cNvSpPr>
            <a:spLocks noGrp="1"/>
          </p:cNvSpPr>
          <p:nvPr>
            <p:ph idx="1"/>
          </p:nvPr>
        </p:nvSpPr>
        <p:spPr/>
        <p:txBody>
          <a:bodyPr/>
          <a:lstStyle/>
          <a:p>
            <a:r>
              <a:rPr lang="en-US" dirty="0" smtClean="0"/>
              <a:t>“When was the last time it worked?”</a:t>
            </a:r>
          </a:p>
          <a:p>
            <a:r>
              <a:rPr lang="en-US" dirty="0" smtClean="0"/>
              <a:t>“Has it ever worked in this way?”</a:t>
            </a:r>
          </a:p>
          <a:p>
            <a:r>
              <a:rPr lang="en-US" dirty="0" smtClean="0"/>
              <a:t>“Has any software changed recently?”</a:t>
            </a:r>
          </a:p>
          <a:p>
            <a:r>
              <a:rPr lang="en-US" dirty="0" smtClean="0"/>
              <a:t>“Has any new hardware been added?” (You may get a blank stare on this one)</a:t>
            </a:r>
            <a:endParaRPr lang="en-US" dirty="0"/>
          </a:p>
        </p:txBody>
      </p:sp>
    </p:spTree>
    <p:extLst>
      <p:ext uri="{BB962C8B-B14F-4D97-AF65-F5344CB8AC3E}">
        <p14:creationId xmlns:p14="http://schemas.microsoft.com/office/powerpoint/2010/main" val="194044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 and Communication</a:t>
            </a:r>
            <a:endParaRPr lang="en-US" dirty="0"/>
          </a:p>
        </p:txBody>
      </p:sp>
      <p:sp>
        <p:nvSpPr>
          <p:cNvPr id="3" name="Content Placeholder 2"/>
          <p:cNvSpPr>
            <a:spLocks noGrp="1"/>
          </p:cNvSpPr>
          <p:nvPr>
            <p:ph idx="1"/>
          </p:nvPr>
        </p:nvSpPr>
        <p:spPr/>
        <p:txBody>
          <a:bodyPr/>
          <a:lstStyle/>
          <a:p>
            <a:r>
              <a:rPr lang="en-US" dirty="0" smtClean="0"/>
              <a:t>Try to Give users a time frame for when their problem will be solved</a:t>
            </a:r>
          </a:p>
          <a:p>
            <a:pPr lvl="1"/>
            <a:r>
              <a:rPr lang="en-US" dirty="0" smtClean="0"/>
              <a:t>This gives them a peace of mind in knowing when they will be able to continue working</a:t>
            </a:r>
          </a:p>
          <a:p>
            <a:r>
              <a:rPr lang="en-US" dirty="0" smtClean="0"/>
              <a:t>Document all changes, the way they were solved and any methods of preventing it in the future</a:t>
            </a:r>
          </a:p>
          <a:p>
            <a:r>
              <a:rPr lang="en-US" dirty="0" smtClean="0"/>
              <a:t>Follow up with the user to verify the issue is resolved. </a:t>
            </a:r>
          </a:p>
          <a:p>
            <a:pPr lvl="1"/>
            <a:r>
              <a:rPr lang="en-US" dirty="0" smtClean="0"/>
              <a:t>A phone call, email or other method will be fine.</a:t>
            </a:r>
            <a:endParaRPr lang="en-US" dirty="0"/>
          </a:p>
        </p:txBody>
      </p:sp>
    </p:spTree>
    <p:extLst>
      <p:ext uri="{BB962C8B-B14F-4D97-AF65-F5344CB8AC3E}">
        <p14:creationId xmlns:p14="http://schemas.microsoft.com/office/powerpoint/2010/main" val="226886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and Tools</a:t>
            </a:r>
            <a:endParaRPr lang="en-US" dirty="0"/>
          </a:p>
        </p:txBody>
      </p:sp>
      <p:sp>
        <p:nvSpPr>
          <p:cNvPr id="3" name="Content Placeholder 2"/>
          <p:cNvSpPr>
            <a:spLocks noGrp="1"/>
          </p:cNvSpPr>
          <p:nvPr>
            <p:ph idx="1"/>
          </p:nvPr>
        </p:nvSpPr>
        <p:spPr/>
        <p:txBody>
          <a:bodyPr>
            <a:normAutofit lnSpcReduction="10000"/>
          </a:bodyPr>
          <a:lstStyle/>
          <a:p>
            <a:r>
              <a:rPr lang="en-US" dirty="0" smtClean="0"/>
              <a:t>Electro static Discharge (ESD)</a:t>
            </a:r>
          </a:p>
          <a:p>
            <a:pPr lvl="1"/>
            <a:r>
              <a:rPr lang="en-US" dirty="0" smtClean="0"/>
              <a:t>Pass of static electrical charge from one item to another</a:t>
            </a:r>
          </a:p>
          <a:p>
            <a:pPr lvl="1"/>
            <a:r>
              <a:rPr lang="en-US" dirty="0" smtClean="0"/>
              <a:t>Will damage sensitive components in your computer</a:t>
            </a:r>
          </a:p>
          <a:p>
            <a:r>
              <a:rPr lang="en-US" dirty="0" smtClean="0"/>
              <a:t>Anti-static wrist strap</a:t>
            </a:r>
          </a:p>
          <a:p>
            <a:pPr lvl="1"/>
            <a:r>
              <a:rPr lang="en-US" dirty="0" smtClean="0"/>
              <a:t>Keeps the potential energy equal between yourself and the computer, thus preventing ESD from occurring.</a:t>
            </a:r>
          </a:p>
          <a:p>
            <a:pPr lvl="1"/>
            <a:r>
              <a:rPr lang="en-US" dirty="0" smtClean="0"/>
              <a:t>If not available, keep physical contact with a metal component in the PC to maintain potential</a:t>
            </a:r>
            <a:endParaRPr lang="en-US" dirty="0"/>
          </a:p>
        </p:txBody>
      </p:sp>
    </p:spTree>
    <p:extLst>
      <p:ext uri="{BB962C8B-B14F-4D97-AF65-F5344CB8AC3E}">
        <p14:creationId xmlns:p14="http://schemas.microsoft.com/office/powerpoint/2010/main" val="533998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and Tools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Anti-static Mat</a:t>
            </a:r>
          </a:p>
          <a:p>
            <a:pPr lvl="1"/>
            <a:r>
              <a:rPr lang="en-US" dirty="0" smtClean="0"/>
              <a:t>Mat that lays on the desk</a:t>
            </a:r>
          </a:p>
          <a:p>
            <a:pPr lvl="1"/>
            <a:r>
              <a:rPr lang="en-US" dirty="0" smtClean="0"/>
              <a:t>Anti-static wrist strap plugs into it and performs the same function as only having the strap, however, if the mat is present, you may have other components on the mat that will be needed for the maintenance being performed.</a:t>
            </a:r>
          </a:p>
          <a:p>
            <a:r>
              <a:rPr lang="en-US" dirty="0" smtClean="0"/>
              <a:t>Anti-static Bag</a:t>
            </a:r>
          </a:p>
          <a:p>
            <a:pPr lvl="1"/>
            <a:r>
              <a:rPr lang="en-US" dirty="0" err="1" smtClean="0"/>
              <a:t>Metalic</a:t>
            </a:r>
            <a:r>
              <a:rPr lang="en-US" dirty="0" smtClean="0"/>
              <a:t> bag that electronic components go in to protect them from ESD</a:t>
            </a:r>
          </a:p>
          <a:p>
            <a:pPr lvl="1"/>
            <a:r>
              <a:rPr lang="en-US" dirty="0" smtClean="0"/>
              <a:t>Putting components on top of the bag DOES NOT HELP and will be worse than simply setting it on the table.</a:t>
            </a:r>
            <a:endParaRPr lang="en-US" dirty="0"/>
          </a:p>
        </p:txBody>
      </p:sp>
    </p:spTree>
    <p:extLst>
      <p:ext uri="{BB962C8B-B14F-4D97-AF65-F5344CB8AC3E}">
        <p14:creationId xmlns:p14="http://schemas.microsoft.com/office/powerpoint/2010/main" val="2914082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t>
            </a:r>
            <a:endParaRPr lang="en-US" dirty="0"/>
          </a:p>
        </p:txBody>
      </p:sp>
      <p:sp>
        <p:nvSpPr>
          <p:cNvPr id="3" name="Content Placeholder 2"/>
          <p:cNvSpPr>
            <a:spLocks noGrp="1"/>
          </p:cNvSpPr>
          <p:nvPr>
            <p:ph idx="1"/>
          </p:nvPr>
        </p:nvSpPr>
        <p:spPr/>
        <p:txBody>
          <a:bodyPr/>
          <a:lstStyle/>
          <a:p>
            <a:r>
              <a:rPr lang="en-US" dirty="0" smtClean="0"/>
              <a:t>Electromagnetic Interference (EMI)</a:t>
            </a:r>
          </a:p>
          <a:p>
            <a:pPr lvl="1"/>
            <a:r>
              <a:rPr lang="en-US" dirty="0" smtClean="0"/>
              <a:t>Not nearly as dangerous as ESD</a:t>
            </a:r>
          </a:p>
          <a:p>
            <a:pPr lvl="1"/>
            <a:r>
              <a:rPr lang="en-US" dirty="0" smtClean="0"/>
              <a:t>Can cause damage to: Floppy disks, Hard Drives, Flash Drives, CRT monitors</a:t>
            </a:r>
          </a:p>
          <a:p>
            <a:r>
              <a:rPr lang="en-US" dirty="0" smtClean="0"/>
              <a:t>Radio Frequency Interference (RFI)</a:t>
            </a:r>
          </a:p>
          <a:p>
            <a:pPr lvl="1"/>
            <a:r>
              <a:rPr lang="en-US" dirty="0" smtClean="0"/>
              <a:t>Many devices emit radio waves. To name a few: Cell phones, wireless network cards, Microwave ovens.</a:t>
            </a:r>
            <a:endParaRPr lang="en-US" dirty="0"/>
          </a:p>
        </p:txBody>
      </p:sp>
    </p:spTree>
    <p:extLst>
      <p:ext uri="{BB962C8B-B14F-4D97-AF65-F5344CB8AC3E}">
        <p14:creationId xmlns:p14="http://schemas.microsoft.com/office/powerpoint/2010/main" val="887073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Organized!</a:t>
            </a:r>
            <a:endParaRPr lang="en-US" dirty="0"/>
          </a:p>
        </p:txBody>
      </p:sp>
      <p:sp>
        <p:nvSpPr>
          <p:cNvPr id="3" name="Content Placeholder 2"/>
          <p:cNvSpPr>
            <a:spLocks noGrp="1"/>
          </p:cNvSpPr>
          <p:nvPr>
            <p:ph idx="1"/>
          </p:nvPr>
        </p:nvSpPr>
        <p:spPr/>
        <p:txBody>
          <a:bodyPr/>
          <a:lstStyle/>
          <a:p>
            <a:r>
              <a:rPr lang="en-US" dirty="0" smtClean="0"/>
              <a:t>Improper Cable management is unsafe and a serious trip hazard</a:t>
            </a:r>
          </a:p>
          <a:p>
            <a:pPr lvl="1"/>
            <a:r>
              <a:rPr lang="en-US" dirty="0" smtClean="0"/>
              <a:t>Could cause accidents to yourself, others or technical equipment</a:t>
            </a:r>
          </a:p>
          <a:p>
            <a:endParaRPr lang="en-US" dirty="0"/>
          </a:p>
        </p:txBody>
      </p:sp>
    </p:spTree>
    <p:extLst>
      <p:ext uri="{BB962C8B-B14F-4D97-AF65-F5344CB8AC3E}">
        <p14:creationId xmlns:p14="http://schemas.microsoft.com/office/powerpoint/2010/main" val="3330917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of a tech</a:t>
            </a:r>
            <a:endParaRPr lang="en-US" dirty="0"/>
          </a:p>
        </p:txBody>
      </p:sp>
      <p:pic>
        <p:nvPicPr>
          <p:cNvPr id="4" name="Content Placeholder 3"/>
          <p:cNvPicPr>
            <a:picLocks noGrp="1" noChangeAspect="1"/>
          </p:cNvPicPr>
          <p:nvPr>
            <p:ph idx="1"/>
          </p:nvPr>
        </p:nvPicPr>
        <p:blipFill>
          <a:blip r:embed="rId2"/>
          <a:stretch>
            <a:fillRect/>
          </a:stretch>
        </p:blipFill>
        <p:spPr>
          <a:xfrm>
            <a:off x="2857500" y="2313780"/>
            <a:ext cx="6324600" cy="3715703"/>
          </a:xfrm>
          <a:prstGeom prst="rect">
            <a:avLst/>
          </a:prstGeom>
        </p:spPr>
      </p:pic>
    </p:spTree>
    <p:extLst>
      <p:ext uri="{BB962C8B-B14F-4D97-AF65-F5344CB8AC3E}">
        <p14:creationId xmlns:p14="http://schemas.microsoft.com/office/powerpoint/2010/main" val="1559696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of a tech (recommended)</a:t>
            </a:r>
            <a:endParaRPr lang="en-US" dirty="0"/>
          </a:p>
        </p:txBody>
      </p:sp>
      <p:sp>
        <p:nvSpPr>
          <p:cNvPr id="3" name="Content Placeholder 2"/>
          <p:cNvSpPr>
            <a:spLocks noGrp="1"/>
          </p:cNvSpPr>
          <p:nvPr>
            <p:ph idx="1"/>
          </p:nvPr>
        </p:nvSpPr>
        <p:spPr/>
        <p:txBody>
          <a:bodyPr>
            <a:normAutofit lnSpcReduction="10000"/>
          </a:bodyPr>
          <a:lstStyle/>
          <a:p>
            <a:r>
              <a:rPr lang="en-US" dirty="0" smtClean="0"/>
              <a:t>Console cable (with serial to USB converter)</a:t>
            </a:r>
          </a:p>
          <a:p>
            <a:r>
              <a:rPr lang="en-US" dirty="0" smtClean="0"/>
              <a:t>20 FT CAT5e or CAT6 Ethernet Cable</a:t>
            </a:r>
          </a:p>
          <a:p>
            <a:r>
              <a:rPr lang="en-US" dirty="0" smtClean="0"/>
              <a:t>Multiple Flash Drives</a:t>
            </a:r>
          </a:p>
          <a:p>
            <a:r>
              <a:rPr lang="en-US" dirty="0" smtClean="0"/>
              <a:t>Screwdrivers with exchangeable bits</a:t>
            </a:r>
          </a:p>
          <a:p>
            <a:r>
              <a:rPr lang="en-US" dirty="0" smtClean="0"/>
              <a:t>Power Drill (cordless)</a:t>
            </a:r>
          </a:p>
          <a:p>
            <a:r>
              <a:rPr lang="en-US" dirty="0" smtClean="0"/>
              <a:t>Anti-static bags</a:t>
            </a:r>
          </a:p>
          <a:p>
            <a:r>
              <a:rPr lang="en-US" dirty="0" smtClean="0"/>
              <a:t>Backup OS (operating System) disks or ISO images</a:t>
            </a:r>
            <a:endParaRPr lang="en-US" dirty="0"/>
          </a:p>
        </p:txBody>
      </p:sp>
    </p:spTree>
    <p:extLst>
      <p:ext uri="{BB962C8B-B14F-4D97-AF65-F5344CB8AC3E}">
        <p14:creationId xmlns:p14="http://schemas.microsoft.com/office/powerpoint/2010/main" val="3175592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Visible PC</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93238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Study Group</a:t>
            </a:r>
            <a:endParaRPr lang="en-US" dirty="0"/>
          </a:p>
        </p:txBody>
      </p:sp>
      <p:sp>
        <p:nvSpPr>
          <p:cNvPr id="3" name="Subtitle 2"/>
          <p:cNvSpPr>
            <a:spLocks noGrp="1"/>
          </p:cNvSpPr>
          <p:nvPr>
            <p:ph type="subTitle" idx="1"/>
          </p:nvPr>
        </p:nvSpPr>
        <p:spPr/>
        <p:txBody>
          <a:bodyPr/>
          <a:lstStyle/>
          <a:p>
            <a:r>
              <a:rPr lang="en-US" dirty="0"/>
              <a:t>10/12/15 Week 1</a:t>
            </a:r>
            <a:endParaRPr lang="en-US" dirty="0"/>
          </a:p>
        </p:txBody>
      </p:sp>
    </p:spTree>
    <p:extLst>
      <p:ext uri="{BB962C8B-B14F-4D97-AF65-F5344CB8AC3E}">
        <p14:creationId xmlns:p14="http://schemas.microsoft.com/office/powerpoint/2010/main" val="376685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typical PC</a:t>
            </a:r>
            <a:endParaRPr lang="en-US" dirty="0"/>
          </a:p>
        </p:txBody>
      </p:sp>
      <p:pic>
        <p:nvPicPr>
          <p:cNvPr id="4" name="Content Placeholder 3"/>
          <p:cNvPicPr>
            <a:picLocks noGrp="1" noChangeAspect="1"/>
          </p:cNvPicPr>
          <p:nvPr>
            <p:ph idx="1"/>
          </p:nvPr>
        </p:nvPicPr>
        <p:blipFill>
          <a:blip r:embed="rId2"/>
          <a:stretch>
            <a:fillRect/>
          </a:stretch>
        </p:blipFill>
        <p:spPr>
          <a:xfrm>
            <a:off x="2667000" y="2615945"/>
            <a:ext cx="7219950" cy="3488834"/>
          </a:xfrm>
          <a:prstGeom prst="rect">
            <a:avLst/>
          </a:prstGeom>
        </p:spPr>
      </p:pic>
    </p:spTree>
    <p:extLst>
      <p:ext uri="{BB962C8B-B14F-4D97-AF65-F5344CB8AC3E}">
        <p14:creationId xmlns:p14="http://schemas.microsoft.com/office/powerpoint/2010/main" val="1999255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Ports on a PC</a:t>
            </a:r>
            <a:endParaRPr lang="en-US" dirty="0"/>
          </a:p>
        </p:txBody>
      </p:sp>
      <p:pic>
        <p:nvPicPr>
          <p:cNvPr id="4" name="Content Placeholder 3"/>
          <p:cNvPicPr>
            <a:picLocks noGrp="1" noChangeAspect="1"/>
          </p:cNvPicPr>
          <p:nvPr>
            <p:ph idx="1"/>
          </p:nvPr>
        </p:nvPicPr>
        <p:blipFill>
          <a:blip r:embed="rId2"/>
          <a:stretch>
            <a:fillRect/>
          </a:stretch>
        </p:blipFill>
        <p:spPr>
          <a:xfrm>
            <a:off x="758176" y="876155"/>
            <a:ext cx="2518424" cy="5323034"/>
          </a:xfrm>
          <a:prstGeom prst="rect">
            <a:avLst/>
          </a:prstGeom>
        </p:spPr>
      </p:pic>
    </p:spTree>
    <p:extLst>
      <p:ext uri="{BB962C8B-B14F-4D97-AF65-F5344CB8AC3E}">
        <p14:creationId xmlns:p14="http://schemas.microsoft.com/office/powerpoint/2010/main" val="2296449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 vs. Port vs. Jack vs Connector</a:t>
            </a:r>
            <a:endParaRPr lang="en-US" dirty="0"/>
          </a:p>
        </p:txBody>
      </p:sp>
      <p:sp>
        <p:nvSpPr>
          <p:cNvPr id="3" name="Content Placeholder 2"/>
          <p:cNvSpPr>
            <a:spLocks noGrp="1"/>
          </p:cNvSpPr>
          <p:nvPr>
            <p:ph idx="1"/>
          </p:nvPr>
        </p:nvSpPr>
        <p:spPr/>
        <p:txBody>
          <a:bodyPr/>
          <a:lstStyle/>
          <a:p>
            <a:r>
              <a:rPr lang="en-US" dirty="0" smtClean="0"/>
              <a:t>Plug- part with some type of projection that goes into a port</a:t>
            </a:r>
          </a:p>
          <a:p>
            <a:r>
              <a:rPr lang="en-US" dirty="0" smtClean="0"/>
              <a:t>Port/Jack- matching hole or slot that accepts a specific type of plug</a:t>
            </a:r>
          </a:p>
          <a:p>
            <a:r>
              <a:rPr lang="en-US" dirty="0" smtClean="0"/>
              <a:t>Connector- Describes either a Port or Jack</a:t>
            </a:r>
          </a:p>
          <a:p>
            <a:endParaRPr lang="en-US" dirty="0"/>
          </a:p>
        </p:txBody>
      </p:sp>
      <p:pic>
        <p:nvPicPr>
          <p:cNvPr id="4" name="Picture 3"/>
          <p:cNvPicPr>
            <a:picLocks noChangeAspect="1"/>
          </p:cNvPicPr>
          <p:nvPr/>
        </p:nvPicPr>
        <p:blipFill>
          <a:blip r:embed="rId2"/>
          <a:stretch>
            <a:fillRect/>
          </a:stretch>
        </p:blipFill>
        <p:spPr>
          <a:xfrm>
            <a:off x="7115172" y="3532718"/>
            <a:ext cx="3781425" cy="2343150"/>
          </a:xfrm>
          <a:prstGeom prst="rect">
            <a:avLst/>
          </a:prstGeom>
        </p:spPr>
      </p:pic>
    </p:spTree>
    <p:extLst>
      <p:ext uri="{BB962C8B-B14F-4D97-AF65-F5344CB8AC3E}">
        <p14:creationId xmlns:p14="http://schemas.microsoft.com/office/powerpoint/2010/main" val="2331909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 vs mini-DIN</a:t>
            </a:r>
            <a:endParaRPr lang="en-US" dirty="0"/>
          </a:p>
        </p:txBody>
      </p:sp>
      <p:sp>
        <p:nvSpPr>
          <p:cNvPr id="3" name="Content Placeholder 2"/>
          <p:cNvSpPr>
            <a:spLocks noGrp="1"/>
          </p:cNvSpPr>
          <p:nvPr>
            <p:ph idx="1"/>
          </p:nvPr>
        </p:nvSpPr>
        <p:spPr/>
        <p:txBody>
          <a:bodyPr/>
          <a:lstStyle/>
          <a:p>
            <a:r>
              <a:rPr lang="en-US" dirty="0" smtClean="0"/>
              <a:t>Deutsche </a:t>
            </a:r>
            <a:r>
              <a:rPr lang="en-US" dirty="0" err="1" smtClean="0"/>
              <a:t>Industrie</a:t>
            </a:r>
            <a:r>
              <a:rPr lang="en-US" dirty="0" smtClean="0"/>
              <a:t> Norm (DIN) was replaced by mini-DIN a long time ago</a:t>
            </a:r>
          </a:p>
          <a:p>
            <a:pPr lvl="1"/>
            <a:r>
              <a:rPr lang="en-US" dirty="0" smtClean="0"/>
              <a:t>Old-style key-board and mice plugged into these.</a:t>
            </a:r>
          </a:p>
          <a:p>
            <a:r>
              <a:rPr lang="en-US" dirty="0" smtClean="0"/>
              <a:t>Mini-DIN- also known as PS/2 (Personal System 2) and known as DIN-6</a:t>
            </a:r>
          </a:p>
          <a:p>
            <a:pPr lvl="1"/>
            <a:r>
              <a:rPr lang="en-US" dirty="0" smtClean="0"/>
              <a:t>Six pins</a:t>
            </a:r>
          </a:p>
          <a:p>
            <a:pPr lvl="1"/>
            <a:r>
              <a:rPr lang="en-US" dirty="0" smtClean="0"/>
              <a:t>Used for many devices including but not limited to:</a:t>
            </a:r>
          </a:p>
          <a:p>
            <a:pPr lvl="2"/>
            <a:r>
              <a:rPr lang="en-US" dirty="0" smtClean="0"/>
              <a:t>Keyboard, mice</a:t>
            </a:r>
          </a:p>
          <a:p>
            <a:pPr lvl="2"/>
            <a:r>
              <a:rPr lang="en-US" dirty="0" smtClean="0"/>
              <a:t>Older speaker system’s subwoofer</a:t>
            </a:r>
          </a:p>
          <a:p>
            <a:pPr lvl="2"/>
            <a:endParaRPr lang="en-US" dirty="0"/>
          </a:p>
        </p:txBody>
      </p:sp>
    </p:spTree>
    <p:extLst>
      <p:ext uri="{BB962C8B-B14F-4D97-AF65-F5344CB8AC3E}">
        <p14:creationId xmlns:p14="http://schemas.microsoft.com/office/powerpoint/2010/main" val="3600254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Connector Types</a:t>
            </a:r>
            <a:endParaRPr lang="en-US" dirty="0"/>
          </a:p>
        </p:txBody>
      </p:sp>
      <p:sp>
        <p:nvSpPr>
          <p:cNvPr id="3" name="Content Placeholder 2"/>
          <p:cNvSpPr>
            <a:spLocks noGrp="1"/>
          </p:cNvSpPr>
          <p:nvPr>
            <p:ph idx="1"/>
          </p:nvPr>
        </p:nvSpPr>
        <p:spPr/>
        <p:txBody>
          <a:bodyPr/>
          <a:lstStyle/>
          <a:p>
            <a:r>
              <a:rPr lang="en-US" dirty="0" smtClean="0"/>
              <a:t>USB-A (End that plugs into your computer)</a:t>
            </a:r>
          </a:p>
          <a:p>
            <a:endParaRPr lang="en-US" dirty="0"/>
          </a:p>
        </p:txBody>
      </p:sp>
      <p:pic>
        <p:nvPicPr>
          <p:cNvPr id="4" name="Picture 3"/>
          <p:cNvPicPr>
            <a:picLocks noChangeAspect="1"/>
          </p:cNvPicPr>
          <p:nvPr/>
        </p:nvPicPr>
        <p:blipFill>
          <a:blip r:embed="rId2"/>
          <a:stretch>
            <a:fillRect/>
          </a:stretch>
        </p:blipFill>
        <p:spPr>
          <a:xfrm>
            <a:off x="7162800" y="2556931"/>
            <a:ext cx="3876675" cy="3689525"/>
          </a:xfrm>
          <a:prstGeom prst="rect">
            <a:avLst/>
          </a:prstGeom>
        </p:spPr>
      </p:pic>
    </p:spTree>
    <p:extLst>
      <p:ext uri="{BB962C8B-B14F-4D97-AF65-F5344CB8AC3E}">
        <p14:creationId xmlns:p14="http://schemas.microsoft.com/office/powerpoint/2010/main" val="689443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Connector Types</a:t>
            </a:r>
            <a:endParaRPr lang="en-US" dirty="0"/>
          </a:p>
        </p:txBody>
      </p:sp>
      <p:sp>
        <p:nvSpPr>
          <p:cNvPr id="3" name="Content Placeholder 2"/>
          <p:cNvSpPr>
            <a:spLocks noGrp="1"/>
          </p:cNvSpPr>
          <p:nvPr>
            <p:ph idx="1"/>
          </p:nvPr>
        </p:nvSpPr>
        <p:spPr/>
        <p:txBody>
          <a:bodyPr/>
          <a:lstStyle/>
          <a:p>
            <a:r>
              <a:rPr lang="en-US" dirty="0" smtClean="0"/>
              <a:t>USB-B (Commonly used with printers and external hard drives)</a:t>
            </a:r>
          </a:p>
          <a:p>
            <a:endParaRPr lang="en-US" dirty="0"/>
          </a:p>
        </p:txBody>
      </p:sp>
      <p:pic>
        <p:nvPicPr>
          <p:cNvPr id="4" name="Picture 3"/>
          <p:cNvPicPr>
            <a:picLocks noChangeAspect="1"/>
          </p:cNvPicPr>
          <p:nvPr/>
        </p:nvPicPr>
        <p:blipFill>
          <a:blip r:embed="rId2"/>
          <a:stretch>
            <a:fillRect/>
          </a:stretch>
        </p:blipFill>
        <p:spPr>
          <a:xfrm>
            <a:off x="1295401" y="2991739"/>
            <a:ext cx="3486149" cy="3155062"/>
          </a:xfrm>
          <a:prstGeom prst="rect">
            <a:avLst/>
          </a:prstGeom>
        </p:spPr>
      </p:pic>
    </p:spTree>
    <p:extLst>
      <p:ext uri="{BB962C8B-B14F-4D97-AF65-F5344CB8AC3E}">
        <p14:creationId xmlns:p14="http://schemas.microsoft.com/office/powerpoint/2010/main" val="4286944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Connector Types</a:t>
            </a:r>
            <a:endParaRPr lang="en-US" dirty="0"/>
          </a:p>
        </p:txBody>
      </p:sp>
      <p:sp>
        <p:nvSpPr>
          <p:cNvPr id="3" name="Content Placeholder 2"/>
          <p:cNvSpPr>
            <a:spLocks noGrp="1"/>
          </p:cNvSpPr>
          <p:nvPr>
            <p:ph idx="1"/>
          </p:nvPr>
        </p:nvSpPr>
        <p:spPr/>
        <p:txBody>
          <a:bodyPr/>
          <a:lstStyle/>
          <a:p>
            <a:r>
              <a:rPr lang="en-US" dirty="0" smtClean="0"/>
              <a:t>USB mini-B</a:t>
            </a:r>
          </a:p>
          <a:p>
            <a:endParaRPr lang="en-US" dirty="0"/>
          </a:p>
        </p:txBody>
      </p:sp>
      <p:pic>
        <p:nvPicPr>
          <p:cNvPr id="4" name="Picture 3"/>
          <p:cNvPicPr>
            <a:picLocks noChangeAspect="1"/>
          </p:cNvPicPr>
          <p:nvPr/>
        </p:nvPicPr>
        <p:blipFill>
          <a:blip r:embed="rId2"/>
          <a:stretch>
            <a:fillRect/>
          </a:stretch>
        </p:blipFill>
        <p:spPr>
          <a:xfrm>
            <a:off x="3694832" y="2965980"/>
            <a:ext cx="4802333" cy="2909888"/>
          </a:xfrm>
          <a:prstGeom prst="rect">
            <a:avLst/>
          </a:prstGeom>
        </p:spPr>
      </p:pic>
    </p:spTree>
    <p:extLst>
      <p:ext uri="{BB962C8B-B14F-4D97-AF65-F5344CB8AC3E}">
        <p14:creationId xmlns:p14="http://schemas.microsoft.com/office/powerpoint/2010/main" val="1654085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Connector Types</a:t>
            </a:r>
            <a:endParaRPr lang="en-US" dirty="0"/>
          </a:p>
        </p:txBody>
      </p:sp>
      <p:sp>
        <p:nvSpPr>
          <p:cNvPr id="3" name="Content Placeholder 2"/>
          <p:cNvSpPr>
            <a:spLocks noGrp="1"/>
          </p:cNvSpPr>
          <p:nvPr>
            <p:ph idx="1"/>
          </p:nvPr>
        </p:nvSpPr>
        <p:spPr/>
        <p:txBody>
          <a:bodyPr/>
          <a:lstStyle/>
          <a:p>
            <a:r>
              <a:rPr lang="en-US" dirty="0" smtClean="0"/>
              <a:t>USB micro-B</a:t>
            </a:r>
            <a:endParaRPr lang="en-US" dirty="0"/>
          </a:p>
        </p:txBody>
      </p:sp>
      <p:cxnSp>
        <p:nvCxnSpPr>
          <p:cNvPr id="5" name="Straight Arrow Connector 4"/>
          <p:cNvCxnSpPr/>
          <p:nvPr/>
        </p:nvCxnSpPr>
        <p:spPr>
          <a:xfrm flipV="1">
            <a:off x="2019300" y="4400550"/>
            <a:ext cx="1828800" cy="1524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4400550" y="2408766"/>
            <a:ext cx="4648200" cy="3615267"/>
          </a:xfrm>
          <a:prstGeom prst="rect">
            <a:avLst/>
          </a:prstGeom>
        </p:spPr>
      </p:pic>
    </p:spTree>
    <p:extLst>
      <p:ext uri="{BB962C8B-B14F-4D97-AF65-F5344CB8AC3E}">
        <p14:creationId xmlns:p14="http://schemas.microsoft.com/office/powerpoint/2010/main" val="3419112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FireWire Connectors	</a:t>
            </a:r>
            <a:endParaRPr lang="en-US" dirty="0"/>
          </a:p>
        </p:txBody>
      </p:sp>
      <p:sp>
        <p:nvSpPr>
          <p:cNvPr id="3" name="Content Placeholder 2"/>
          <p:cNvSpPr>
            <a:spLocks noGrp="1"/>
          </p:cNvSpPr>
          <p:nvPr>
            <p:ph idx="1"/>
          </p:nvPr>
        </p:nvSpPr>
        <p:spPr/>
        <p:txBody>
          <a:bodyPr/>
          <a:lstStyle/>
          <a:p>
            <a:r>
              <a:rPr lang="en-US" dirty="0" err="1" smtClean="0"/>
              <a:t>Firewire</a:t>
            </a:r>
            <a:r>
              <a:rPr lang="en-US" dirty="0" smtClean="0"/>
              <a:t>, also known as IEEE 1394, moves data at incredibly high speeds</a:t>
            </a:r>
          </a:p>
          <a:p>
            <a:pPr lvl="1"/>
            <a:r>
              <a:rPr lang="en-US" dirty="0" smtClean="0"/>
              <a:t>Used for streaming video, such as from a digital camera to a computer</a:t>
            </a:r>
          </a:p>
          <a:p>
            <a:pPr lvl="1"/>
            <a:r>
              <a:rPr lang="en-US" dirty="0" smtClean="0"/>
              <a:t>6-wire connector or 9-wire for devices that need more speed and power</a:t>
            </a:r>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8801100" y="3879851"/>
            <a:ext cx="2667000" cy="2419350"/>
          </a:xfrm>
          <a:prstGeom prst="rect">
            <a:avLst/>
          </a:prstGeom>
        </p:spPr>
      </p:pic>
    </p:spTree>
    <p:extLst>
      <p:ext uri="{BB962C8B-B14F-4D97-AF65-F5344CB8AC3E}">
        <p14:creationId xmlns:p14="http://schemas.microsoft.com/office/powerpoint/2010/main" val="318684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DB-Connectors</a:t>
            </a:r>
            <a:endParaRPr lang="en-US" dirty="0"/>
          </a:p>
        </p:txBody>
      </p:sp>
      <p:sp>
        <p:nvSpPr>
          <p:cNvPr id="3" name="Content Placeholder 2"/>
          <p:cNvSpPr>
            <a:spLocks noGrp="1"/>
          </p:cNvSpPr>
          <p:nvPr>
            <p:ph idx="1"/>
          </p:nvPr>
        </p:nvSpPr>
        <p:spPr/>
        <p:txBody>
          <a:bodyPr/>
          <a:lstStyle/>
          <a:p>
            <a:r>
              <a:rPr lang="en-US" dirty="0" smtClean="0"/>
              <a:t>Have been used for almost all devices, except for keyboards.</a:t>
            </a:r>
          </a:p>
          <a:p>
            <a:r>
              <a:rPr lang="en-US" dirty="0" smtClean="0"/>
              <a:t>Also known as D-sub, D-subminiature, DBs and D-shell</a:t>
            </a:r>
          </a:p>
          <a:p>
            <a:pPr lvl="1"/>
            <a:r>
              <a:rPr lang="en-US" dirty="0" smtClean="0"/>
              <a:t>CompTIA calls them D-shell, but most techs just call them DBs</a:t>
            </a:r>
          </a:p>
          <a:p>
            <a:pPr lvl="1"/>
            <a:r>
              <a:rPr lang="en-US" dirty="0" smtClean="0"/>
              <a:t>Anywhere between 9 and 37 pins. However it is rare to see more than 25 pins.</a:t>
            </a:r>
          </a:p>
          <a:p>
            <a:r>
              <a:rPr lang="en-US" dirty="0" smtClean="0"/>
              <a:t>You should know OF these, however, they are less and less common as time goes on. Most devices that previously used DBs now use USB instead.</a:t>
            </a:r>
          </a:p>
          <a:p>
            <a:pPr lvl="1"/>
            <a:endParaRPr lang="en-US" dirty="0"/>
          </a:p>
        </p:txBody>
      </p:sp>
      <p:pic>
        <p:nvPicPr>
          <p:cNvPr id="4" name="Picture 3"/>
          <p:cNvPicPr>
            <a:picLocks noChangeAspect="1"/>
          </p:cNvPicPr>
          <p:nvPr/>
        </p:nvPicPr>
        <p:blipFill>
          <a:blip r:embed="rId2"/>
          <a:stretch>
            <a:fillRect/>
          </a:stretch>
        </p:blipFill>
        <p:spPr>
          <a:xfrm>
            <a:off x="8801100" y="1087966"/>
            <a:ext cx="2667000" cy="2667000"/>
          </a:xfrm>
          <a:prstGeom prst="rect">
            <a:avLst/>
          </a:prstGeom>
        </p:spPr>
      </p:pic>
    </p:spTree>
    <p:extLst>
      <p:ext uri="{BB962C8B-B14F-4D97-AF65-F5344CB8AC3E}">
        <p14:creationId xmlns:p14="http://schemas.microsoft.com/office/powerpoint/2010/main" val="2210459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Path of the PC Tech</a:t>
            </a:r>
            <a:endParaRPr lang="en-US" dirty="0"/>
          </a:p>
        </p:txBody>
      </p:sp>
    </p:spTree>
    <p:extLst>
      <p:ext uri="{BB962C8B-B14F-4D97-AF65-F5344CB8AC3E}">
        <p14:creationId xmlns:p14="http://schemas.microsoft.com/office/powerpoint/2010/main" val="2913478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RJ-Connectors</a:t>
            </a:r>
            <a:endParaRPr lang="en-US" dirty="0"/>
          </a:p>
        </p:txBody>
      </p:sp>
      <p:sp>
        <p:nvSpPr>
          <p:cNvPr id="3" name="Content Placeholder 2"/>
          <p:cNvSpPr>
            <a:spLocks noGrp="1"/>
          </p:cNvSpPr>
          <p:nvPr>
            <p:ph idx="1"/>
          </p:nvPr>
        </p:nvSpPr>
        <p:spPr/>
        <p:txBody>
          <a:bodyPr/>
          <a:lstStyle/>
          <a:p>
            <a:r>
              <a:rPr lang="en-US" dirty="0" smtClean="0"/>
              <a:t>RJ-11 “Phone Plug”</a:t>
            </a:r>
          </a:p>
          <a:p>
            <a:pPr lvl="1"/>
            <a:r>
              <a:rPr lang="en-US" dirty="0" smtClean="0"/>
              <a:t>3 pin plug commonly used for telephone or dial-up internet</a:t>
            </a:r>
          </a:p>
          <a:p>
            <a:r>
              <a:rPr lang="en-US" dirty="0" smtClean="0"/>
              <a:t>RJ-45 “Ethernet cable”</a:t>
            </a:r>
          </a:p>
          <a:p>
            <a:pPr lvl="1"/>
            <a:r>
              <a:rPr lang="en-US" dirty="0" smtClean="0"/>
              <a:t>Used for internet connections and to connect internal devices for intranets.</a:t>
            </a:r>
            <a:endParaRPr lang="en-US" dirty="0"/>
          </a:p>
        </p:txBody>
      </p:sp>
      <p:pic>
        <p:nvPicPr>
          <p:cNvPr id="4" name="Picture 3"/>
          <p:cNvPicPr>
            <a:picLocks noChangeAspect="1"/>
          </p:cNvPicPr>
          <p:nvPr/>
        </p:nvPicPr>
        <p:blipFill>
          <a:blip r:embed="rId2"/>
          <a:stretch>
            <a:fillRect/>
          </a:stretch>
        </p:blipFill>
        <p:spPr>
          <a:xfrm>
            <a:off x="1295400" y="4324350"/>
            <a:ext cx="3775077" cy="1822451"/>
          </a:xfrm>
          <a:prstGeom prst="rect">
            <a:avLst/>
          </a:prstGeom>
        </p:spPr>
      </p:pic>
    </p:spTree>
    <p:extLst>
      <p:ext uri="{BB962C8B-B14F-4D97-AF65-F5344CB8AC3E}">
        <p14:creationId xmlns:p14="http://schemas.microsoft.com/office/powerpoint/2010/main" val="3863893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Audio-connectors</a:t>
            </a:r>
            <a:endParaRPr lang="en-US" dirty="0"/>
          </a:p>
        </p:txBody>
      </p:sp>
      <p:sp>
        <p:nvSpPr>
          <p:cNvPr id="3" name="Content Placeholder 2"/>
          <p:cNvSpPr>
            <a:spLocks noGrp="1"/>
          </p:cNvSpPr>
          <p:nvPr>
            <p:ph idx="1"/>
          </p:nvPr>
        </p:nvSpPr>
        <p:spPr/>
        <p:txBody>
          <a:bodyPr/>
          <a:lstStyle/>
          <a:p>
            <a:r>
              <a:rPr lang="en-US" dirty="0" smtClean="0"/>
              <a:t>1/8 plug or mini-audio connector (headphone plug)</a:t>
            </a:r>
            <a:endParaRPr lang="en-US" dirty="0"/>
          </a:p>
        </p:txBody>
      </p:sp>
      <p:pic>
        <p:nvPicPr>
          <p:cNvPr id="4" name="Picture 3"/>
          <p:cNvPicPr>
            <a:picLocks noChangeAspect="1"/>
          </p:cNvPicPr>
          <p:nvPr/>
        </p:nvPicPr>
        <p:blipFill>
          <a:blip r:embed="rId2"/>
          <a:stretch>
            <a:fillRect/>
          </a:stretch>
        </p:blipFill>
        <p:spPr>
          <a:xfrm>
            <a:off x="7838690" y="2556932"/>
            <a:ext cx="3534157" cy="3318936"/>
          </a:xfrm>
          <a:prstGeom prst="rect">
            <a:avLst/>
          </a:prstGeom>
        </p:spPr>
      </p:pic>
    </p:spTree>
    <p:extLst>
      <p:ext uri="{BB962C8B-B14F-4D97-AF65-F5344CB8AC3E}">
        <p14:creationId xmlns:p14="http://schemas.microsoft.com/office/powerpoint/2010/main" val="3157914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Keyboards</a:t>
            </a:r>
            <a:endParaRPr lang="en-US" dirty="0"/>
          </a:p>
        </p:txBody>
      </p:sp>
      <p:sp>
        <p:nvSpPr>
          <p:cNvPr id="3" name="Content Placeholder 2"/>
          <p:cNvSpPr>
            <a:spLocks noGrp="1"/>
          </p:cNvSpPr>
          <p:nvPr>
            <p:ph idx="1"/>
          </p:nvPr>
        </p:nvSpPr>
        <p:spPr/>
        <p:txBody>
          <a:bodyPr/>
          <a:lstStyle/>
          <a:p>
            <a:r>
              <a:rPr lang="en-US" dirty="0" smtClean="0"/>
              <a:t>Currently use mini-DIN (usually a purple color) or USB-A to connect</a:t>
            </a:r>
          </a:p>
          <a:p>
            <a:pPr lvl="1"/>
            <a:r>
              <a:rPr lang="en-US" dirty="0" smtClean="0"/>
              <a:t>Generally ship with an adapter in case one is preferred or not available.</a:t>
            </a:r>
            <a:endParaRPr lang="en-US" dirty="0"/>
          </a:p>
        </p:txBody>
      </p:sp>
      <p:pic>
        <p:nvPicPr>
          <p:cNvPr id="4" name="Picture 3"/>
          <p:cNvPicPr>
            <a:picLocks noChangeAspect="1"/>
          </p:cNvPicPr>
          <p:nvPr/>
        </p:nvPicPr>
        <p:blipFill>
          <a:blip r:embed="rId2"/>
          <a:stretch>
            <a:fillRect/>
          </a:stretch>
        </p:blipFill>
        <p:spPr>
          <a:xfrm>
            <a:off x="8502434" y="3456517"/>
            <a:ext cx="2965666" cy="2690283"/>
          </a:xfrm>
          <a:prstGeom prst="rect">
            <a:avLst/>
          </a:prstGeom>
        </p:spPr>
      </p:pic>
    </p:spTree>
    <p:extLst>
      <p:ext uri="{BB962C8B-B14F-4D97-AF65-F5344CB8AC3E}">
        <p14:creationId xmlns:p14="http://schemas.microsoft.com/office/powerpoint/2010/main" val="37506772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Content Placeholder 2"/>
          <p:cNvSpPr>
            <a:spLocks noGrp="1"/>
          </p:cNvSpPr>
          <p:nvPr>
            <p:ph idx="1"/>
          </p:nvPr>
        </p:nvSpPr>
        <p:spPr/>
        <p:txBody>
          <a:bodyPr/>
          <a:lstStyle/>
          <a:p>
            <a:r>
              <a:rPr lang="en-US" dirty="0" smtClean="0"/>
              <a:t>Use a variety of connectors</a:t>
            </a:r>
          </a:p>
          <a:p>
            <a:r>
              <a:rPr lang="en-US" dirty="0" smtClean="0"/>
              <a:t>Video Graphics Array (VGA)</a:t>
            </a:r>
          </a:p>
          <a:p>
            <a:r>
              <a:rPr lang="en-US" dirty="0" smtClean="0"/>
              <a:t>Digital visual interface (DVI)</a:t>
            </a:r>
          </a:p>
          <a:p>
            <a:r>
              <a:rPr lang="en-US" dirty="0" smtClean="0"/>
              <a:t>High-Definition Multimedia Interface (HDMI)- Newest interface</a:t>
            </a:r>
          </a:p>
          <a:p>
            <a:pPr lvl="1"/>
            <a:r>
              <a:rPr lang="en-US" dirty="0" smtClean="0"/>
              <a:t>Video and Audio is carried over the same cable</a:t>
            </a:r>
            <a:endParaRPr lang="en-US" dirty="0"/>
          </a:p>
        </p:txBody>
      </p:sp>
      <p:pic>
        <p:nvPicPr>
          <p:cNvPr id="4" name="Picture 3"/>
          <p:cNvPicPr>
            <a:picLocks noChangeAspect="1"/>
          </p:cNvPicPr>
          <p:nvPr/>
        </p:nvPicPr>
        <p:blipFill>
          <a:blip r:embed="rId2"/>
          <a:stretch>
            <a:fillRect/>
          </a:stretch>
        </p:blipFill>
        <p:spPr>
          <a:xfrm>
            <a:off x="5259098" y="2556932"/>
            <a:ext cx="6275677" cy="1291168"/>
          </a:xfrm>
          <a:prstGeom prst="rect">
            <a:avLst/>
          </a:prstGeom>
        </p:spPr>
      </p:pic>
    </p:spTree>
    <p:extLst>
      <p:ext uri="{BB962C8B-B14F-4D97-AF65-F5344CB8AC3E}">
        <p14:creationId xmlns:p14="http://schemas.microsoft.com/office/powerpoint/2010/main" val="2788977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Processing Unit (CPU)</a:t>
            </a:r>
            <a:endParaRPr lang="en-US" dirty="0"/>
          </a:p>
        </p:txBody>
      </p:sp>
      <p:sp>
        <p:nvSpPr>
          <p:cNvPr id="3" name="Content Placeholder 2"/>
          <p:cNvSpPr>
            <a:spLocks noGrp="1"/>
          </p:cNvSpPr>
          <p:nvPr>
            <p:ph idx="1"/>
          </p:nvPr>
        </p:nvSpPr>
        <p:spPr/>
        <p:txBody>
          <a:bodyPr/>
          <a:lstStyle/>
          <a:p>
            <a:r>
              <a:rPr lang="en-US" dirty="0" smtClean="0"/>
              <a:t>All techs use the term CPU, processor or micro-processor, but almost never the full “Central Processing Unit” unless necessary</a:t>
            </a:r>
          </a:p>
          <a:p>
            <a:r>
              <a:rPr lang="en-US" dirty="0" smtClean="0"/>
              <a:t>Heatsinks (large slab of aluminum or copper) is used to distribute and take heat away from the CPU</a:t>
            </a:r>
          </a:p>
          <a:p>
            <a:pPr lvl="1"/>
            <a:r>
              <a:rPr lang="en-US" dirty="0" smtClean="0"/>
              <a:t>Modern CPUs get VERY hot without proper cooling</a:t>
            </a:r>
            <a:endParaRPr lang="en-US" dirty="0"/>
          </a:p>
        </p:txBody>
      </p:sp>
    </p:spTree>
    <p:extLst>
      <p:ext uri="{BB962C8B-B14F-4D97-AF65-F5344CB8AC3E}">
        <p14:creationId xmlns:p14="http://schemas.microsoft.com/office/powerpoint/2010/main" val="263390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 Memory (RAM)</a:t>
            </a:r>
            <a:endParaRPr lang="en-US" dirty="0"/>
          </a:p>
        </p:txBody>
      </p:sp>
      <p:sp>
        <p:nvSpPr>
          <p:cNvPr id="3" name="Content Placeholder 2"/>
          <p:cNvSpPr>
            <a:spLocks noGrp="1"/>
          </p:cNvSpPr>
          <p:nvPr>
            <p:ph idx="1"/>
          </p:nvPr>
        </p:nvSpPr>
        <p:spPr/>
        <p:txBody>
          <a:bodyPr>
            <a:normAutofit lnSpcReduction="10000"/>
          </a:bodyPr>
          <a:lstStyle/>
          <a:p>
            <a:r>
              <a:rPr lang="en-US" dirty="0" smtClean="0"/>
              <a:t>Stores programs and data currently being used by the CPU</a:t>
            </a:r>
          </a:p>
          <a:p>
            <a:r>
              <a:rPr lang="en-US" dirty="0" smtClean="0"/>
              <a:t>Maximum amount of programs and data that a piece of RAM can store is measured in units called bytes. </a:t>
            </a:r>
            <a:endParaRPr lang="en-US" dirty="0"/>
          </a:p>
          <a:p>
            <a:pPr lvl="1"/>
            <a:r>
              <a:rPr lang="en-US" dirty="0" smtClean="0"/>
              <a:t>Modern PCs have millions or billions of bytes. Thus, they are now referred to as megabytes (MB) or gigabytes (GB)</a:t>
            </a:r>
          </a:p>
          <a:p>
            <a:pPr lvl="1"/>
            <a:r>
              <a:rPr lang="en-US" dirty="0" smtClean="0"/>
              <a:t>Average PC has 1 to 4 GB of RAM. Most PCs can have more or less.</a:t>
            </a:r>
          </a:p>
          <a:p>
            <a:r>
              <a:rPr lang="en-US" dirty="0" smtClean="0"/>
              <a:t>Each piece of RAM is called a stick</a:t>
            </a:r>
          </a:p>
          <a:p>
            <a:r>
              <a:rPr lang="en-US" dirty="0" smtClean="0"/>
              <a:t>Modern RAM is known as “Dual Inline Memory Module (DIMM)”</a:t>
            </a:r>
            <a:endParaRPr lang="en-US" dirty="0"/>
          </a:p>
        </p:txBody>
      </p:sp>
      <p:pic>
        <p:nvPicPr>
          <p:cNvPr id="4" name="Picture 3"/>
          <p:cNvPicPr>
            <a:picLocks noChangeAspect="1"/>
          </p:cNvPicPr>
          <p:nvPr/>
        </p:nvPicPr>
        <p:blipFill>
          <a:blip r:embed="rId2"/>
          <a:stretch>
            <a:fillRect/>
          </a:stretch>
        </p:blipFill>
        <p:spPr>
          <a:xfrm>
            <a:off x="9386884" y="4216400"/>
            <a:ext cx="2409825" cy="1409700"/>
          </a:xfrm>
          <a:prstGeom prst="rect">
            <a:avLst/>
          </a:prstGeom>
        </p:spPr>
      </p:pic>
    </p:spTree>
    <p:extLst>
      <p:ext uri="{BB962C8B-B14F-4D97-AF65-F5344CB8AC3E}">
        <p14:creationId xmlns:p14="http://schemas.microsoft.com/office/powerpoint/2010/main" val="31497559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Motherboard</a:t>
            </a:r>
            <a:endParaRPr lang="en-US" dirty="0"/>
          </a:p>
        </p:txBody>
      </p:sp>
      <p:sp>
        <p:nvSpPr>
          <p:cNvPr id="3" name="Content Placeholder 2"/>
          <p:cNvSpPr>
            <a:spLocks noGrp="1"/>
          </p:cNvSpPr>
          <p:nvPr>
            <p:ph idx="1"/>
          </p:nvPr>
        </p:nvSpPr>
        <p:spPr/>
        <p:txBody>
          <a:bodyPr/>
          <a:lstStyle/>
          <a:p>
            <a:r>
              <a:rPr lang="en-US" dirty="0" smtClean="0"/>
              <a:t>Thin piece of circuit board, generally uses the color green with silver or gold traces for the circuitry.</a:t>
            </a:r>
          </a:p>
          <a:p>
            <a:endParaRPr lang="en-US" dirty="0"/>
          </a:p>
        </p:txBody>
      </p:sp>
      <p:pic>
        <p:nvPicPr>
          <p:cNvPr id="4" name="Picture 3"/>
          <p:cNvPicPr>
            <a:picLocks noChangeAspect="1"/>
          </p:cNvPicPr>
          <p:nvPr/>
        </p:nvPicPr>
        <p:blipFill>
          <a:blip r:embed="rId2"/>
          <a:stretch>
            <a:fillRect/>
          </a:stretch>
        </p:blipFill>
        <p:spPr>
          <a:xfrm>
            <a:off x="4391024" y="3100387"/>
            <a:ext cx="3343275" cy="3141730"/>
          </a:xfrm>
          <a:prstGeom prst="rect">
            <a:avLst/>
          </a:prstGeom>
        </p:spPr>
      </p:pic>
    </p:spTree>
    <p:extLst>
      <p:ext uri="{BB962C8B-B14F-4D97-AF65-F5344CB8AC3E}">
        <p14:creationId xmlns:p14="http://schemas.microsoft.com/office/powerpoint/2010/main" val="420253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Supply</a:t>
            </a:r>
            <a:endParaRPr lang="en-US" dirty="0"/>
          </a:p>
        </p:txBody>
      </p:sp>
      <p:sp>
        <p:nvSpPr>
          <p:cNvPr id="3" name="Content Placeholder 2"/>
          <p:cNvSpPr>
            <a:spLocks noGrp="1"/>
          </p:cNvSpPr>
          <p:nvPr>
            <p:ph idx="1"/>
          </p:nvPr>
        </p:nvSpPr>
        <p:spPr/>
        <p:txBody>
          <a:bodyPr/>
          <a:lstStyle/>
          <a:p>
            <a:r>
              <a:rPr lang="en-US" dirty="0" smtClean="0"/>
              <a:t>As the name implies, it powers the computer.</a:t>
            </a:r>
          </a:p>
          <a:p>
            <a:r>
              <a:rPr lang="en-US" dirty="0" smtClean="0"/>
              <a:t>Many connections which plug into all components in the PC. This is covered in more detail later in the book.</a:t>
            </a:r>
            <a:endParaRPr lang="en-US" dirty="0"/>
          </a:p>
        </p:txBody>
      </p:sp>
      <p:pic>
        <p:nvPicPr>
          <p:cNvPr id="4" name="Picture 3"/>
          <p:cNvPicPr>
            <a:picLocks noChangeAspect="1"/>
          </p:cNvPicPr>
          <p:nvPr/>
        </p:nvPicPr>
        <p:blipFill>
          <a:blip r:embed="rId2"/>
          <a:stretch>
            <a:fillRect/>
          </a:stretch>
        </p:blipFill>
        <p:spPr>
          <a:xfrm>
            <a:off x="5491162" y="3514725"/>
            <a:ext cx="3864996" cy="2632076"/>
          </a:xfrm>
          <a:prstGeom prst="rect">
            <a:avLst/>
          </a:prstGeom>
        </p:spPr>
      </p:pic>
    </p:spTree>
    <p:extLst>
      <p:ext uri="{BB962C8B-B14F-4D97-AF65-F5344CB8AC3E}">
        <p14:creationId xmlns:p14="http://schemas.microsoft.com/office/powerpoint/2010/main" val="4175692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Floppy Drive</a:t>
            </a:r>
            <a:endParaRPr lang="en-US" dirty="0"/>
          </a:p>
        </p:txBody>
      </p:sp>
      <p:sp>
        <p:nvSpPr>
          <p:cNvPr id="3" name="Content Placeholder 2"/>
          <p:cNvSpPr>
            <a:spLocks noGrp="1"/>
          </p:cNvSpPr>
          <p:nvPr>
            <p:ph idx="1"/>
          </p:nvPr>
        </p:nvSpPr>
        <p:spPr/>
        <p:txBody>
          <a:bodyPr/>
          <a:lstStyle/>
          <a:p>
            <a:r>
              <a:rPr lang="en-US" dirty="0" smtClean="0"/>
              <a:t>Rarely found now</a:t>
            </a:r>
          </a:p>
          <a:p>
            <a:r>
              <a:rPr lang="en-US" dirty="0" smtClean="0"/>
              <a:t>Connected via a ribbon cable to a floppy disk controller</a:t>
            </a:r>
          </a:p>
          <a:p>
            <a:r>
              <a:rPr lang="en-US" dirty="0" smtClean="0"/>
              <a:t>Uses removable media</a:t>
            </a:r>
          </a:p>
          <a:p>
            <a:r>
              <a:rPr lang="en-US" dirty="0" smtClean="0"/>
              <a:t>Most common is the 3.5” floppy disk</a:t>
            </a:r>
          </a:p>
          <a:p>
            <a:endParaRPr lang="en-US" dirty="0"/>
          </a:p>
        </p:txBody>
      </p:sp>
      <p:pic>
        <p:nvPicPr>
          <p:cNvPr id="4" name="Picture 3"/>
          <p:cNvPicPr>
            <a:picLocks noChangeAspect="1"/>
          </p:cNvPicPr>
          <p:nvPr/>
        </p:nvPicPr>
        <p:blipFill>
          <a:blip r:embed="rId2"/>
          <a:stretch>
            <a:fillRect/>
          </a:stretch>
        </p:blipFill>
        <p:spPr>
          <a:xfrm>
            <a:off x="6095999" y="3571874"/>
            <a:ext cx="4946406" cy="2867025"/>
          </a:xfrm>
          <a:prstGeom prst="rect">
            <a:avLst/>
          </a:prstGeom>
        </p:spPr>
      </p:pic>
    </p:spTree>
    <p:extLst>
      <p:ext uri="{BB962C8B-B14F-4D97-AF65-F5344CB8AC3E}">
        <p14:creationId xmlns:p14="http://schemas.microsoft.com/office/powerpoint/2010/main" val="4202214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Drive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Stores programs and data that are not currently being used by the CPU</a:t>
            </a:r>
          </a:p>
          <a:p>
            <a:r>
              <a:rPr lang="en-US" dirty="0" smtClean="0"/>
              <a:t>Stores more data that RAM</a:t>
            </a:r>
          </a:p>
          <a:p>
            <a:pPr lvl="1"/>
            <a:r>
              <a:rPr lang="en-US" dirty="0" smtClean="0"/>
              <a:t>Hundreds of gigabytes to terabytes (1000 GB)</a:t>
            </a:r>
          </a:p>
          <a:p>
            <a:r>
              <a:rPr lang="en-US" dirty="0" smtClean="0"/>
              <a:t>Average computer has 1 hard drive, however, most can use more.</a:t>
            </a:r>
          </a:p>
          <a:p>
            <a:r>
              <a:rPr lang="en-US" dirty="0" smtClean="0"/>
              <a:t>PATA (Parallel Advanced Technology Attachment)</a:t>
            </a:r>
          </a:p>
          <a:p>
            <a:pPr lvl="1"/>
            <a:r>
              <a:rPr lang="en-US" dirty="0" smtClean="0"/>
              <a:t>Old ribbon cable technology (slower and rarely used now)</a:t>
            </a:r>
          </a:p>
          <a:p>
            <a:r>
              <a:rPr lang="en-US" dirty="0" smtClean="0"/>
              <a:t>SATA (Serial Advanced Technology Attachment)</a:t>
            </a:r>
          </a:p>
          <a:p>
            <a:pPr lvl="1"/>
            <a:r>
              <a:rPr lang="en-US" dirty="0" smtClean="0"/>
              <a:t>Newer, modern technology that has many revisions.</a:t>
            </a:r>
            <a:endParaRPr lang="en-US" dirty="0"/>
          </a:p>
        </p:txBody>
      </p:sp>
      <p:pic>
        <p:nvPicPr>
          <p:cNvPr id="4" name="Picture 3"/>
          <p:cNvPicPr>
            <a:picLocks noChangeAspect="1"/>
          </p:cNvPicPr>
          <p:nvPr/>
        </p:nvPicPr>
        <p:blipFill>
          <a:blip r:embed="rId2"/>
          <a:stretch>
            <a:fillRect/>
          </a:stretch>
        </p:blipFill>
        <p:spPr>
          <a:xfrm>
            <a:off x="8686800" y="4095542"/>
            <a:ext cx="2933700" cy="2068018"/>
          </a:xfrm>
          <a:prstGeom prst="rect">
            <a:avLst/>
          </a:prstGeom>
        </p:spPr>
      </p:pic>
    </p:spTree>
    <p:extLst>
      <p:ext uri="{BB962C8B-B14F-4D97-AF65-F5344CB8AC3E}">
        <p14:creationId xmlns:p14="http://schemas.microsoft.com/office/powerpoint/2010/main" val="1327354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220-801 “Essentials”</a:t>
            </a:r>
            <a:endParaRPr lang="en-US" dirty="0"/>
          </a:p>
        </p:txBody>
      </p:sp>
      <p:pic>
        <p:nvPicPr>
          <p:cNvPr id="4" name="Content Placeholder 3"/>
          <p:cNvPicPr>
            <a:picLocks noGrp="1" noChangeAspect="1"/>
          </p:cNvPicPr>
          <p:nvPr>
            <p:ph idx="1"/>
          </p:nvPr>
        </p:nvPicPr>
        <p:blipFill>
          <a:blip r:embed="rId2"/>
          <a:stretch>
            <a:fillRect/>
          </a:stretch>
        </p:blipFill>
        <p:spPr>
          <a:xfrm>
            <a:off x="838200" y="2202873"/>
            <a:ext cx="9905147" cy="3138053"/>
          </a:xfrm>
          <a:prstGeom prst="rect">
            <a:avLst/>
          </a:prstGeom>
        </p:spPr>
      </p:pic>
    </p:spTree>
    <p:extLst>
      <p:ext uri="{BB962C8B-B14F-4D97-AF65-F5344CB8AC3E}">
        <p14:creationId xmlns:p14="http://schemas.microsoft.com/office/powerpoint/2010/main" val="949253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Drive</a:t>
            </a:r>
            <a:endParaRPr lang="en-US" dirty="0"/>
          </a:p>
        </p:txBody>
      </p:sp>
      <p:sp>
        <p:nvSpPr>
          <p:cNvPr id="3" name="Content Placeholder 2"/>
          <p:cNvSpPr>
            <a:spLocks noGrp="1"/>
          </p:cNvSpPr>
          <p:nvPr>
            <p:ph idx="1"/>
          </p:nvPr>
        </p:nvSpPr>
        <p:spPr/>
        <p:txBody>
          <a:bodyPr/>
          <a:lstStyle/>
          <a:p>
            <a:r>
              <a:rPr lang="en-US" dirty="0" smtClean="0"/>
              <a:t>Allows us to view Optical Discs</a:t>
            </a:r>
          </a:p>
          <a:p>
            <a:pPr lvl="1"/>
            <a:r>
              <a:rPr lang="en-US" dirty="0" smtClean="0"/>
              <a:t>Types of Optical Discs include:</a:t>
            </a:r>
          </a:p>
          <a:p>
            <a:pPr lvl="2"/>
            <a:r>
              <a:rPr lang="en-US" dirty="0" smtClean="0"/>
              <a:t>CD-R, CD+R, CD-ROM, DVD-ROM, DVD-R, DVD+R, DVD-RW, DVD+RW, Blue-ray.</a:t>
            </a:r>
            <a:endParaRPr lang="en-US" dirty="0"/>
          </a:p>
        </p:txBody>
      </p:sp>
      <p:pic>
        <p:nvPicPr>
          <p:cNvPr id="4" name="Picture 3"/>
          <p:cNvPicPr>
            <a:picLocks noChangeAspect="1"/>
          </p:cNvPicPr>
          <p:nvPr/>
        </p:nvPicPr>
        <p:blipFill>
          <a:blip r:embed="rId2"/>
          <a:stretch>
            <a:fillRect/>
          </a:stretch>
        </p:blipFill>
        <p:spPr>
          <a:xfrm>
            <a:off x="1295401" y="3910012"/>
            <a:ext cx="4248149" cy="2321154"/>
          </a:xfrm>
          <a:prstGeom prst="rect">
            <a:avLst/>
          </a:prstGeom>
        </p:spPr>
      </p:pic>
      <p:pic>
        <p:nvPicPr>
          <p:cNvPr id="5" name="Picture 4"/>
          <p:cNvPicPr>
            <a:picLocks noChangeAspect="1"/>
          </p:cNvPicPr>
          <p:nvPr/>
        </p:nvPicPr>
        <p:blipFill>
          <a:blip r:embed="rId3"/>
          <a:stretch>
            <a:fillRect/>
          </a:stretch>
        </p:blipFill>
        <p:spPr>
          <a:xfrm>
            <a:off x="5843587" y="3827993"/>
            <a:ext cx="2786063" cy="2710423"/>
          </a:xfrm>
          <a:prstGeom prst="rect">
            <a:avLst/>
          </a:prstGeom>
        </p:spPr>
      </p:pic>
    </p:spTree>
    <p:extLst>
      <p:ext uri="{BB962C8B-B14F-4D97-AF65-F5344CB8AC3E}">
        <p14:creationId xmlns:p14="http://schemas.microsoft.com/office/powerpoint/2010/main" val="690437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Devices to know (some of them)</a:t>
            </a:r>
            <a:endParaRPr lang="en-US" dirty="0"/>
          </a:p>
        </p:txBody>
      </p:sp>
      <p:pic>
        <p:nvPicPr>
          <p:cNvPr id="4" name="Content Placeholder 3"/>
          <p:cNvPicPr>
            <a:picLocks noGrp="1" noChangeAspect="1"/>
          </p:cNvPicPr>
          <p:nvPr>
            <p:ph idx="1"/>
          </p:nvPr>
        </p:nvPicPr>
        <p:blipFill>
          <a:blip r:embed="rId2"/>
          <a:stretch>
            <a:fillRect/>
          </a:stretch>
        </p:blipFill>
        <p:spPr>
          <a:xfrm>
            <a:off x="2057400" y="2435313"/>
            <a:ext cx="8096371" cy="3570632"/>
          </a:xfrm>
          <a:prstGeom prst="rect">
            <a:avLst/>
          </a:prstGeom>
        </p:spPr>
      </p:pic>
    </p:spTree>
    <p:extLst>
      <p:ext uri="{BB962C8B-B14F-4D97-AF65-F5344CB8AC3E}">
        <p14:creationId xmlns:p14="http://schemas.microsoft.com/office/powerpoint/2010/main" val="209097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Contents of 220-802 “Practical Application”</a:t>
            </a:r>
            <a:endParaRPr lang="en-US" dirty="0"/>
          </a:p>
        </p:txBody>
      </p:sp>
      <p:pic>
        <p:nvPicPr>
          <p:cNvPr id="4" name="Content Placeholder 3"/>
          <p:cNvPicPr>
            <a:picLocks noGrp="1" noChangeAspect="1"/>
          </p:cNvPicPr>
          <p:nvPr>
            <p:ph idx="1"/>
          </p:nvPr>
        </p:nvPicPr>
        <p:blipFill>
          <a:blip r:embed="rId2"/>
          <a:stretch>
            <a:fillRect/>
          </a:stretch>
        </p:blipFill>
        <p:spPr>
          <a:xfrm>
            <a:off x="1408676" y="2971800"/>
            <a:ext cx="9470308" cy="2514600"/>
          </a:xfrm>
          <a:prstGeom prst="rect">
            <a:avLst/>
          </a:prstGeom>
        </p:spPr>
      </p:pic>
    </p:spTree>
    <p:extLst>
      <p:ext uri="{BB962C8B-B14F-4D97-AF65-F5344CB8AC3E}">
        <p14:creationId xmlns:p14="http://schemas.microsoft.com/office/powerpoint/2010/main" val="290748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Operational Procedures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9729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Impressions are EVERYTHING</a:t>
            </a:r>
            <a:endParaRPr lang="en-US" dirty="0"/>
          </a:p>
        </p:txBody>
      </p:sp>
      <p:sp>
        <p:nvSpPr>
          <p:cNvPr id="3" name="Content Placeholder 2"/>
          <p:cNvSpPr>
            <a:spLocks noGrp="1"/>
          </p:cNvSpPr>
          <p:nvPr>
            <p:ph idx="1"/>
          </p:nvPr>
        </p:nvSpPr>
        <p:spPr/>
        <p:txBody>
          <a:bodyPr/>
          <a:lstStyle/>
          <a:p>
            <a:r>
              <a:rPr lang="en-US" dirty="0" smtClean="0"/>
              <a:t>“Dress to Impress”</a:t>
            </a:r>
          </a:p>
          <a:p>
            <a:r>
              <a:rPr lang="en-US" dirty="0" smtClean="0"/>
              <a:t>Common dress code for techs includes:</a:t>
            </a:r>
          </a:p>
          <a:p>
            <a:pPr lvl="1"/>
            <a:r>
              <a:rPr lang="en-US" dirty="0" smtClean="0"/>
              <a:t>Button-down shirts</a:t>
            </a:r>
          </a:p>
          <a:p>
            <a:pPr lvl="1"/>
            <a:r>
              <a:rPr lang="en-US" dirty="0" smtClean="0"/>
              <a:t>Sometimes ties</a:t>
            </a:r>
          </a:p>
          <a:p>
            <a:pPr lvl="1"/>
            <a:r>
              <a:rPr lang="en-US" dirty="0" smtClean="0"/>
              <a:t>Polo shirts</a:t>
            </a:r>
          </a:p>
          <a:p>
            <a:pPr lvl="1"/>
            <a:r>
              <a:rPr lang="en-US" dirty="0" smtClean="0"/>
              <a:t>Khakis, Black, or Blue Pants (always wear a belt)</a:t>
            </a:r>
          </a:p>
          <a:p>
            <a:pPr lvl="1"/>
            <a:r>
              <a:rPr lang="en-US" dirty="0" smtClean="0"/>
              <a:t>Always tuck in your shirt</a:t>
            </a:r>
            <a:endParaRPr lang="en-US" dirty="0"/>
          </a:p>
        </p:txBody>
      </p:sp>
    </p:spTree>
    <p:extLst>
      <p:ext uri="{BB962C8B-B14F-4D97-AF65-F5344CB8AC3E}">
        <p14:creationId xmlns:p14="http://schemas.microsoft.com/office/powerpoint/2010/main" val="2918415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Personality Traits (to name a few)</a:t>
            </a:r>
            <a:endParaRPr lang="en-US" dirty="0"/>
          </a:p>
        </p:txBody>
      </p:sp>
      <p:sp>
        <p:nvSpPr>
          <p:cNvPr id="3" name="Content Placeholder 2"/>
          <p:cNvSpPr>
            <a:spLocks noGrp="1"/>
          </p:cNvSpPr>
          <p:nvPr>
            <p:ph idx="1"/>
          </p:nvPr>
        </p:nvSpPr>
        <p:spPr>
          <a:xfrm>
            <a:off x="1295401" y="1953491"/>
            <a:ext cx="9601196" cy="4301835"/>
          </a:xfrm>
        </p:spPr>
        <p:txBody>
          <a:bodyPr>
            <a:normAutofit lnSpcReduction="10000"/>
          </a:bodyPr>
          <a:lstStyle/>
          <a:p>
            <a:r>
              <a:rPr lang="en-US" dirty="0" smtClean="0"/>
              <a:t>Honesty- to tell the truth and be known by it.</a:t>
            </a:r>
          </a:p>
          <a:p>
            <a:r>
              <a:rPr lang="en-US" dirty="0" smtClean="0"/>
              <a:t>Integrity- doing the right thing.</a:t>
            </a:r>
          </a:p>
          <a:p>
            <a:r>
              <a:rPr lang="en-US" dirty="0" smtClean="0"/>
              <a:t>Dependability/Responsibility</a:t>
            </a:r>
          </a:p>
          <a:p>
            <a:pPr lvl="1"/>
            <a:r>
              <a:rPr lang="en-US" dirty="0" smtClean="0"/>
              <a:t>Responsible person answers for his/her own actions</a:t>
            </a:r>
          </a:p>
          <a:p>
            <a:pPr lvl="1"/>
            <a:r>
              <a:rPr lang="en-US" dirty="0" smtClean="0"/>
              <a:t>Dependable person is someone who is known to be consistent in their high quality of work</a:t>
            </a:r>
          </a:p>
          <a:p>
            <a:r>
              <a:rPr lang="en-US" dirty="0" smtClean="0"/>
              <a:t>Adaptability/versatility-</a:t>
            </a:r>
          </a:p>
          <a:p>
            <a:pPr lvl="1"/>
            <a:r>
              <a:rPr lang="en-US" dirty="0" smtClean="0"/>
              <a:t>How well one adjusts to change</a:t>
            </a:r>
          </a:p>
          <a:p>
            <a:pPr lvl="1"/>
            <a:r>
              <a:rPr lang="en-US" dirty="0" smtClean="0"/>
              <a:t>The ability to solve issues multiple ways</a:t>
            </a:r>
          </a:p>
          <a:p>
            <a:r>
              <a:rPr lang="en-US" dirty="0" smtClean="0"/>
              <a:t>Sensitivity- Ability to appreciate someone else’s emotions.</a:t>
            </a:r>
            <a:endParaRPr lang="en-US" dirty="0"/>
          </a:p>
        </p:txBody>
      </p:sp>
    </p:spTree>
    <p:extLst>
      <p:ext uri="{BB962C8B-B14F-4D97-AF65-F5344CB8AC3E}">
        <p14:creationId xmlns:p14="http://schemas.microsoft.com/office/powerpoint/2010/main" val="269273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125</TotalTime>
  <Words>1382</Words>
  <Application>Microsoft Office PowerPoint</Application>
  <PresentationFormat>Widescreen</PresentationFormat>
  <Paragraphs>162</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Garamond</vt:lpstr>
      <vt:lpstr>Organic</vt:lpstr>
      <vt:lpstr>Welcome!</vt:lpstr>
      <vt:lpstr>A+ Study Group</vt:lpstr>
      <vt:lpstr>Chapter 1: Path of the PC Tech</vt:lpstr>
      <vt:lpstr>Contents of 220-801 “Essentials”</vt:lpstr>
      <vt:lpstr>Devices to know (some of them)</vt:lpstr>
      <vt:lpstr>Contents of 220-802 “Practical Application”</vt:lpstr>
      <vt:lpstr>Chapter 2: Operational Procedures</vt:lpstr>
      <vt:lpstr>First Impressions are EVERYTHING</vt:lpstr>
      <vt:lpstr>Personality Traits (to name a few)</vt:lpstr>
      <vt:lpstr>More personality traits</vt:lpstr>
      <vt:lpstr>Phrasing to get core cause of issue</vt:lpstr>
      <vt:lpstr>Expectations and Communication</vt:lpstr>
      <vt:lpstr>Safety and Tools</vt:lpstr>
      <vt:lpstr>Safety and Tools</vt:lpstr>
      <vt:lpstr>Interference</vt:lpstr>
      <vt:lpstr>Keep Organized!</vt:lpstr>
      <vt:lpstr>Equipment of a tech</vt:lpstr>
      <vt:lpstr>Equipment of a tech (recommended)</vt:lpstr>
      <vt:lpstr>Chapter 3: Visible PC</vt:lpstr>
      <vt:lpstr>Components of a typical PC</vt:lpstr>
      <vt:lpstr>Back Ports on a PC</vt:lpstr>
      <vt:lpstr>Plug vs. Port vs. Jack vs Connector</vt:lpstr>
      <vt:lpstr>DIN vs mini-DIN</vt:lpstr>
      <vt:lpstr>USB Connector Types</vt:lpstr>
      <vt:lpstr>USB Connector Types</vt:lpstr>
      <vt:lpstr>USB Connector Types</vt:lpstr>
      <vt:lpstr>USB Connector Types</vt:lpstr>
      <vt:lpstr>FireWire Connectors </vt:lpstr>
      <vt:lpstr>DB-Connectors</vt:lpstr>
      <vt:lpstr>RJ-Connectors</vt:lpstr>
      <vt:lpstr>Audio-connectors</vt:lpstr>
      <vt:lpstr>Keyboards</vt:lpstr>
      <vt:lpstr>Monitors</vt:lpstr>
      <vt:lpstr>Central Processing Unit (CPU)</vt:lpstr>
      <vt:lpstr>Random Access Memory (RAM)</vt:lpstr>
      <vt:lpstr>Motherboard</vt:lpstr>
      <vt:lpstr>Power Supply</vt:lpstr>
      <vt:lpstr>Floppy Drive</vt:lpstr>
      <vt:lpstr>Hard Drive</vt:lpstr>
      <vt:lpstr>Optical Drive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Wurster</dc:creator>
  <cp:lastModifiedBy>Andrew Wurster</cp:lastModifiedBy>
  <cp:revision>38</cp:revision>
  <dcterms:created xsi:type="dcterms:W3CDTF">2015-10-05T23:04:53Z</dcterms:created>
  <dcterms:modified xsi:type="dcterms:W3CDTF">2015-10-06T01:11:53Z</dcterms:modified>
</cp:coreProperties>
</file>