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5/28/2019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277678" y="2770094"/>
            <a:ext cx="5381016" cy="1779203"/>
          </a:xfrm>
        </p:spPr>
        <p:txBody>
          <a:bodyPr/>
          <a:lstStyle/>
          <a:p>
            <a:pPr algn="ctr"/>
            <a:r>
              <a:rPr lang="en-US" b="1" dirty="0"/>
              <a:t>Autonomous Baby Incubator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801644" y="4998859"/>
            <a:ext cx="4364332" cy="648909"/>
          </a:xfrm>
        </p:spPr>
        <p:txBody>
          <a:bodyPr/>
          <a:lstStyle/>
          <a:p>
            <a:pPr algn="ctr"/>
            <a:r>
              <a:rPr lang="en-US" dirty="0" smtClean="0"/>
              <a:t>Instrumentation </a:t>
            </a:r>
            <a:r>
              <a:rPr lang="en-US" dirty="0"/>
              <a:t>and control lab mini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41" y="136525"/>
            <a:ext cx="1149619" cy="1124711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 txBox="1">
            <a:spLocks/>
          </p:cNvSpPr>
          <p:nvPr/>
        </p:nvSpPr>
        <p:spPr>
          <a:xfrm>
            <a:off x="6241334" y="5945286"/>
            <a:ext cx="3131266" cy="34793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[REDACTED]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1800" r="13131"/>
          <a:stretch/>
        </p:blipFill>
        <p:spPr>
          <a:xfrm>
            <a:off x="94129" y="121024"/>
            <a:ext cx="5042647" cy="65996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35792" y="6558797"/>
            <a:ext cx="962795" cy="264330"/>
          </a:xfrm>
        </p:spPr>
        <p:txBody>
          <a:bodyPr/>
          <a:lstStyle/>
          <a:p>
            <a:r>
              <a:rPr lang="en-US" noProof="0" dirty="0" smtClean="0"/>
              <a:t>page </a:t>
            </a:r>
            <a:fld id="{19B51A1E-902D-48AF-9020-955120F399B6}" type="slidenum">
              <a:rPr lang="en-US" b="1" i="1" noProof="0" smtClean="0"/>
              <a:pPr/>
              <a:t>2</a:t>
            </a:fld>
            <a:endParaRPr lang="en-US" b="1" i="1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44444" y="299161"/>
            <a:ext cx="5085650" cy="1045546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99654" y="1502619"/>
            <a:ext cx="5064910" cy="5056177"/>
          </a:xfrm>
        </p:spPr>
        <p:txBody>
          <a:bodyPr/>
          <a:lstStyle/>
          <a:p>
            <a:pPr algn="l"/>
            <a:r>
              <a:rPr lang="en-US" dirty="0" smtClean="0"/>
              <a:t>Baby incubator is a device that provide a living environment to  premature babies by controlling the temperature and humidity inside it.</a:t>
            </a:r>
            <a:endParaRPr lang="en-US" dirty="0"/>
          </a:p>
          <a:p>
            <a:pPr algn="l"/>
            <a:r>
              <a:rPr lang="en-US" dirty="0" smtClean="0"/>
              <a:t>Premature babies requires special treatment when they are born, they have underdeveloped internal organs and soft skin they cannot sustain environment that’s why they should be placed in a incubator.</a:t>
            </a:r>
          </a:p>
          <a:p>
            <a:pPr algn="l"/>
            <a:r>
              <a:rPr lang="en-US" dirty="0" smtClean="0"/>
              <a:t>Sometimes normally developed babies, those who has medical conditions are also kept in a incubator.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68" y="5434086"/>
            <a:ext cx="1149619" cy="1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73044" y="285713"/>
            <a:ext cx="5085650" cy="655581"/>
          </a:xfrm>
        </p:spPr>
        <p:txBody>
          <a:bodyPr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73044" y="1090481"/>
            <a:ext cx="5085650" cy="5095165"/>
          </a:xfrm>
        </p:spPr>
        <p:txBody>
          <a:bodyPr/>
          <a:lstStyle/>
          <a:p>
            <a:pPr algn="l"/>
            <a:r>
              <a:rPr lang="en-US" dirty="0" smtClean="0"/>
              <a:t>Its working principle is very simple, it provides temperature from a heating element and humidity from a humidity source in our case Ultrasonic mist maker.</a:t>
            </a:r>
          </a:p>
          <a:p>
            <a:pPr algn="l"/>
            <a:r>
              <a:rPr lang="en-US" dirty="0" smtClean="0"/>
              <a:t>The heat and humidity is circulated via a fan throughout the incubator.</a:t>
            </a:r>
          </a:p>
          <a:p>
            <a:pPr algn="l"/>
            <a:r>
              <a:rPr lang="en-US" dirty="0" smtClean="0"/>
              <a:t>The control components are placed below the baby chamber, as shown in figure.</a:t>
            </a:r>
          </a:p>
        </p:txBody>
      </p:sp>
      <p:pic>
        <p:nvPicPr>
          <p:cNvPr id="6" name="Picture Placeholder 5"/>
          <p:cNvPicPr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" b="4987"/>
          <a:stretch>
            <a:fillRect/>
          </a:stretch>
        </p:blipFill>
        <p:spPr>
          <a:xfrm>
            <a:off x="94130" y="1467784"/>
            <a:ext cx="5177118" cy="3265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68" y="5434086"/>
            <a:ext cx="1149619" cy="1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4</a:t>
            </a:fld>
            <a:endParaRPr lang="en-US" b="1" i="1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7209" y="349624"/>
            <a:ext cx="5085650" cy="1250576"/>
          </a:xfrm>
        </p:spPr>
        <p:txBody>
          <a:bodyPr/>
          <a:lstStyle/>
          <a:p>
            <a:pPr algn="ctr"/>
            <a:r>
              <a:rPr lang="en-US" dirty="0" smtClean="0"/>
              <a:t>Control system circuit diagram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73044" y="1734671"/>
            <a:ext cx="5085650" cy="4986022"/>
          </a:xfrm>
        </p:spPr>
        <p:txBody>
          <a:bodyPr numCol="1"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Arduino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H-bridge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Dot LCD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Relay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Temperature &amp; Humidity sensor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Power Supply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Breadboard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dirty="0" smtClean="0"/>
              <a:t>Heating </a:t>
            </a:r>
            <a:r>
              <a:rPr lang="en-US" dirty="0"/>
              <a:t>Source.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dirty="0"/>
              <a:t>Humidification Source</a:t>
            </a:r>
            <a:r>
              <a:rPr lang="en-US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Fan.</a:t>
            </a:r>
            <a:endParaRPr lang="en-US" dirty="0"/>
          </a:p>
          <a:p>
            <a:pPr lvl="0" algn="l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2" y="1600200"/>
            <a:ext cx="5170929" cy="3640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68" y="5434086"/>
            <a:ext cx="1149619" cy="1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64" y="137795"/>
            <a:ext cx="5085650" cy="1408617"/>
          </a:xfrm>
        </p:spPr>
        <p:txBody>
          <a:bodyPr/>
          <a:lstStyle/>
          <a:p>
            <a:pPr algn="ctr"/>
            <a:r>
              <a:rPr lang="en-US" dirty="0" smtClean="0"/>
              <a:t>How these components interlinks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0944" y="1744667"/>
                <a:ext cx="5001491" cy="4711695"/>
              </a:xfrm>
            </p:spPr>
            <p:txBody>
              <a:bodyPr numCol="2"/>
              <a:lstStyle/>
              <a:p>
                <a:pPr algn="l"/>
                <a:r>
                  <a:rPr lang="en-US" dirty="0" smtClean="0"/>
                  <a:t>The Arduino reads the value from the sensor and then actuates heater, mist-maker and fan accordingly.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𝑖𝑛𝑠𝑖𝑑𝑒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dirty="0" smtClean="0"/>
                  <a:t>For temperature when error is negative the controller will turn the heater on and vice versa.</a:t>
                </a:r>
              </a:p>
              <a:p>
                <a:pPr algn="l"/>
                <a:r>
                  <a:rPr lang="en-US" dirty="0" smtClean="0"/>
                  <a:t>The same logic is followed for humidity.</a:t>
                </a:r>
              </a:p>
              <a:p>
                <a:pPr algn="l"/>
                <a:r>
                  <a:rPr lang="en-US" dirty="0" smtClean="0"/>
                  <a:t>Finally when the set conditions are achieved the system will set LOW values for all actuators and  will respond to any changes.</a:t>
                </a: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0944" y="1744667"/>
                <a:ext cx="5001491" cy="4711695"/>
              </a:xfrm>
              <a:blipFill>
                <a:blip r:embed="rId2"/>
                <a:stretch>
                  <a:fillRect l="-3780" t="-2717" r="-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68" y="5434086"/>
            <a:ext cx="1149619" cy="1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4708" y="178137"/>
            <a:ext cx="4988859" cy="1045545"/>
          </a:xfrm>
        </p:spPr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7638" y="1851716"/>
            <a:ext cx="5085929" cy="401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2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t>[REDACTED]1, J. P. ([REDACTED] ). PIC Microcontroller based baby incubator using sensors. International Research Journal of Engineering and Technology (IRJET) , 1906-1910.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t>Zain-Aldeen S. A.Rahman1, F. S. ([REDACTED]). Smart Incubator Based on PID Controller. International Research Journal of Engineering and Technology (IRJET), 2501-2509.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3258" y="2493993"/>
            <a:ext cx="395343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968" y="5434086"/>
            <a:ext cx="1149619" cy="1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0A2AAC-D70B-4233-9389-268D6896774D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278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Times New Roman</vt:lpstr>
      <vt:lpstr>Office Theme</vt:lpstr>
      <vt:lpstr>Autonomous Baby Incubator</vt:lpstr>
      <vt:lpstr>Introduction</vt:lpstr>
      <vt:lpstr>Working</vt:lpstr>
      <vt:lpstr>Control system circuit diagram</vt:lpstr>
      <vt:lpstr>How these components interlinks </vt:lpstr>
      <vt:lpstr>References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2019-05-27T15:58:51Z</dcterms:created>
  <dcterms:modified xsi:type="dcterms:W3CDTF">2019-05-28T01:37:56Z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