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56D21-D7E2-4896-8AE4-CD0B988EF5F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40E25-AAA5-48FE-B2ED-14A0747DE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3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e578d6eb2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12e578d6eb2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2e578d6eb2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12e578d6eb2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2e578d6eb2_0_1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12e578d6eb2_0_1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2e578d6eb2_0_1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g12e578d6eb2_0_1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2e578d6eb2_0_1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12e578d6eb2_0_1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2e578d6eb2_0_1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g12e578d6eb2_0_1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2e578d6eb2_0_1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g12e578d6eb2_0_1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e578d6eb2_0_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g12e578d6eb2_0_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e578d6eb2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12e578d6eb2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e578d6eb2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12e578d6eb2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2e578d6eb2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12e578d6eb2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2e578d6eb2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g12e578d6eb2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2e578d6eb2_0_1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12e578d6eb2_0_1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e578d6eb2_0_1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12e578d6eb2_0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2e578d6eb2_0_1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12e578d6eb2_0_1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861D-8D1A-AD6D-BDD4-1362BEC2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D3B51-2EDA-C224-9673-3AD1C6865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F7837-E1C9-C816-CF48-F13B3748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7E6E-D7A1-4326-A4AF-11FF57AFBFB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91832-6E59-1DB4-62B0-FBD22419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E6F39-56D3-0C92-1EE5-AB1067DE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0F88-5806-4A23-BA72-7DDFB104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0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85AA-B218-4355-A2B7-E664D49E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C4CEF-C9CB-66B4-A1AA-90ED6D4BD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A70C0-05C5-FDCA-DF8A-B5DF4AC4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7E6E-D7A1-4326-A4AF-11FF57AFBFB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A9F5-6A9F-49B1-5287-E166A2B7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BDF36-ABDD-CAFB-515E-F00C6D7B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0F88-5806-4A23-BA72-7DDFB104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2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8E55E-0268-F608-D6B1-B9C79A4C0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FD8F2-EFB0-2D57-DE58-0AB8D63E2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30B4-8D01-2809-208E-3E32FF5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7E6E-D7A1-4326-A4AF-11FF57AFBFB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BFE62-BB38-2AEE-2B6A-17E87A36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D2DC-D6D7-2220-60F8-9A0F0E8A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0F88-5806-4A23-BA72-7DDFB104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7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4409-9107-0C58-6E87-39FA6104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871A-48C1-DAD5-B7B1-652A27A5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6AF58-7BD4-D0F9-AD9F-5AA0BF64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7E6E-D7A1-4326-A4AF-11FF57AFBFB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AE3D5-6B9A-A715-C34D-ECCD9C5E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4DA7-2FA4-61E2-1E9B-141B59FD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0F88-5806-4A23-BA72-7DDFB104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9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F6F9-B914-D5E1-8AAF-B8BD2EFB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55051-9A92-CD15-C26D-1F66E1CC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BD85-1D03-07EE-5EC0-2431A738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7E6E-D7A1-4326-A4AF-11FF57AFBFB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DE380-D899-6F62-59B5-579CA553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088A5-814F-4F97-CB8E-4780F8DF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0F88-5806-4A23-BA72-7DDFB104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8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851B-517C-D614-7E10-F5AA4CA6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2215-DB64-93A1-3DD4-AFC9EEF0C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574D5-FB64-0DF5-772D-2DA282542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9AD6B-F9B1-A66D-5058-C1C455AD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7E6E-D7A1-4326-A4AF-11FF57AFBFB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B5241-631B-7BF5-2FFF-F868E344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6E9FA-644E-1762-789C-6E7B7FB5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0F88-5806-4A23-BA72-7DDFB104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6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CC98-C814-E878-8606-CA7C7399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880BF-2FC6-F902-2513-EECF34419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B4910-1AC0-C89D-2E72-18EB27704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A19B9-B6F7-A8F3-968B-BA4CA29D7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19A92-1617-A929-3522-6A32F4D73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027B8-BD97-8826-D266-B900778F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7E6E-D7A1-4326-A4AF-11FF57AFBFB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6EDF6-37D8-F26A-137E-5A24D9AD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C6430-CC89-6E7A-FCCE-C3495DDD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0F88-5806-4A23-BA72-7DDFB104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2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6214-8488-1F10-445E-BC0B6995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0368E-A595-60AB-4B4D-ED2EF2C7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7E6E-D7A1-4326-A4AF-11FF57AFBFB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B3A8E-504E-8A5D-7EFE-4ED81606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350FA-99B7-098E-B760-29A90672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0F88-5806-4A23-BA72-7DDFB104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0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CFA20-D15D-5FBB-FFC3-36ECDB08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7E6E-D7A1-4326-A4AF-11FF57AFBFB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FDCEE-EB6C-65C3-0879-4E5471C9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530C2-4BD0-17D9-86D7-C5BA026F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0F88-5806-4A23-BA72-7DDFB104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2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19B9-27FC-8385-007B-97F6C028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31DA-3524-F22F-A706-B02DADDA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6E272-9296-C560-1BD9-D470CAD01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6B10C-743B-5F99-AD4B-5314AAFA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7E6E-D7A1-4326-A4AF-11FF57AFBFB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3571D-C400-8AD8-BA1D-AC497636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09C97-05A1-E338-57AD-A60698F5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0F88-5806-4A23-BA72-7DDFB104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5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9EB8-E7B9-8E5A-B861-500D8C9F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8EDE3-EFFF-3203-4BB7-F3A529879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E382B-B3E3-A8D0-E0B0-DEC75C4BF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C42E3-74CB-CA2C-60F8-555BA48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7E6E-D7A1-4326-A4AF-11FF57AFBFB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7DBFB-0C45-5CFF-708B-2E3BB962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061ED-FC59-8E60-366B-02517AF6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0F88-5806-4A23-BA72-7DDFB104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9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676A8-A774-F745-CEE3-4A221197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0449C-ABEF-ECA9-B30C-734889E1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7A683-DC9B-9CB6-2987-199B721DD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7E6E-D7A1-4326-A4AF-11FF57AFBFBD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6FADF-025E-79A5-4396-AF9A794E2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77E36-0463-B708-9AFD-757E4AB90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0F88-5806-4A23-BA72-7DDFB1047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raz.lk/products/nickel-plated-brass-lj18a3-8-zax-npn-nc-dc-inductive-proximity-sensor-switch-detection-8mm-i108690427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nggood.com/4-USB-Fast-Charging-Module-Board-12V24V-to-QC2_0-QC3_0-Step-Down-Power-Supply-Module-12V-24V-p-1455615.html?cur_warehouse=C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2" name="Google Shape;392;p46"/>
          <p:cNvCxnSpPr/>
          <p:nvPr/>
        </p:nvCxnSpPr>
        <p:spPr>
          <a:xfrm>
            <a:off x="-8877" y="6432352"/>
            <a:ext cx="12203600" cy="0"/>
          </a:xfrm>
          <a:prstGeom prst="straightConnector1">
            <a:avLst/>
          </a:prstGeom>
          <a:noFill/>
          <a:ln w="22225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3" name="Google Shape;393;p46"/>
          <p:cNvCxnSpPr/>
          <p:nvPr/>
        </p:nvCxnSpPr>
        <p:spPr>
          <a:xfrm>
            <a:off x="0" y="6704945"/>
            <a:ext cx="12203600" cy="0"/>
          </a:xfrm>
          <a:prstGeom prst="straightConnector1">
            <a:avLst/>
          </a:prstGeom>
          <a:noFill/>
          <a:ln w="3175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4" name="Google Shape;394;p46"/>
          <p:cNvSpPr txBox="1"/>
          <p:nvPr/>
        </p:nvSpPr>
        <p:spPr>
          <a:xfrm>
            <a:off x="1904261" y="399311"/>
            <a:ext cx="82296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accent2"/>
              </a:buClr>
              <a:buSzPts val="3000"/>
            </a:pPr>
            <a:r>
              <a:rPr lang="en-GB" sz="4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Implementation</a:t>
            </a:r>
            <a:endParaRPr sz="1467"/>
          </a:p>
        </p:txBody>
      </p:sp>
      <p:sp>
        <p:nvSpPr>
          <p:cNvPr id="395" name="Google Shape;395;p46"/>
          <p:cNvSpPr/>
          <p:nvPr/>
        </p:nvSpPr>
        <p:spPr>
          <a:xfrm>
            <a:off x="698400" y="1438097"/>
            <a:ext cx="10795200" cy="4740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 Contribution</a:t>
            </a:r>
            <a:endParaRPr sz="1467" dirty="0"/>
          </a:p>
          <a:p>
            <a:pPr>
              <a:lnSpc>
                <a:spcPct val="150000"/>
              </a:lnSpc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8658" indent="-338658">
              <a:lnSpc>
                <a:spcPct val="107000"/>
              </a:lnSpc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GB" sz="1867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Kanakkahewa</a:t>
            </a:r>
            <a:r>
              <a:rPr lang="en-GB" sz="1867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Y.B 		204092P</a:t>
            </a:r>
            <a:endParaRPr sz="18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>
              <a:lnSpc>
                <a:spcPct val="107000"/>
              </a:lnSpc>
            </a:pPr>
            <a:r>
              <a:rPr lang="en-GB" sz="1867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95847" lvl="1" indent="-338658">
              <a:lnSpc>
                <a:spcPct val="150000"/>
              </a:lnSpc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lang="en-GB" sz="1867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&amp; Interfacing the Inductive Proximity Sensor with the microchip. </a:t>
            </a:r>
            <a:endParaRPr sz="18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95847" lvl="1" indent="-338658">
              <a:lnSpc>
                <a:spcPct val="150000"/>
              </a:lnSpc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lang="en-GB" sz="1867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about the power delivery for fast charging .</a:t>
            </a:r>
            <a:endParaRPr sz="18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95847" lvl="1" indent="-338658">
              <a:lnSpc>
                <a:spcPct val="150000"/>
              </a:lnSpc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lang="en-GB" sz="1867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about the </a:t>
            </a:r>
            <a:r>
              <a:rPr lang="en-GB" sz="187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 connectivity </a:t>
            </a:r>
            <a:r>
              <a:rPr lang="en-GB" sz="1867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,pins and understanding the process . </a:t>
            </a:r>
            <a:endParaRPr sz="1467" dirty="0"/>
          </a:p>
          <a:p>
            <a:pPr marL="795847" lvl="1" indent="-338658">
              <a:spcBef>
                <a:spcPts val="800"/>
              </a:spcBef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lang="en-GB" sz="1867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how to </a:t>
            </a:r>
            <a:r>
              <a:rPr lang="en-GB" sz="187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the induction motor and control it. </a:t>
            </a:r>
            <a:endParaRPr sz="187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2" name="Google Shape;482;p55"/>
          <p:cNvCxnSpPr/>
          <p:nvPr/>
        </p:nvCxnSpPr>
        <p:spPr>
          <a:xfrm>
            <a:off x="-8877" y="6432352"/>
            <a:ext cx="12203600" cy="0"/>
          </a:xfrm>
          <a:prstGeom prst="straightConnector1">
            <a:avLst/>
          </a:prstGeom>
          <a:noFill/>
          <a:ln w="22225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3" name="Google Shape;483;p55"/>
          <p:cNvCxnSpPr/>
          <p:nvPr/>
        </p:nvCxnSpPr>
        <p:spPr>
          <a:xfrm>
            <a:off x="0" y="6704945"/>
            <a:ext cx="12203600" cy="0"/>
          </a:xfrm>
          <a:prstGeom prst="straightConnector1">
            <a:avLst/>
          </a:prstGeom>
          <a:noFill/>
          <a:ln w="3175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4" name="Google Shape;484;p55"/>
          <p:cNvSpPr/>
          <p:nvPr/>
        </p:nvSpPr>
        <p:spPr>
          <a:xfrm>
            <a:off x="457199" y="275212"/>
            <a:ext cx="11129600" cy="589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SPI(Serial Pheripheral Interface) Connectivity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800"/>
              </a:spcBef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800"/>
              </a:spcBef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800"/>
              </a:spcBef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Here we use a SPI communication method to communicate between the two atmega microcontrollers.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800"/>
              </a:spcBef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5" name="Google Shape;48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365" y="2656907"/>
            <a:ext cx="7587267" cy="3504313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56"/>
          <p:cNvCxnSpPr/>
          <p:nvPr/>
        </p:nvCxnSpPr>
        <p:spPr>
          <a:xfrm>
            <a:off x="-8877" y="6432352"/>
            <a:ext cx="12203600" cy="0"/>
          </a:xfrm>
          <a:prstGeom prst="straightConnector1">
            <a:avLst/>
          </a:prstGeom>
          <a:noFill/>
          <a:ln w="22225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1" name="Google Shape;491;p56"/>
          <p:cNvCxnSpPr/>
          <p:nvPr/>
        </p:nvCxnSpPr>
        <p:spPr>
          <a:xfrm>
            <a:off x="0" y="6704945"/>
            <a:ext cx="12203600" cy="0"/>
          </a:xfrm>
          <a:prstGeom prst="straightConnector1">
            <a:avLst/>
          </a:prstGeom>
          <a:noFill/>
          <a:ln w="3175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2" name="Google Shape;492;p56"/>
          <p:cNvSpPr/>
          <p:nvPr/>
        </p:nvSpPr>
        <p:spPr>
          <a:xfrm>
            <a:off x="457199" y="275212"/>
            <a:ext cx="11129600" cy="589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3657509" lvl="8">
              <a:lnSpc>
                <a:spcPct val="107000"/>
              </a:lnSpc>
            </a:pPr>
            <a:r>
              <a:rPr lang="en-GB" sz="14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4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GB" sz="2533" b="1"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we tested the code before implementing to the main system. Below is the code of  the </a:t>
            </a:r>
            <a:r>
              <a:rPr lang="en-GB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atmega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GB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467"/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467"/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467"/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GB" sz="14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3" name="Google Shape;49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00" y="1524262"/>
            <a:ext cx="10929800" cy="4645737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Google Shape;498;p57"/>
          <p:cNvCxnSpPr/>
          <p:nvPr/>
        </p:nvCxnSpPr>
        <p:spPr>
          <a:xfrm>
            <a:off x="-8877" y="6432352"/>
            <a:ext cx="12203600" cy="0"/>
          </a:xfrm>
          <a:prstGeom prst="straightConnector1">
            <a:avLst/>
          </a:prstGeom>
          <a:noFill/>
          <a:ln w="22225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9" name="Google Shape;499;p57"/>
          <p:cNvCxnSpPr/>
          <p:nvPr/>
        </p:nvCxnSpPr>
        <p:spPr>
          <a:xfrm>
            <a:off x="0" y="6704945"/>
            <a:ext cx="12203600" cy="0"/>
          </a:xfrm>
          <a:prstGeom prst="straightConnector1">
            <a:avLst/>
          </a:prstGeom>
          <a:noFill/>
          <a:ln w="3175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0" name="Google Shape;500;p57"/>
          <p:cNvSpPr/>
          <p:nvPr/>
        </p:nvSpPr>
        <p:spPr>
          <a:xfrm>
            <a:off x="457199" y="275212"/>
            <a:ext cx="11129600" cy="589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3657509" lvl="8">
              <a:lnSpc>
                <a:spcPct val="107000"/>
              </a:lnSpc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8">
              <a:lnSpc>
                <a:spcPct val="107000"/>
              </a:lnSpc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code of </a:t>
            </a:r>
            <a:r>
              <a:rPr lang="en-GB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slave atmega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GB" sz="14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4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14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</a:t>
            </a:r>
            <a:endParaRPr sz="1467"/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467"/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467"/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GB" sz="14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1" name="Google Shape;50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0" y="1074133"/>
            <a:ext cx="11849397" cy="494240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6" name="Google Shape;506;p58"/>
          <p:cNvCxnSpPr/>
          <p:nvPr/>
        </p:nvCxnSpPr>
        <p:spPr>
          <a:xfrm>
            <a:off x="-8877" y="6432352"/>
            <a:ext cx="12203600" cy="0"/>
          </a:xfrm>
          <a:prstGeom prst="straightConnector1">
            <a:avLst/>
          </a:prstGeom>
          <a:noFill/>
          <a:ln w="22225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7" name="Google Shape;507;p58"/>
          <p:cNvCxnSpPr/>
          <p:nvPr/>
        </p:nvCxnSpPr>
        <p:spPr>
          <a:xfrm>
            <a:off x="0" y="6704945"/>
            <a:ext cx="12203600" cy="0"/>
          </a:xfrm>
          <a:prstGeom prst="straightConnector1">
            <a:avLst/>
          </a:prstGeom>
          <a:noFill/>
          <a:ln w="3175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8" name="Google Shape;508;p58"/>
          <p:cNvSpPr/>
          <p:nvPr/>
        </p:nvSpPr>
        <p:spPr>
          <a:xfrm>
            <a:off x="457199" y="275212"/>
            <a:ext cx="11129600" cy="589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Induction Motor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GB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 phase)</a:t>
            </a:r>
            <a:r>
              <a:rPr lang="en-GB" sz="18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800"/>
              </a:spcBef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We use an Induction motor to crush the cans.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800"/>
              </a:spcBef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In order to crush the can the HP should be at least </a:t>
            </a: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0.1  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9" name="Google Shape;5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34" y="2553034"/>
            <a:ext cx="8194932" cy="220130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510" name="Google Shape;51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7767" y="1144400"/>
            <a:ext cx="2798533" cy="2798533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5" name="Google Shape;515;p59"/>
          <p:cNvCxnSpPr/>
          <p:nvPr/>
        </p:nvCxnSpPr>
        <p:spPr>
          <a:xfrm>
            <a:off x="-8877" y="6432352"/>
            <a:ext cx="12203600" cy="0"/>
          </a:xfrm>
          <a:prstGeom prst="straightConnector1">
            <a:avLst/>
          </a:prstGeom>
          <a:noFill/>
          <a:ln w="22225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6" name="Google Shape;516;p59"/>
          <p:cNvCxnSpPr/>
          <p:nvPr/>
        </p:nvCxnSpPr>
        <p:spPr>
          <a:xfrm>
            <a:off x="0" y="6704945"/>
            <a:ext cx="12203600" cy="0"/>
          </a:xfrm>
          <a:prstGeom prst="straightConnector1">
            <a:avLst/>
          </a:prstGeom>
          <a:noFill/>
          <a:ln w="3175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7" name="Google Shape;517;p59"/>
          <p:cNvSpPr/>
          <p:nvPr/>
        </p:nvSpPr>
        <p:spPr>
          <a:xfrm>
            <a:off x="457199" y="275212"/>
            <a:ext cx="11129600" cy="589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3657509" lvl="8">
              <a:lnSpc>
                <a:spcPct val="107000"/>
              </a:lnSpc>
            </a:pPr>
            <a:r>
              <a:rPr lang="en-GB" sz="14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4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14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</a:t>
            </a:r>
            <a:endParaRPr sz="1467"/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467"/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467"/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GB" sz="14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8" name="Google Shape;51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000" y="98167"/>
            <a:ext cx="4362000" cy="6071832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3" name="Google Shape;523;p60"/>
          <p:cNvCxnSpPr/>
          <p:nvPr/>
        </p:nvCxnSpPr>
        <p:spPr>
          <a:xfrm>
            <a:off x="-8877" y="6432352"/>
            <a:ext cx="12203600" cy="0"/>
          </a:xfrm>
          <a:prstGeom prst="straightConnector1">
            <a:avLst/>
          </a:prstGeom>
          <a:noFill/>
          <a:ln w="22225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4" name="Google Shape;524;p60"/>
          <p:cNvCxnSpPr/>
          <p:nvPr/>
        </p:nvCxnSpPr>
        <p:spPr>
          <a:xfrm>
            <a:off x="0" y="6704945"/>
            <a:ext cx="12203600" cy="0"/>
          </a:xfrm>
          <a:prstGeom prst="straightConnector1">
            <a:avLst/>
          </a:prstGeom>
          <a:noFill/>
          <a:ln w="3175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5" name="Google Shape;525;p60"/>
          <p:cNvSpPr/>
          <p:nvPr/>
        </p:nvSpPr>
        <p:spPr>
          <a:xfrm>
            <a:off x="457199" y="275212"/>
            <a:ext cx="11129600" cy="589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3657509" lvl="8">
              <a:lnSpc>
                <a:spcPct val="107000"/>
              </a:lnSpc>
            </a:pPr>
            <a:r>
              <a:rPr lang="en-GB" sz="14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4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14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14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14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</a:t>
            </a:r>
            <a:endParaRPr sz="1467"/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467"/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467"/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GB" sz="14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6" name="Google Shape;52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00" y="275201"/>
            <a:ext cx="11856035" cy="572730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0" name="Google Shape;400;p47"/>
          <p:cNvCxnSpPr/>
          <p:nvPr/>
        </p:nvCxnSpPr>
        <p:spPr>
          <a:xfrm>
            <a:off x="-8877" y="6432352"/>
            <a:ext cx="12203600" cy="0"/>
          </a:xfrm>
          <a:prstGeom prst="straightConnector1">
            <a:avLst/>
          </a:prstGeom>
          <a:noFill/>
          <a:ln w="22225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1" name="Google Shape;401;p47"/>
          <p:cNvCxnSpPr/>
          <p:nvPr/>
        </p:nvCxnSpPr>
        <p:spPr>
          <a:xfrm>
            <a:off x="0" y="6704945"/>
            <a:ext cx="12203600" cy="0"/>
          </a:xfrm>
          <a:prstGeom prst="straightConnector1">
            <a:avLst/>
          </a:prstGeom>
          <a:noFill/>
          <a:ln w="3175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2" name="Google Shape;402;p47"/>
          <p:cNvSpPr/>
          <p:nvPr/>
        </p:nvSpPr>
        <p:spPr>
          <a:xfrm>
            <a:off x="531181" y="275212"/>
            <a:ext cx="11129600" cy="589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-GB" sz="18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Proximity Sensor</a:t>
            </a:r>
            <a: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GB"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(LJ18A3-8-Z/AX)</a:t>
            </a:r>
            <a:endParaRPr sz="18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107000"/>
              </a:lnSpc>
            </a:pPr>
            <a:r>
              <a:rPr lang="en-GB" sz="18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Proximity Sensors are used to detect objects (Ferrous and Non-Ferrous)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3 types of proximity sensors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Inductive		(Detect Metalic objects)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Capacitive	(Detect objects)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IR		(Read distances)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we use the Inductive Proximity Sensor to check  the users input whether it is metal or not . 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also two types of Inductive Proximity sensors as ,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PNP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NPN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we use the NPN Inductive Proximity Sensor and it  has three wires to connect within . 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sz="18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7" name="Google Shape;407;p48"/>
          <p:cNvCxnSpPr/>
          <p:nvPr/>
        </p:nvCxnSpPr>
        <p:spPr>
          <a:xfrm>
            <a:off x="-8877" y="6432352"/>
            <a:ext cx="12203600" cy="0"/>
          </a:xfrm>
          <a:prstGeom prst="straightConnector1">
            <a:avLst/>
          </a:prstGeom>
          <a:noFill/>
          <a:ln w="22225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8" name="Google Shape;408;p48"/>
          <p:cNvCxnSpPr/>
          <p:nvPr/>
        </p:nvCxnSpPr>
        <p:spPr>
          <a:xfrm>
            <a:off x="0" y="6704945"/>
            <a:ext cx="12203600" cy="0"/>
          </a:xfrm>
          <a:prstGeom prst="straightConnector1">
            <a:avLst/>
          </a:prstGeom>
          <a:noFill/>
          <a:ln w="3175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9" name="Google Shape;409;p48"/>
          <p:cNvSpPr/>
          <p:nvPr/>
        </p:nvSpPr>
        <p:spPr>
          <a:xfrm>
            <a:off x="457199" y="275212"/>
            <a:ext cx="11129600" cy="589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-GB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Brown- Connects to the VCC supply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  Blue- Connects to the Ground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800"/>
              </a:spcBef>
            </a:pPr>
            <a:r>
              <a:rPr lang="en-GB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  Black- Gives the output(Voltage)</a:t>
            </a:r>
            <a:endParaRPr sz="1467"/>
          </a:p>
          <a:p>
            <a:endParaRPr sz="18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18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sz="18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</a:pPr>
            <a:endParaRPr sz="1867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Specifications: Model </a:t>
            </a:r>
            <a:r>
              <a:rPr lang="en-GB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LJ18A3-8-Z/AX</a:t>
            </a:r>
            <a:endParaRPr sz="1467"/>
          </a:p>
          <a:p>
            <a:pPr>
              <a:lnSpc>
                <a:spcPct val="107000"/>
              </a:lnSpc>
              <a:spcBef>
                <a:spcPts val="800"/>
              </a:spcBef>
            </a:pPr>
            <a:br>
              <a:rPr lang="en-GB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			: LJ18A3-8-Z/AX</a:t>
            </a:r>
            <a:endParaRPr sz="18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			: NPN</a:t>
            </a:r>
            <a:endParaRPr sz="18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			: DC12-24V(6-36V)(P-P) less than 10%</a:t>
            </a:r>
            <a:endParaRPr sz="18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distance		: 8mm ± 10%</a:t>
            </a:r>
            <a:endParaRPr sz="18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 frequency	: DC:0.5kHz AC:25Hz</a:t>
            </a:r>
            <a:endParaRPr sz="18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Consumption current	: N.P: &lt;13mA, D: &lt;0.8mA, A: &lt;1.7mA</a:t>
            </a:r>
            <a:endParaRPr sz="18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800"/>
              </a:spcBef>
            </a:pPr>
            <a:r>
              <a:rPr lang="en-GB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			: ABS and Nickel plated brass</a:t>
            </a:r>
            <a:endParaRPr sz="18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10" name="Google Shape;410;p48"/>
          <p:cNvGrpSpPr/>
          <p:nvPr/>
        </p:nvGrpSpPr>
        <p:grpSpPr>
          <a:xfrm>
            <a:off x="853738" y="425647"/>
            <a:ext cx="3806901" cy="1837628"/>
            <a:chOff x="0" y="0"/>
            <a:chExt cx="5210175" cy="2743275"/>
          </a:xfrm>
        </p:grpSpPr>
        <p:grpSp>
          <p:nvGrpSpPr>
            <p:cNvPr id="411" name="Google Shape;411;p48"/>
            <p:cNvGrpSpPr/>
            <p:nvPr/>
          </p:nvGrpSpPr>
          <p:grpSpPr>
            <a:xfrm>
              <a:off x="0" y="0"/>
              <a:ext cx="5210175" cy="2743275"/>
              <a:chOff x="0" y="0"/>
              <a:chExt cx="5210175" cy="2743275"/>
            </a:xfrm>
          </p:grpSpPr>
          <p:sp>
            <p:nvSpPr>
              <p:cNvPr id="412" name="Google Shape;412;p48"/>
              <p:cNvSpPr txBox="1"/>
              <p:nvPr/>
            </p:nvSpPr>
            <p:spPr>
              <a:xfrm>
                <a:off x="3505200" y="2505075"/>
                <a:ext cx="1028700" cy="238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buClr>
                    <a:srgbClr val="000000"/>
                  </a:buClr>
                  <a:buSzPts val="800"/>
                </a:pPr>
                <a:r>
                  <a:rPr lang="en-GB" sz="1067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Blue(GND)</a:t>
                </a:r>
                <a:endParaRPr sz="10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3" name="Google Shape;413;p48"/>
              <p:cNvGrpSpPr/>
              <p:nvPr/>
            </p:nvGrpSpPr>
            <p:grpSpPr>
              <a:xfrm>
                <a:off x="0" y="0"/>
                <a:ext cx="5210175" cy="2438475"/>
                <a:chOff x="0" y="0"/>
                <a:chExt cx="5210175" cy="2438475"/>
              </a:xfrm>
            </p:grpSpPr>
            <p:pic>
              <p:nvPicPr>
                <p:cNvPr id="414" name="Google Shape;414;p4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0" y="0"/>
                  <a:ext cx="3429000" cy="21621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415" name="Google Shape;415;p48"/>
                <p:cNvCxnSpPr/>
                <p:nvPr/>
              </p:nvCxnSpPr>
              <p:spPr>
                <a:xfrm>
                  <a:off x="3295650" y="1657350"/>
                  <a:ext cx="819300" cy="9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B9BD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416" name="Google Shape;416;p48"/>
                <p:cNvSpPr txBox="1"/>
                <p:nvPr/>
              </p:nvSpPr>
              <p:spPr>
                <a:xfrm>
                  <a:off x="4181475" y="1647825"/>
                  <a:ext cx="1028700" cy="238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33" tIns="45700" rIns="91433" bIns="4570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buClr>
                      <a:srgbClr val="000000"/>
                    </a:buClr>
                    <a:buSzPts val="800"/>
                  </a:pPr>
                  <a:r>
                    <a:rPr lang="en-GB" sz="1067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Brown(VCC)</a:t>
                  </a:r>
                  <a:endParaRPr sz="1067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17" name="Google Shape;417;p48"/>
                <p:cNvCxnSpPr/>
                <p:nvPr/>
              </p:nvCxnSpPr>
              <p:spPr>
                <a:xfrm flipH="1">
                  <a:off x="2400225" y="2047875"/>
                  <a:ext cx="504900" cy="209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B9BD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418" name="Google Shape;418;p48"/>
                <p:cNvCxnSpPr/>
                <p:nvPr/>
              </p:nvCxnSpPr>
              <p:spPr>
                <a:xfrm>
                  <a:off x="3219450" y="1895475"/>
                  <a:ext cx="362100" cy="54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B9BD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</p:grpSp>
        <p:sp>
          <p:nvSpPr>
            <p:cNvPr id="419" name="Google Shape;419;p48"/>
            <p:cNvSpPr txBox="1"/>
            <p:nvPr/>
          </p:nvSpPr>
          <p:spPr>
            <a:xfrm>
              <a:off x="1600200" y="2324100"/>
              <a:ext cx="1125000" cy="238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lnSpc>
                  <a:spcPct val="107000"/>
                </a:lnSpc>
                <a:buClr>
                  <a:srgbClr val="000000"/>
                </a:buClr>
                <a:buSzPts val="800"/>
              </a:pPr>
              <a:r>
                <a:rPr lang="en-GB" sz="1067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Black(Output)</a:t>
              </a:r>
              <a:endParaRPr sz="10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0" name="Google Shape;420;p48"/>
          <p:cNvPicPr preferRelativeResize="0"/>
          <p:nvPr/>
        </p:nvPicPr>
        <p:blipFill rotWithShape="1">
          <a:blip r:embed="rId4">
            <a:alphaModFix/>
          </a:blip>
          <a:srcRect t="15808" b="16918"/>
          <a:stretch/>
        </p:blipFill>
        <p:spPr>
          <a:xfrm>
            <a:off x="7324079" y="2059135"/>
            <a:ext cx="4492436" cy="3720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5" name="Google Shape;425;p49"/>
          <p:cNvCxnSpPr/>
          <p:nvPr/>
        </p:nvCxnSpPr>
        <p:spPr>
          <a:xfrm>
            <a:off x="-8877" y="6432352"/>
            <a:ext cx="12203600" cy="0"/>
          </a:xfrm>
          <a:prstGeom prst="straightConnector1">
            <a:avLst/>
          </a:prstGeom>
          <a:noFill/>
          <a:ln w="22225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6" name="Google Shape;426;p49"/>
          <p:cNvCxnSpPr/>
          <p:nvPr/>
        </p:nvCxnSpPr>
        <p:spPr>
          <a:xfrm>
            <a:off x="0" y="6704945"/>
            <a:ext cx="12203600" cy="0"/>
          </a:xfrm>
          <a:prstGeom prst="straightConnector1">
            <a:avLst/>
          </a:prstGeom>
          <a:noFill/>
          <a:ln w="3175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7" name="Google Shape;427;p49"/>
          <p:cNvSpPr/>
          <p:nvPr/>
        </p:nvSpPr>
        <p:spPr>
          <a:xfrm>
            <a:off x="457199" y="275212"/>
            <a:ext cx="11129600" cy="589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  </a:t>
            </a:r>
            <a:r>
              <a:rPr lang="en-GB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Proximity Sensor Circuit Diagram</a:t>
            </a: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endParaRPr sz="18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49"/>
          <p:cNvSpPr txBox="1"/>
          <p:nvPr/>
        </p:nvSpPr>
        <p:spPr>
          <a:xfrm>
            <a:off x="588867" y="897601"/>
            <a:ext cx="11416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As this sensor is not available in Proteus we decided to hardcode the relevant pin (PD2) which the sensors output pin wll be connected.  Using a </a:t>
            </a: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Logic Toggle</a:t>
            </a: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67" y="1795134"/>
            <a:ext cx="11025867" cy="4291533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50"/>
          <p:cNvCxnSpPr/>
          <p:nvPr/>
        </p:nvCxnSpPr>
        <p:spPr>
          <a:xfrm>
            <a:off x="-8877" y="6432352"/>
            <a:ext cx="12203600" cy="0"/>
          </a:xfrm>
          <a:prstGeom prst="straightConnector1">
            <a:avLst/>
          </a:prstGeom>
          <a:noFill/>
          <a:ln w="22225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5" name="Google Shape;435;p50"/>
          <p:cNvCxnSpPr/>
          <p:nvPr/>
        </p:nvCxnSpPr>
        <p:spPr>
          <a:xfrm>
            <a:off x="0" y="6704945"/>
            <a:ext cx="12203600" cy="0"/>
          </a:xfrm>
          <a:prstGeom prst="straightConnector1">
            <a:avLst/>
          </a:prstGeom>
          <a:noFill/>
          <a:ln w="3175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6" name="Google Shape;436;p50"/>
          <p:cNvSpPr/>
          <p:nvPr/>
        </p:nvSpPr>
        <p:spPr>
          <a:xfrm>
            <a:off x="531181" y="215289"/>
            <a:ext cx="11129600" cy="589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  </a:t>
            </a:r>
            <a:r>
              <a:rPr lang="en-GB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Proximity Sensor Code</a:t>
            </a: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&lt;avr/io.h&gt;</a:t>
            </a:r>
            <a:endParaRPr sz="1467"/>
          </a:p>
          <a:p>
            <a:pPr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&lt;stdio.h&gt;</a:t>
            </a:r>
            <a:endParaRPr sz="1467"/>
          </a:p>
          <a:p>
            <a:pPr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main()</a:t>
            </a:r>
            <a:endParaRPr sz="1467"/>
          </a:p>
          <a:p>
            <a:pPr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467"/>
          </a:p>
          <a:p>
            <a:pPr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DDRA= 0x80;	//making PORTA_7 as output and it automatically makes PORTA_0 as input</a:t>
            </a:r>
            <a:endParaRPr sz="1467"/>
          </a:p>
          <a:p>
            <a:pPr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67"/>
          </a:p>
          <a:p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while(1)</a:t>
            </a:r>
            <a:endParaRPr sz="1467"/>
          </a:p>
          <a:p>
            <a:pPr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 sz="1467"/>
          </a:p>
          <a:p>
            <a:pPr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PA_0=1; // LED off,  High to P1_0</a:t>
            </a:r>
            <a:endParaRPr sz="1467"/>
          </a:p>
          <a:p>
            <a:pPr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if(PA_7==0)// if metal present in range</a:t>
            </a:r>
            <a:endParaRPr sz="1467"/>
          </a:p>
          <a:p>
            <a:pPr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PA_0=0; //LED in ,m Low to P1_0</a:t>
            </a:r>
            <a:endParaRPr sz="1467"/>
          </a:p>
          <a:p>
            <a:pPr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sz="1467"/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467"/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Sheet: </a:t>
            </a:r>
            <a:r>
              <a:rPr lang="en-GB" sz="1867" u="sng">
                <a:solidFill>
                  <a:srgbClr val="0563C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https://www.daraz.lk/products/nickel-plated-brass-lj18a3-8-zax-npn-nc-dc-inductive-proximity-sensor-switch-detection-8mm-i108690427.html</a:t>
            </a:r>
            <a:endParaRPr sz="18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 sz="18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1" name="Google Shape;441;p51"/>
          <p:cNvCxnSpPr/>
          <p:nvPr/>
        </p:nvCxnSpPr>
        <p:spPr>
          <a:xfrm>
            <a:off x="-8877" y="6432352"/>
            <a:ext cx="12203600" cy="0"/>
          </a:xfrm>
          <a:prstGeom prst="straightConnector1">
            <a:avLst/>
          </a:prstGeom>
          <a:noFill/>
          <a:ln w="22225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2" name="Google Shape;442;p51"/>
          <p:cNvCxnSpPr/>
          <p:nvPr/>
        </p:nvCxnSpPr>
        <p:spPr>
          <a:xfrm>
            <a:off x="0" y="6704945"/>
            <a:ext cx="12203600" cy="0"/>
          </a:xfrm>
          <a:prstGeom prst="straightConnector1">
            <a:avLst/>
          </a:prstGeom>
          <a:noFill/>
          <a:ln w="3175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3" name="Google Shape;443;p51"/>
          <p:cNvSpPr/>
          <p:nvPr/>
        </p:nvSpPr>
        <p:spPr>
          <a:xfrm>
            <a:off x="457199" y="275212"/>
            <a:ext cx="11129600" cy="589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GB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USB Fast Charging module</a:t>
            </a:r>
            <a:r>
              <a:rPr lang="en-GB" sz="1867" b="1">
                <a:solidFill>
                  <a:srgbClr val="333E4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GB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(SKU: 766344)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GB" sz="18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we have used fast charging USB ports to facilitate the fast charging . 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type C we have decided to use USB type A as they are more common . 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800"/>
              </a:spcBef>
            </a:pPr>
            <a:r>
              <a:rPr lang="en-GB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we have used the 1x4 channel USB fast charging module to save space and power consumption </a:t>
            </a: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 sz="18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4" name="Google Shape;444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650" y="3121105"/>
            <a:ext cx="2834573" cy="2803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" name="Google Shape;445;p51"/>
          <p:cNvGrpSpPr/>
          <p:nvPr/>
        </p:nvGrpSpPr>
        <p:grpSpPr>
          <a:xfrm>
            <a:off x="5818112" y="3038685"/>
            <a:ext cx="4980445" cy="2968263"/>
            <a:chOff x="0" y="0"/>
            <a:chExt cx="5381550" cy="3248025"/>
          </a:xfrm>
        </p:grpSpPr>
        <p:grpSp>
          <p:nvGrpSpPr>
            <p:cNvPr id="446" name="Google Shape;446;p51"/>
            <p:cNvGrpSpPr/>
            <p:nvPr/>
          </p:nvGrpSpPr>
          <p:grpSpPr>
            <a:xfrm>
              <a:off x="0" y="0"/>
              <a:ext cx="4943475" cy="3248025"/>
              <a:chOff x="0" y="0"/>
              <a:chExt cx="4943475" cy="3248025"/>
            </a:xfrm>
          </p:grpSpPr>
          <p:pic>
            <p:nvPicPr>
              <p:cNvPr id="447" name="Google Shape;447;p5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123950" y="0"/>
                <a:ext cx="3248025" cy="32480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48" name="Google Shape;448;p51"/>
              <p:cNvCxnSpPr/>
              <p:nvPr/>
            </p:nvCxnSpPr>
            <p:spPr>
              <a:xfrm>
                <a:off x="466725" y="971550"/>
                <a:ext cx="1190700" cy="600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449" name="Google Shape;449;p51"/>
              <p:cNvCxnSpPr/>
              <p:nvPr/>
            </p:nvCxnSpPr>
            <p:spPr>
              <a:xfrm rot="10800000" flipH="1">
                <a:off x="514350" y="666750"/>
                <a:ext cx="1971600" cy="1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450" name="Google Shape;450;p51"/>
              <p:cNvSpPr txBox="1"/>
              <p:nvPr/>
            </p:nvSpPr>
            <p:spPr>
              <a:xfrm>
                <a:off x="0" y="800100"/>
                <a:ext cx="485700" cy="257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GB" sz="1067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GND</a:t>
                </a:r>
                <a:endParaRPr sz="1467"/>
              </a:p>
            </p:txBody>
          </p:sp>
          <p:cxnSp>
            <p:nvCxnSpPr>
              <p:cNvPr id="451" name="Google Shape;451;p51"/>
              <p:cNvCxnSpPr/>
              <p:nvPr/>
            </p:nvCxnSpPr>
            <p:spPr>
              <a:xfrm flipH="1">
                <a:off x="2676600" y="2362200"/>
                <a:ext cx="2162100" cy="51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452" name="Google Shape;452;p51"/>
              <p:cNvCxnSpPr/>
              <p:nvPr/>
            </p:nvCxnSpPr>
            <p:spPr>
              <a:xfrm rot="10800000">
                <a:off x="4238775" y="1038300"/>
                <a:ext cx="704700" cy="117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453" name="Google Shape;453;p51"/>
            <p:cNvSpPr txBox="1"/>
            <p:nvPr/>
          </p:nvSpPr>
          <p:spPr>
            <a:xfrm>
              <a:off x="4895850" y="2190750"/>
              <a:ext cx="485700" cy="2571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lnSpc>
                  <a:spcPct val="107000"/>
                </a:lnSpc>
              </a:pPr>
              <a:r>
                <a:rPr lang="en-GB" sz="10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VCC</a:t>
              </a:r>
              <a:endParaRPr sz="1467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8877" y="6432352"/>
            <a:ext cx="12203600" cy="0"/>
          </a:xfrm>
          <a:prstGeom prst="straightConnector1">
            <a:avLst/>
          </a:prstGeom>
          <a:noFill/>
          <a:ln w="22225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0" y="6704945"/>
            <a:ext cx="12203600" cy="0"/>
          </a:xfrm>
          <a:prstGeom prst="straightConnector1">
            <a:avLst/>
          </a:prstGeom>
          <a:noFill/>
          <a:ln w="3175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0" name="Google Shape;460;p52"/>
          <p:cNvSpPr/>
          <p:nvPr/>
        </p:nvSpPr>
        <p:spPr>
          <a:xfrm>
            <a:off x="457199" y="275212"/>
            <a:ext cx="11129600" cy="589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2285943" lvl="5" algn="ctr">
              <a:lnSpc>
                <a:spcPct val="107000"/>
              </a:lnSpc>
            </a:pPr>
            <a:endParaRPr sz="14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5943" lvl="5" algn="ctr">
              <a:lnSpc>
                <a:spcPct val="107000"/>
              </a:lnSpc>
              <a:spcBef>
                <a:spcPts val="800"/>
              </a:spcBef>
            </a:pPr>
            <a:endParaRPr sz="14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5943" lvl="5" algn="ctr"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Here the D- and D+ ports inside the USB is neglected as they are for data transferring .</a:t>
            </a:r>
            <a:endParaRPr sz="1467"/>
          </a:p>
          <a:p>
            <a:pPr>
              <a:lnSpc>
                <a:spcPct val="200000"/>
              </a:lnSpc>
              <a:spcBef>
                <a:spcPts val="800"/>
              </a:spcBef>
            </a:pPr>
            <a:endParaRPr sz="18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we have to do is to power up the module using the supply . *Power delivery on progress.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GB" sz="186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Specifications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250000"/>
              </a:lnSpc>
              <a:spcBef>
                <a:spcPts val="800"/>
              </a:spcBef>
            </a:pPr>
            <a:r>
              <a:rPr lang="en-GB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			: 25V – 32V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Standby current		: 0.013A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maximum		: 24W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Switching Frequency	:220 kHZ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8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800"/>
              </a:spcBef>
            </a:pPr>
            <a:r>
              <a:rPr lang="en-GB" sz="18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Datasheet: </a:t>
            </a:r>
            <a:r>
              <a:rPr lang="en-GB" sz="1867" u="sng">
                <a:solidFill>
                  <a:srgbClr val="0563C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https://www.banggood.com/4-USB-Fast-Charging-Module-Board-12V24V-to-QC2_0-QC3_0-Step-Down-Power-Supply-Module-12V-24V-p-1455615.html?cur_warehouse=CN</a:t>
            </a:r>
            <a:r>
              <a:rPr lang="en-GB" sz="18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 sz="18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1" name="Google Shape;461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3393" y="364615"/>
            <a:ext cx="1600200" cy="137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6" name="Google Shape;466;p53"/>
          <p:cNvCxnSpPr/>
          <p:nvPr/>
        </p:nvCxnSpPr>
        <p:spPr>
          <a:xfrm>
            <a:off x="-8877" y="6432352"/>
            <a:ext cx="12203600" cy="0"/>
          </a:xfrm>
          <a:prstGeom prst="straightConnector1">
            <a:avLst/>
          </a:prstGeom>
          <a:noFill/>
          <a:ln w="22225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7" name="Google Shape;467;p53"/>
          <p:cNvCxnSpPr/>
          <p:nvPr/>
        </p:nvCxnSpPr>
        <p:spPr>
          <a:xfrm>
            <a:off x="0" y="6704945"/>
            <a:ext cx="12203600" cy="0"/>
          </a:xfrm>
          <a:prstGeom prst="straightConnector1">
            <a:avLst/>
          </a:prstGeom>
          <a:noFill/>
          <a:ln w="3175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8" name="Google Shape;468;p53"/>
          <p:cNvSpPr/>
          <p:nvPr/>
        </p:nvSpPr>
        <p:spPr>
          <a:xfrm>
            <a:off x="457199" y="275212"/>
            <a:ext cx="11129600" cy="589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3657509" lvl="8">
              <a:lnSpc>
                <a:spcPct val="107000"/>
              </a:lnSpc>
            </a:pPr>
            <a:r>
              <a:rPr lang="en-GB" sz="14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4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14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</a:t>
            </a:r>
            <a:endParaRPr sz="1467"/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467"/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467"/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GB" sz="14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9" name="Google Shape;46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767" y="119034"/>
            <a:ext cx="5208332" cy="6050965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Google Shape;474;p54"/>
          <p:cNvCxnSpPr/>
          <p:nvPr/>
        </p:nvCxnSpPr>
        <p:spPr>
          <a:xfrm>
            <a:off x="-8877" y="6432352"/>
            <a:ext cx="12203600" cy="0"/>
          </a:xfrm>
          <a:prstGeom prst="straightConnector1">
            <a:avLst/>
          </a:prstGeom>
          <a:noFill/>
          <a:ln w="222250" cap="flat" cmpd="sng">
            <a:solidFill>
              <a:srgbClr val="F4B08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5" name="Google Shape;475;p54"/>
          <p:cNvCxnSpPr/>
          <p:nvPr/>
        </p:nvCxnSpPr>
        <p:spPr>
          <a:xfrm>
            <a:off x="0" y="6704945"/>
            <a:ext cx="12203600" cy="0"/>
          </a:xfrm>
          <a:prstGeom prst="straightConnector1">
            <a:avLst/>
          </a:prstGeom>
          <a:noFill/>
          <a:ln w="3175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6" name="Google Shape;476;p54"/>
          <p:cNvSpPr/>
          <p:nvPr/>
        </p:nvSpPr>
        <p:spPr>
          <a:xfrm>
            <a:off x="457199" y="275212"/>
            <a:ext cx="11129600" cy="589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3657509" lvl="8">
              <a:lnSpc>
                <a:spcPct val="107000"/>
              </a:lnSpc>
            </a:pPr>
            <a:r>
              <a:rPr lang="en-GB" sz="14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4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14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14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14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146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</a:t>
            </a:r>
            <a:endParaRPr sz="1467"/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467"/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467"/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GB" sz="14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GB" sz="14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146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7" name="Google Shape;47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33" y="336568"/>
            <a:ext cx="12033536" cy="4903033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858</Words>
  <Application>Microsoft Office PowerPoint</Application>
  <PresentationFormat>Widescreen</PresentationFormat>
  <Paragraphs>146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Noto Sans Symbols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Yasiru Basura</dc:creator>
  <cp:lastModifiedBy>Yasiru Basura</cp:lastModifiedBy>
  <cp:revision>2</cp:revision>
  <dcterms:created xsi:type="dcterms:W3CDTF">2022-05-25T03:35:40Z</dcterms:created>
  <dcterms:modified xsi:type="dcterms:W3CDTF">2022-05-25T03:40:13Z</dcterms:modified>
</cp:coreProperties>
</file>