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966159" y="2539367"/>
            <a:ext cx="7211683" cy="1779266"/>
          </a:xfrm>
        </p:spPr>
        <p:txBody>
          <a:bodyPr/>
          <a:p>
            <a:r>
              <a:rPr altLang="zh-CN" b="1" sz="4400" lang="en-US"/>
              <a:t>Y</a:t>
            </a:r>
            <a:r>
              <a:rPr altLang="zh-CN" b="1" sz="4400" lang="en-US"/>
              <a:t>A</a:t>
            </a:r>
            <a:r>
              <a:rPr altLang="zh-CN" b="1" sz="4400" lang="en-US"/>
              <a:t>S</a:t>
            </a:r>
            <a:r>
              <a:rPr altLang="zh-CN" b="1" sz="4400" lang="en-US"/>
              <a:t>I</a:t>
            </a:r>
            <a:r>
              <a:rPr altLang="zh-CN" b="1" sz="4400" lang="en-US"/>
              <a:t>R</a:t>
            </a:r>
            <a:r>
              <a:rPr altLang="zh-CN" b="1" sz="4400" lang="en-US"/>
              <a:t> </a:t>
            </a:r>
            <a:r>
              <a:rPr altLang="zh-CN" b="1" sz="4400" lang="en-US"/>
              <a:t>Z</a:t>
            </a:r>
            <a:r>
              <a:rPr altLang="zh-CN" b="1" sz="4400" lang="en-US"/>
              <a:t>A</a:t>
            </a:r>
            <a:r>
              <a:rPr altLang="zh-CN" b="1" sz="4400" lang="en-US"/>
              <a:t>I</a:t>
            </a:r>
            <a:r>
              <a:rPr altLang="zh-CN" b="1" sz="4400" lang="en-US"/>
              <a:t>N</a:t>
            </a:r>
            <a:r>
              <a:rPr altLang="zh-CN" b="1" sz="4400" lang="en-US"/>
              <a:t>U</a:t>
            </a:r>
            <a:r>
              <a:rPr altLang="zh-CN" b="1" sz="4400" lang="en-US"/>
              <a:t>R</a:t>
            </a:r>
            <a:r>
              <a:rPr altLang="zh-CN" b="1" sz="4400" lang="en-US"/>
              <a:t> </a:t>
            </a:r>
            <a:r>
              <a:rPr altLang="zh-CN" b="1" sz="4400" lang="en-US"/>
              <a:t>R</a:t>
            </a:r>
            <a:r>
              <a:rPr altLang="zh-CN" b="1" sz="4400" lang="en-US"/>
              <a:t>A</a:t>
            </a:r>
            <a:r>
              <a:rPr altLang="zh-CN" b="1" sz="4400" lang="en-US"/>
              <a:t>H</a:t>
            </a:r>
            <a:r>
              <a:rPr altLang="zh-CN" b="1" sz="4400" lang="en-US"/>
              <a:t>M</a:t>
            </a:r>
            <a:r>
              <a:rPr altLang="zh-CN" b="1" sz="4400" lang="en-US"/>
              <a:t>A</a:t>
            </a:r>
            <a:r>
              <a:rPr altLang="zh-CN" b="1" sz="4400" lang="en-US"/>
              <a:t>N</a:t>
            </a:r>
            <a:endParaRPr altLang="zh-CN" b="1" sz="4400" lang="en-US"/>
          </a:p>
          <a:p>
            <a:r>
              <a:rPr altLang="zh-CN" b="1" sz="4400" lang="en-US"/>
              <a:t>X</a:t>
            </a:r>
            <a:r>
              <a:rPr altLang="zh-CN" b="1" sz="4400" lang="en-US"/>
              <a:t>I</a:t>
            </a:r>
            <a:r>
              <a:rPr altLang="zh-CN" b="1" sz="4400" lang="en-US"/>
              <a:t> </a:t>
            </a:r>
            <a:r>
              <a:rPr altLang="zh-CN" b="1" sz="4400" lang="en-US"/>
              <a:t>R</a:t>
            </a:r>
            <a:r>
              <a:rPr altLang="zh-CN" b="1" sz="4400" lang="en-US"/>
              <a:t>P</a:t>
            </a:r>
            <a:r>
              <a:rPr altLang="zh-CN" b="1" sz="4400" lang="en-US"/>
              <a:t>L</a:t>
            </a:r>
            <a:r>
              <a:rPr altLang="zh-CN" b="1" sz="4400" lang="en-US"/>
              <a:t> </a:t>
            </a:r>
            <a:r>
              <a:rPr altLang="zh-CN" b="1" sz="4400" lang="en-US"/>
              <a:t>2</a:t>
            </a:r>
            <a:endParaRPr altLang="zh-CN" b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ctrTitle"/>
          </p:nvPr>
        </p:nvSpPr>
        <p:spPr>
          <a:xfrm>
            <a:off x="685799" y="0"/>
            <a:ext cx="7772400" cy="1337501"/>
          </a:xfrm>
        </p:spPr>
        <p:txBody>
          <a:bodyPr/>
          <a:p>
            <a:r>
              <a:rPr lang="en-US"/>
              <a:t>S</a:t>
            </a:r>
            <a:r>
              <a:rPr lang="en-US"/>
              <a:t>e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rah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B</a:t>
            </a:r>
            <a:r>
              <a:rPr lang="en-US"/>
              <a:t>O</a:t>
            </a:r>
            <a:endParaRPr lang="in-ID"/>
          </a:p>
        </p:txBody>
      </p:sp>
      <p:sp>
        <p:nvSpPr>
          <p:cNvPr id="1048592" name=""/>
          <p:cNvSpPr>
            <a:spLocks noGrp="1"/>
          </p:cNvSpPr>
          <p:nvPr>
            <p:ph type="subTitle" idx="1"/>
          </p:nvPr>
        </p:nvSpPr>
        <p:spPr>
          <a:xfrm>
            <a:off x="-271732" y="2310621"/>
            <a:ext cx="9342408" cy="3562294"/>
          </a:xfrm>
        </p:spPr>
        <p:txBody>
          <a:bodyPr>
            <a:noAutofit/>
          </a:bodyPr>
          <a:p>
            <a:pPr algn="l" indent="-457200" marL="457200">
              <a:buFont typeface="Arial"/>
              <a:buChar char="•"/>
            </a:pPr>
            <a:r>
              <a:rPr sz="2000" lang="in-ID"/>
              <a:t>Pemrograman berorientasi objek ditemukan pada Tahun 1960, dimana </a:t>
            </a:r>
            <a:endParaRPr lang="in-ID"/>
          </a:p>
          <a:p>
            <a:pPr algn="l" indent="-457200" marL="457200">
              <a:buFont typeface="Arial"/>
              <a:buChar char="•"/>
            </a:pPr>
            <a:r>
              <a:rPr sz="2000" lang="in-ID"/>
              <a:t>berawal dari suatu pembuatan program yang terstruktur (structured </a:t>
            </a:r>
            <a:endParaRPr lang="in-ID"/>
          </a:p>
          <a:p>
            <a:pPr algn="l" indent="-457200" marL="457200">
              <a:buFont typeface="Arial"/>
              <a:buChar char="•"/>
            </a:pPr>
            <a:r>
              <a:rPr sz="2000" lang="in-ID"/>
              <a:t>programming). Metode ini dikembangkan dari bahsa C dan Pascal. Dengan</a:t>
            </a:r>
            <a:endParaRPr lang="in-ID"/>
          </a:p>
          <a:p>
            <a:pPr algn="l" indent="-457200" marL="457200">
              <a:buFont typeface="Arial"/>
              <a:buChar char="•"/>
            </a:pPr>
            <a:r>
              <a:rPr sz="2000" lang="in-ID"/>
              <a:t> program yang terstruktur inilah untuk pertama kalinya kita mampu menulis </a:t>
            </a:r>
            <a:endParaRPr lang="in-ID"/>
          </a:p>
          <a:p>
            <a:pPr algn="l" indent="-457200" marL="457200">
              <a:buFont typeface="Arial"/>
              <a:buChar char="•"/>
            </a:pPr>
            <a:r>
              <a:rPr sz="2000" lang="in-ID"/>
              <a:t>program yang begitu sulit dengan lebih mudah.</a:t>
            </a:r>
            <a:endParaRPr lang="in-ID"/>
          </a:p>
        </p:txBody>
      </p:sp>
      <p:cxnSp>
        <p:nvCxnSpPr>
          <p:cNvPr id="3145731" name=""/>
          <p:cNvCxnSpPr>
            <a:cxnSpLocks/>
          </p:cNvCxnSpPr>
          <p:nvPr/>
        </p:nvCxnSpPr>
        <p:spPr>
          <a:xfrm flipV="0">
            <a:off x="633042" y="5326454"/>
            <a:ext cx="8059065" cy="5244"/>
          </a:xfrm>
          <a:prstGeom prst="line"/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ctrTitle"/>
          </p:nvPr>
        </p:nvSpPr>
        <p:spPr>
          <a:xfrm>
            <a:off x="707366" y="-396526"/>
            <a:ext cx="7729268" cy="1442911"/>
          </a:xfrm>
        </p:spPr>
        <p:txBody>
          <a:bodyPr/>
          <a:p>
            <a:pPr algn="ctr"/>
            <a:r>
              <a:rPr sz="5400" lang="en-US"/>
              <a:t>A</a:t>
            </a:r>
            <a:r>
              <a:rPr sz="5400" lang="en-US"/>
              <a:t>p</a:t>
            </a:r>
            <a:r>
              <a:rPr sz="5400" lang="en-US"/>
              <a:t>a</a:t>
            </a:r>
            <a:r>
              <a:rPr sz="5400" lang="en-US"/>
              <a:t> </a:t>
            </a:r>
            <a:r>
              <a:rPr sz="5400" lang="en-US"/>
              <a:t>i</a:t>
            </a:r>
            <a:r>
              <a:rPr sz="5400" lang="en-US"/>
              <a:t>t</a:t>
            </a:r>
            <a:r>
              <a:rPr sz="5400" lang="en-US"/>
              <a:t>u</a:t>
            </a:r>
            <a:r>
              <a:rPr sz="5400" lang="en-US"/>
              <a:t> </a:t>
            </a:r>
            <a:r>
              <a:rPr sz="5400" lang="en-US"/>
              <a:t>P</a:t>
            </a:r>
            <a:r>
              <a:rPr sz="5400" lang="en-US"/>
              <a:t>B</a:t>
            </a:r>
            <a:r>
              <a:rPr sz="5400" lang="en-US"/>
              <a:t>O</a:t>
            </a:r>
            <a:endParaRPr lang="in-ID"/>
          </a:p>
        </p:txBody>
      </p:sp>
      <p:sp>
        <p:nvSpPr>
          <p:cNvPr id="1048590" name=""/>
          <p:cNvSpPr>
            <a:spLocks noGrp="1"/>
          </p:cNvSpPr>
          <p:nvPr>
            <p:ph type="subTitle" idx="1"/>
          </p:nvPr>
        </p:nvSpPr>
        <p:spPr>
          <a:xfrm>
            <a:off x="94890" y="1546716"/>
            <a:ext cx="8954218" cy="3764566"/>
          </a:xfrm>
        </p:spPr>
        <p:txBody>
          <a:bodyPr>
            <a:noAutofit/>
          </a:bodyPr>
          <a:p>
            <a:pPr algn="l"/>
            <a:endParaRPr sz="2000" lang="in-ID"/>
          </a:p>
          <a:p>
            <a:pPr algn="l"/>
            <a:r>
              <a:rPr sz="2000" lang="en-US"/>
              <a:t>PBO merupakan mata kuliah yang membahas</a:t>
            </a:r>
            <a:endParaRPr sz="2000" lang="in-ID"/>
          </a:p>
          <a:p>
            <a:pPr algn="l"/>
            <a:r>
              <a:rPr sz="2000" lang="en-US"/>
              <a:t>tentang konsep dasar pemrograman berorientasi objek. Dan juga tentang</a:t>
            </a:r>
            <a:endParaRPr sz="2000" lang="in-ID"/>
          </a:p>
          <a:p>
            <a:pPr algn="l"/>
            <a:r>
              <a:rPr sz="2000" lang="en-US"/>
              <a:t>pembuatan algoritma dengan paradigma berorientasi objek dalam</a:t>
            </a:r>
            <a:endParaRPr sz="2000" lang="in-ID"/>
          </a:p>
          <a:p>
            <a:pPr algn="l"/>
            <a:r>
              <a:rPr sz="2000" lang="en-US"/>
              <a:t>memecahkan suatu masalah dan mengimplementasikan dengan bahasa</a:t>
            </a:r>
            <a:endParaRPr sz="2000" lang="in-ID"/>
          </a:p>
          <a:p>
            <a:pPr algn="l"/>
            <a:r>
              <a:rPr sz="2000" lang="en-US"/>
              <a:t>pemrogr</a:t>
            </a:r>
            <a:r>
              <a:rPr sz="2000" lang="en-US"/>
              <a:t>a</a:t>
            </a:r>
            <a:r>
              <a:rPr sz="2000" lang="en-US"/>
              <a:t>man JAVA.</a:t>
            </a:r>
            <a:endParaRPr lang="in-ID"/>
          </a:p>
        </p:txBody>
      </p:sp>
      <p:cxnSp>
        <p:nvCxnSpPr>
          <p:cNvPr id="3145730" name=""/>
          <p:cNvCxnSpPr>
            <a:cxnSpLocks/>
          </p:cNvCxnSpPr>
          <p:nvPr/>
        </p:nvCxnSpPr>
        <p:spPr>
          <a:xfrm flipV="0">
            <a:off x="377568" y="5811613"/>
            <a:ext cx="8059065" cy="5244"/>
          </a:xfrm>
          <a:prstGeom prst="line"/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ctrTitle"/>
          </p:nvPr>
        </p:nvSpPr>
        <p:spPr>
          <a:xfrm>
            <a:off x="685799" y="166945"/>
            <a:ext cx="7772400" cy="1200953"/>
          </a:xfrm>
        </p:spPr>
        <p:txBody>
          <a:bodyPr/>
          <a:p>
            <a:r>
              <a:rPr b="0" sz="5400" lang="en-US"/>
              <a:t>T</a:t>
            </a:r>
            <a:r>
              <a:rPr b="0" sz="5400" lang="en-US"/>
              <a:t>u</a:t>
            </a:r>
            <a:r>
              <a:rPr b="0" sz="5400" lang="en-US"/>
              <a:t>j</a:t>
            </a:r>
            <a:r>
              <a:rPr b="0" sz="5400" lang="en-US"/>
              <a:t>u</a:t>
            </a:r>
            <a:r>
              <a:rPr b="0" sz="5400" lang="en-US"/>
              <a:t>an</a:t>
            </a:r>
            <a:r>
              <a:rPr b="0" sz="5400" lang="en-US"/>
              <a:t> </a:t>
            </a:r>
            <a:r>
              <a:rPr b="0" sz="5400" lang="en-US"/>
              <a:t>P</a:t>
            </a:r>
            <a:r>
              <a:rPr b="0" sz="5400" lang="en-US"/>
              <a:t>B</a:t>
            </a:r>
            <a:r>
              <a:rPr b="0" sz="5400" lang="en-US"/>
              <a:t>O</a:t>
            </a:r>
            <a:endParaRPr b="0" lang="in-ID"/>
          </a:p>
        </p:txBody>
      </p:sp>
      <p:sp>
        <p:nvSpPr>
          <p:cNvPr id="1048588" name=""/>
          <p:cNvSpPr>
            <a:spLocks noGrp="1"/>
          </p:cNvSpPr>
          <p:nvPr>
            <p:ph type="subTitle" idx="1"/>
          </p:nvPr>
        </p:nvSpPr>
        <p:spPr>
          <a:xfrm>
            <a:off x="34506" y="2067461"/>
            <a:ext cx="9042243" cy="2723076"/>
          </a:xfrm>
        </p:spPr>
        <p:txBody>
          <a:bodyPr>
            <a:normAutofit/>
          </a:bodyPr>
          <a:p>
            <a:pPr algn="l"/>
            <a:r>
              <a:rPr sz="2000" lang="in-ID"/>
              <a:t>Tujuan dari PBO diciptakan adalah untuk mempermudah </a:t>
            </a:r>
            <a:endParaRPr lang="in-ID"/>
          </a:p>
          <a:p>
            <a:pPr algn="l"/>
            <a:r>
              <a:rPr sz="2000" lang="in-ID"/>
              <a:t>pengembangan program dengan cara mengikuti model yang telah ada </a:t>
            </a:r>
            <a:endParaRPr lang="in-ID"/>
          </a:p>
          <a:p>
            <a:pPr algn="l"/>
            <a:r>
              <a:rPr sz="2000" lang="in-ID"/>
              <a:t>dikehidupan sehari-hari. Jadi setiap bagian dari suatu permasalahan </a:t>
            </a:r>
            <a:endParaRPr lang="in-ID"/>
          </a:p>
          <a:p>
            <a:pPr algn="l"/>
            <a:r>
              <a:rPr sz="2000" lang="in-ID"/>
              <a:t>adalah objek, sedangkan objek itu sendiri merupakan gabungan dari </a:t>
            </a:r>
            <a:endParaRPr lang="in-ID"/>
          </a:p>
          <a:p>
            <a:pPr algn="l"/>
            <a:r>
              <a:rPr sz="2000" lang="in-ID"/>
              <a:t>beberapa objek yang lebih kecil lagi.</a:t>
            </a:r>
            <a:endParaRPr lang="in-ID"/>
          </a:p>
        </p:txBody>
      </p:sp>
      <p:cxnSp>
        <p:nvCxnSpPr>
          <p:cNvPr id="3145729" name=""/>
          <p:cNvCxnSpPr>
            <a:cxnSpLocks/>
          </p:cNvCxnSpPr>
          <p:nvPr/>
        </p:nvCxnSpPr>
        <p:spPr>
          <a:xfrm flipV="0">
            <a:off x="377568" y="5811613"/>
            <a:ext cx="8059065" cy="5244"/>
          </a:xfrm>
          <a:prstGeom prst="line"/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>
          <a:xfrm>
            <a:off x="462509" y="1736096"/>
            <a:ext cx="7772400" cy="2619998"/>
          </a:xfrm>
        </p:spPr>
        <p:txBody>
          <a:bodyPr/>
          <a:p>
            <a:pPr algn="ctr"/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S</a:t>
            </a:r>
            <a:endParaRPr lang="in-ID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flipV="0">
            <a:off x="633045" y="6011653"/>
            <a:ext cx="7877911" cy="35372"/>
          </a:xfrm>
          <a:prstGeom prst="straightConnector1"/>
          <a:solidFill>
            <a:srgbClr val="FFFFFF"/>
          </a:solidFill>
          <a:ln w="25400">
            <a:solidFill>
              <a:srgbClr val="000000"/>
            </a:solidFill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V2109</dc:creator>
  <dcterms:created xsi:type="dcterms:W3CDTF">2015-05-10T01:30:45Z</dcterms:created>
  <dcterms:modified xsi:type="dcterms:W3CDTF">2023-08-01T13:47:48Z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6c71b8604aa74a9697bf9aebfa2116fa</vt:lpwstr>
  </property>
</Properties>
</file>