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7" r:id="rId10"/>
    <p:sldId id="263" r:id="rId11"/>
    <p:sldId id="269" r:id="rId12"/>
    <p:sldId id="271" r:id="rId13"/>
    <p:sldId id="265" r:id="rId14"/>
    <p:sldId id="270" r:id="rId15"/>
    <p:sldId id="262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45251" y="2810435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develop a CNN model to classify images of plastic waste into different categories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66F7BD-5A73-92A7-E0A5-7A498A22D7C3}"/>
              </a:ext>
            </a:extLst>
          </p:cNvPr>
          <p:cNvSpPr txBox="1"/>
          <p:nvPr/>
        </p:nvSpPr>
        <p:spPr>
          <a:xfrm>
            <a:off x="5230906" y="5002306"/>
            <a:ext cx="520401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Yasmeen Begum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64777" y="813860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Output  </a:t>
            </a:r>
            <a:endParaRPr lang="en-IN" sz="36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A3D7F-E881-2426-E33E-17092A82A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5" r="6961"/>
          <a:stretch/>
        </p:blipFill>
        <p:spPr>
          <a:xfrm>
            <a:off x="672353" y="2060356"/>
            <a:ext cx="9480176" cy="4676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9361A1-A18C-D621-3A59-9EB5FDB50B70}"/>
              </a:ext>
            </a:extLst>
          </p:cNvPr>
          <p:cNvSpPr txBox="1"/>
          <p:nvPr/>
        </p:nvSpPr>
        <p:spPr>
          <a:xfrm>
            <a:off x="564777" y="1660246"/>
            <a:ext cx="4141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 Graph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BC21D-D1DC-B27F-CBE7-79E40DE38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F236D-8C46-5C7F-E8E0-EF7EFC31B8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1" r="5087"/>
          <a:stretch/>
        </p:blipFill>
        <p:spPr>
          <a:xfrm>
            <a:off x="806824" y="1502769"/>
            <a:ext cx="9009529" cy="5049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82AF0-CB17-300A-00FF-7E6475907EF6}"/>
              </a:ext>
            </a:extLst>
          </p:cNvPr>
          <p:cNvSpPr txBox="1"/>
          <p:nvPr/>
        </p:nvSpPr>
        <p:spPr>
          <a:xfrm>
            <a:off x="699247" y="1102659"/>
            <a:ext cx="423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Loss Graph</a:t>
            </a:r>
          </a:p>
        </p:txBody>
      </p:sp>
    </p:spTree>
    <p:extLst>
      <p:ext uri="{BB962C8B-B14F-4D97-AF65-F5344CB8AC3E}">
        <p14:creationId xmlns:p14="http://schemas.microsoft.com/office/powerpoint/2010/main" val="14729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A0EA9-1D85-0056-964C-0BD201B99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276647-0473-A381-1F63-B0169271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40541"/>
            <a:ext cx="9533964" cy="4967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EAEE30-8F58-D7FE-DAD5-77202CBD3FD4}"/>
              </a:ext>
            </a:extLst>
          </p:cNvPr>
          <p:cNvSpPr txBox="1"/>
          <p:nvPr/>
        </p:nvSpPr>
        <p:spPr>
          <a:xfrm>
            <a:off x="779931" y="981635"/>
            <a:ext cx="380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47600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73AAB-25C7-B654-2F6B-FF9748D26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E56A5-B227-2AC1-FDE2-151DE897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09" r="1002"/>
          <a:stretch/>
        </p:blipFill>
        <p:spPr>
          <a:xfrm>
            <a:off x="1129553" y="1945324"/>
            <a:ext cx="9802906" cy="4401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664505-F859-BCCA-4964-35364318439F}"/>
              </a:ext>
            </a:extLst>
          </p:cNvPr>
          <p:cNvSpPr txBox="1"/>
          <p:nvPr/>
        </p:nvSpPr>
        <p:spPr>
          <a:xfrm>
            <a:off x="672352" y="965057"/>
            <a:ext cx="6104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Gradio Interface Predicting Image as Recyclable</a:t>
            </a:r>
          </a:p>
        </p:txBody>
      </p:sp>
    </p:spTree>
    <p:extLst>
      <p:ext uri="{BB962C8B-B14F-4D97-AF65-F5344CB8AC3E}">
        <p14:creationId xmlns:p14="http://schemas.microsoft.com/office/powerpoint/2010/main" val="191347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7398C-33C7-C2E8-CBB5-CAC6C46DD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16B5E0-0303-2DBE-A044-DAFA8469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" y="1615886"/>
            <a:ext cx="9829800" cy="4704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5AED97-7E79-9BE9-5045-288EB95EFCA4}"/>
              </a:ext>
            </a:extLst>
          </p:cNvPr>
          <p:cNvSpPr txBox="1"/>
          <p:nvPr/>
        </p:nvSpPr>
        <p:spPr>
          <a:xfrm>
            <a:off x="712694" y="1048871"/>
            <a:ext cx="606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Gradio Interface Predicting Image as Organic</a:t>
            </a:r>
          </a:p>
        </p:txBody>
      </p:sp>
    </p:spTree>
    <p:extLst>
      <p:ext uri="{BB962C8B-B14F-4D97-AF65-F5344CB8AC3E}">
        <p14:creationId xmlns:p14="http://schemas.microsoft.com/office/powerpoint/2010/main" val="399937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431475" y="1788656"/>
            <a:ext cx="105816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waste classification model, trained over 16 epochs, has demonstrated good results in accurately classifying images of plastic waste into organic and recyclable categories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model's performance, as indicated by metrics such as accuracy, precision, recall, and F1 score, shows that it effectively learned to distinguish between different types of waste.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successful implementation highlights the potential of using Convolutional Neural Networks (CNNs) for improving waste management and recycling processes.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further fine-tuning and validation, this model can significantly contribute to efficient and automated waste classification, leading to more sustainable environmental practices.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CDE58-B711-630A-0283-07B4471E5A68}"/>
              </a:ext>
            </a:extLst>
          </p:cNvPr>
          <p:cNvSpPr txBox="1"/>
          <p:nvPr/>
        </p:nvSpPr>
        <p:spPr>
          <a:xfrm>
            <a:off x="283557" y="1012025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Conclusion: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597744" y="865634"/>
            <a:ext cx="4875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IN" sz="36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49BC4-7F06-1025-3FFE-DFD886825F2E}"/>
              </a:ext>
            </a:extLst>
          </p:cNvPr>
          <p:cNvSpPr txBox="1"/>
          <p:nvPr/>
        </p:nvSpPr>
        <p:spPr>
          <a:xfrm>
            <a:off x="716346" y="1596598"/>
            <a:ext cx="1010653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B2D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in Data Handling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Proficient in </a:t>
            </a:r>
            <a:r>
              <a:rPr lang="en-US" sz="2000" b="0" i="0" dirty="0">
                <a:solidFill>
                  <a:srgbClr val="2B2D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dirty="0">
              <a:solidFill>
                <a:srgbClr val="2B2D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B2D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on  F</a:t>
            </a:r>
            <a:r>
              <a:rPr lang="en-US" sz="2000" b="0" i="0" dirty="0">
                <a:solidFill>
                  <a:srgbClr val="2B2D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undamentals of Deep Learning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b="0" i="0" dirty="0">
              <a:solidFill>
                <a:srgbClr val="2B2D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B2D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compiling and evaluating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B2D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2B2D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Performance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2B2D3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2B2D3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Organic or Recycled using Gradio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37882" y="1067664"/>
            <a:ext cx="5700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3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539D4-0012-7221-1275-91136AF918C3}"/>
              </a:ext>
            </a:extLst>
          </p:cNvPr>
          <p:cNvSpPr txBox="1"/>
          <p:nvPr/>
        </p:nvSpPr>
        <p:spPr>
          <a:xfrm>
            <a:off x="685801" y="1997839"/>
            <a:ext cx="5889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6103" y="664162"/>
            <a:ext cx="28282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2C78CD-99C6-DD84-C0D1-D2B521D396BD}"/>
              </a:ext>
            </a:extLst>
          </p:cNvPr>
          <p:cNvSpPr/>
          <p:nvPr/>
        </p:nvSpPr>
        <p:spPr>
          <a:xfrm>
            <a:off x="4092388" y="1092048"/>
            <a:ext cx="294490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04FFFA-3EB5-18D3-F9D2-7C8AF7C362DF}"/>
              </a:ext>
            </a:extLst>
          </p:cNvPr>
          <p:cNvSpPr/>
          <p:nvPr/>
        </p:nvSpPr>
        <p:spPr>
          <a:xfrm>
            <a:off x="4092388" y="4237515"/>
            <a:ext cx="294490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DF51D6-10F7-35E9-4749-9E489FBE8B37}"/>
              </a:ext>
            </a:extLst>
          </p:cNvPr>
          <p:cNvSpPr/>
          <p:nvPr/>
        </p:nvSpPr>
        <p:spPr>
          <a:xfrm>
            <a:off x="4092389" y="3627686"/>
            <a:ext cx="294490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Generators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F29378-BB9B-1044-21FD-2E824E8B1CB1}"/>
              </a:ext>
            </a:extLst>
          </p:cNvPr>
          <p:cNvSpPr/>
          <p:nvPr/>
        </p:nvSpPr>
        <p:spPr>
          <a:xfrm>
            <a:off x="4092388" y="2969696"/>
            <a:ext cx="294490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69D2A1-6335-7AC7-3869-A03F1D9E382F}"/>
              </a:ext>
            </a:extLst>
          </p:cNvPr>
          <p:cNvSpPr/>
          <p:nvPr/>
        </p:nvSpPr>
        <p:spPr>
          <a:xfrm>
            <a:off x="4092388" y="2311706"/>
            <a:ext cx="294490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831150-A764-97D1-F105-C6C04BD0BDF0}"/>
              </a:ext>
            </a:extLst>
          </p:cNvPr>
          <p:cNvSpPr/>
          <p:nvPr/>
        </p:nvSpPr>
        <p:spPr>
          <a:xfrm>
            <a:off x="4092388" y="1701877"/>
            <a:ext cx="294490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6E96AC-ED13-B3DF-5C0F-522807B5E631}"/>
              </a:ext>
            </a:extLst>
          </p:cNvPr>
          <p:cNvSpPr/>
          <p:nvPr/>
        </p:nvSpPr>
        <p:spPr>
          <a:xfrm>
            <a:off x="4092388" y="6278404"/>
            <a:ext cx="294490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Gradio Interface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7DA27B-E973-A1E4-B173-FC8D10E1E2D8}"/>
              </a:ext>
            </a:extLst>
          </p:cNvPr>
          <p:cNvSpPr/>
          <p:nvPr/>
        </p:nvSpPr>
        <p:spPr>
          <a:xfrm>
            <a:off x="4092388" y="4898388"/>
            <a:ext cx="2944906" cy="5154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Visualization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616D8F-F84A-C71A-27F0-D7E004817692}"/>
              </a:ext>
            </a:extLst>
          </p:cNvPr>
          <p:cNvSpPr/>
          <p:nvPr/>
        </p:nvSpPr>
        <p:spPr>
          <a:xfrm>
            <a:off x="4092388" y="5617531"/>
            <a:ext cx="294490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9F77D3C-AA15-9EE2-48FF-9F1D64CC3452}"/>
              </a:ext>
            </a:extLst>
          </p:cNvPr>
          <p:cNvSpPr/>
          <p:nvPr/>
        </p:nvSpPr>
        <p:spPr>
          <a:xfrm>
            <a:off x="5459506" y="1549248"/>
            <a:ext cx="322729" cy="1526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B8D8B5C0-BBC3-C7A7-511A-64E9E9136DB1}"/>
              </a:ext>
            </a:extLst>
          </p:cNvPr>
          <p:cNvSpPr/>
          <p:nvPr/>
        </p:nvSpPr>
        <p:spPr>
          <a:xfrm>
            <a:off x="5432612" y="2156194"/>
            <a:ext cx="322729" cy="1526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6F342B8-396C-EC79-ABC1-7590B4E50796}"/>
              </a:ext>
            </a:extLst>
          </p:cNvPr>
          <p:cNvSpPr/>
          <p:nvPr/>
        </p:nvSpPr>
        <p:spPr>
          <a:xfrm>
            <a:off x="5459505" y="2796896"/>
            <a:ext cx="322729" cy="1526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1465D93-D2EA-5898-D17B-98CDE7F836EE}"/>
              </a:ext>
            </a:extLst>
          </p:cNvPr>
          <p:cNvSpPr/>
          <p:nvPr/>
        </p:nvSpPr>
        <p:spPr>
          <a:xfrm>
            <a:off x="5459505" y="3458914"/>
            <a:ext cx="322729" cy="1526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3993C7D-B374-846D-26E7-C7EAC388DFCE}"/>
              </a:ext>
            </a:extLst>
          </p:cNvPr>
          <p:cNvSpPr/>
          <p:nvPr/>
        </p:nvSpPr>
        <p:spPr>
          <a:xfrm>
            <a:off x="5432612" y="4094605"/>
            <a:ext cx="322729" cy="1526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9369358-9F8A-8C6E-F69F-5862BC785E44}"/>
              </a:ext>
            </a:extLst>
          </p:cNvPr>
          <p:cNvSpPr/>
          <p:nvPr/>
        </p:nvSpPr>
        <p:spPr>
          <a:xfrm>
            <a:off x="5459504" y="4717558"/>
            <a:ext cx="322729" cy="1526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FDF83FE-EDB4-B2BE-F495-53C0B75483C3}"/>
              </a:ext>
            </a:extLst>
          </p:cNvPr>
          <p:cNvSpPr/>
          <p:nvPr/>
        </p:nvSpPr>
        <p:spPr>
          <a:xfrm>
            <a:off x="5432612" y="5434393"/>
            <a:ext cx="322729" cy="1526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31BED1F-F2F5-221B-2DF1-16B70A63EB19}"/>
              </a:ext>
            </a:extLst>
          </p:cNvPr>
          <p:cNvSpPr/>
          <p:nvPr/>
        </p:nvSpPr>
        <p:spPr>
          <a:xfrm>
            <a:off x="5351928" y="6116056"/>
            <a:ext cx="322729" cy="1526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89575" y="919942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 </a:t>
            </a:r>
            <a:endParaRPr lang="en-IN" sz="36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42009-B649-911C-BDE7-44DAC711BA9C}"/>
              </a:ext>
            </a:extLst>
          </p:cNvPr>
          <p:cNvSpPr txBox="1"/>
          <p:nvPr/>
        </p:nvSpPr>
        <p:spPr>
          <a:xfrm>
            <a:off x="497540" y="1903897"/>
            <a:ext cx="1027355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CNN model to classify images of plastic waste into different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an accurate CNN model for plastic waste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Plastic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waste poses significant environmental concerns.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dataset, preprocess images, build and train a CNN, and evaluate its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high-accuracy CNN model for classifying plastic waste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waste sorting efficiency and supporting sustainable waste management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37492" y="894698"/>
            <a:ext cx="19367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1ED96-3532-C9CA-4D61-AE86C5A807E3}"/>
              </a:ext>
            </a:extLst>
          </p:cNvPr>
          <p:cNvSpPr txBox="1"/>
          <p:nvPr/>
        </p:nvSpPr>
        <p:spPr>
          <a:xfrm>
            <a:off x="685799" y="1791668"/>
            <a:ext cx="1024665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 Dataset: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= '/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/input/waste-classification-data'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Loading: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images to RGB: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img_array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cv2.cvtColor(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img_array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cv2.COLOR_BGR2RGB)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Labels: ['Organic', 'Recyclable’]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 Distribution: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Pie chart with labels=['Organic', 'Recyclable']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Images: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Displaying 9 random images from the dataset.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E098C-CCC0-E0F7-E399-6255AD758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E25FCC-FB65-C05C-995D-12B0B7A2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7824"/>
            <a:ext cx="105424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Model Architecture: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Conv2D: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Extracts features from images using convolution operations (e.g., Conv2D(32, (3,3),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=(224,224,3))).</a:t>
            </a:r>
          </a:p>
          <a:p>
            <a:pPr marL="342900" lvl="8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MaxPooling2D: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spatial dimensions by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 maps (e.g., MaxPooling2D(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pool_size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=(2, 2))).</a:t>
            </a:r>
          </a:p>
          <a:p>
            <a:pPr marL="342900" lvl="8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Converts 2D feature maps into a 1D vector for fully connected layers (e.g., Flatten()).</a:t>
            </a:r>
          </a:p>
          <a:p>
            <a:pPr marL="342900" lvl="8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Fully connected layer for classification (e.g., Dense(256, activation='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')).</a:t>
            </a:r>
          </a:p>
          <a:p>
            <a:pPr marL="342900" lvl="8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Randomly drops neurons to prevent overfitting (e.g., Dropout(0.5)).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 Model: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loss="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binary_crossentropy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optimizer="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metrics=["accuracy"]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56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399E64-F7CF-2A3F-77E0-7591294BC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06" y="1041644"/>
            <a:ext cx="1148378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Augmentation: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rotation_range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=40,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width_shift_range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=0.3,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height_shift_range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 Augmentation: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augmentation techniques as training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Generators: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`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train_generator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 and `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test_generator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 create batches of augmented images from the respective directories, resizing them to 224x224 pixels, in RGB color mode, and using categorical class mode for classification.'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10.Early Stopping: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-patience=5, baseline=0.4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11.Train Model: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epochs=16</a:t>
            </a:r>
          </a:p>
        </p:txBody>
      </p:sp>
    </p:spTree>
    <p:extLst>
      <p:ext uri="{BB962C8B-B14F-4D97-AF65-F5344CB8AC3E}">
        <p14:creationId xmlns:p14="http://schemas.microsoft.com/office/powerpoint/2010/main" val="11457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C4C83-04B6-00A7-B269-A775BC85E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83ED0B-FC04-C052-7C5E-AB729E31B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689" y="1089462"/>
            <a:ext cx="1066568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Visualization: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12.Accuracy and Loss Plots: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-Plotting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['accuracy']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[‘loss']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history.history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val_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13.Confusion Matrix: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visualization using seaborn heatmap.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14.Calculate Metrics: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-Accuracy,precision_score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,Recall,F1-score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Gradio Interface: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15.Define Prediction Function: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img_resized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np.reshape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img_resized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[-1, 224, 224, 3])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16.Create Gradio Interface: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-demo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gr.Interface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predict_waste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inputs=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gr.Image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(type="numpy"), outputs=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gr.Textbox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10773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1867</TotalTime>
  <Words>770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abdul kaleem</cp:lastModifiedBy>
  <cp:revision>4</cp:revision>
  <dcterms:created xsi:type="dcterms:W3CDTF">2024-12-31T09:40:01Z</dcterms:created>
  <dcterms:modified xsi:type="dcterms:W3CDTF">2025-02-09T17:50:28Z</dcterms:modified>
</cp:coreProperties>
</file>