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l.acm.org/doi/10.1145/2689746.2689747" TargetMode="External"/><Relationship Id="rId2" Type="http://schemas.openxmlformats.org/officeDocument/2006/relationships/hyperlink" Target="https://arxiv.org/abs/1901.03407" TargetMode="External"/><Relationship Id="rId1" Type="http://schemas.openxmlformats.org/officeDocument/2006/relationships/slideLayout" Target="../slideLayouts/slideLayout2.xml"/><Relationship Id="rId5" Type="http://schemas.openxmlformats.org/officeDocument/2006/relationships/hyperlink" Target="https://arxiv.org/abs/1312.6114" TargetMode="External"/><Relationship Id="rId4" Type="http://schemas.openxmlformats.org/officeDocument/2006/relationships/hyperlink" Target="https://science.sciencemag.org/content/313/5786/50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5172" y="1886257"/>
            <a:ext cx="5123164" cy="1759606"/>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PROJECT TITLE</a:t>
            </a:r>
            <a:endParaRPr lang="en-US" sz="5100" dirty="0">
              <a:latin typeface="Aptos"/>
            </a:endParaRPr>
          </a:p>
          <a:p>
            <a:pPr algn="l"/>
            <a:r>
              <a:rPr lang="en-US" sz="4000" b="1" dirty="0"/>
              <a:t>Anomaly Detection</a:t>
            </a:r>
            <a:br>
              <a:rPr lang="en-US" sz="4000" b="1" dirty="0"/>
            </a:br>
            <a:r>
              <a:rPr lang="en-US" sz="4000" b="1" dirty="0"/>
              <a:t>with Autoencoders</a:t>
            </a:r>
            <a:endParaRPr lang="en-US" sz="4000" b="1" kern="1200" dirty="0"/>
          </a:p>
        </p:txBody>
      </p:sp>
      <p:sp>
        <p:nvSpPr>
          <p:cNvPr id="3" name="Subtitle 2"/>
          <p:cNvSpPr>
            <a:spLocks noGrp="1"/>
          </p:cNvSpPr>
          <p:nvPr>
            <p:ph type="subTitle" idx="1"/>
          </p:nvPr>
        </p:nvSpPr>
        <p:spPr>
          <a:xfrm>
            <a:off x="555171" y="3745622"/>
            <a:ext cx="4831425" cy="2872891"/>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dirty="0" err="1"/>
              <a:t>Name:</a:t>
            </a:r>
            <a:r>
              <a:rPr lang="en-US" sz="1600" cap="all" dirty="0" err="1"/>
              <a:t>YASMEEN</a:t>
            </a:r>
            <a:r>
              <a:rPr lang="en-US" sz="1600" cap="all" dirty="0"/>
              <a:t> BEGUM</a:t>
            </a:r>
          </a:p>
          <a:p>
            <a:pPr algn="l">
              <a:spcAft>
                <a:spcPts val="600"/>
              </a:spcAft>
            </a:pPr>
            <a:r>
              <a:rPr lang="en-US" sz="1600" b="1" cap="all" dirty="0"/>
              <a:t>College </a:t>
            </a:r>
            <a:r>
              <a:rPr lang="en-US" sz="1600" b="1" cap="all" dirty="0" err="1"/>
              <a:t>Name:</a:t>
            </a:r>
            <a:r>
              <a:rPr lang="en-US" sz="1600" cap="all" dirty="0" err="1"/>
              <a:t>UNIVERSITY</a:t>
            </a:r>
            <a:r>
              <a:rPr lang="en-US" sz="1600" cap="all" dirty="0"/>
              <a:t> COLLEGE OF ENGINEERING,OSMANIA UNIVERSITY</a:t>
            </a:r>
          </a:p>
          <a:p>
            <a:pPr algn="l">
              <a:spcAft>
                <a:spcPts val="600"/>
              </a:spcAft>
            </a:pPr>
            <a:r>
              <a:rPr lang="en-US" sz="1600" b="1" cap="all" dirty="0" err="1"/>
              <a:t>Department:</a:t>
            </a:r>
            <a:r>
              <a:rPr lang="en-US" sz="1600" cap="all" dirty="0" err="1"/>
              <a:t>Mtech-aiml</a:t>
            </a:r>
            <a:endParaRPr lang="en-US" sz="1600" cap="all" dirty="0"/>
          </a:p>
          <a:p>
            <a:pPr algn="l">
              <a:spcAft>
                <a:spcPts val="600"/>
              </a:spcAft>
            </a:pPr>
            <a:r>
              <a:rPr lang="en-US" sz="1600" b="1" cap="all" dirty="0"/>
              <a:t>Email ID:</a:t>
            </a:r>
            <a:r>
              <a:rPr lang="en-US" sz="1600" cap="all" dirty="0"/>
              <a:t>yasmeen87151@gmail.com</a:t>
            </a:r>
          </a:p>
          <a:p>
            <a:pPr algn="l">
              <a:spcAft>
                <a:spcPts val="600"/>
              </a:spcAft>
            </a:pPr>
            <a:r>
              <a:rPr lang="en-US" sz="1600" b="1" cap="all" dirty="0"/>
              <a:t>AICTE Student ID:</a:t>
            </a:r>
            <a:r>
              <a:rPr lang="en-IN" sz="1600" dirty="0"/>
              <a:t>STU6129d0829cc1b1630130306 </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08B4B40-A616-6829-6E80-B97C512F3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199" y="478112"/>
            <a:ext cx="5123164" cy="571585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669036" y="1695661"/>
            <a:ext cx="10515600" cy="4251960"/>
          </a:xfrm>
        </p:spPr>
        <p:txBody>
          <a:bodyPr vert="horz" lIns="91440" tIns="45720" rIns="91440" bIns="45720" rtlCol="0">
            <a:normAutofit/>
          </a:bodyPr>
          <a:lstStyle/>
          <a:p>
            <a:pPr marL="0" lvl="0" indent="0" eaLnBrk="0" fontAlgn="base" hangingPunct="0">
              <a:lnSpc>
                <a:spcPct val="100000"/>
              </a:lnSpc>
              <a:spcBef>
                <a:spcPct val="0"/>
              </a:spcBef>
              <a:spcAft>
                <a:spcPct val="0"/>
              </a:spcAft>
              <a:buNone/>
            </a:pPr>
            <a:endParaRPr lang="en-US" altLang="en-US" sz="2000" b="1"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Enhance anomaly detection accuracy by incorporating more diverse and real-time data sources like IoT sensors, social media, and user feedback.</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Develop adaptive models that continuously learn and update from new data to handle evolving patterns and emerging anomaly types.</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Extend the system’s application to multiple industries such as healthcare, finance, and manufacturing for broader impact.</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Explore edge computing and federated learning to enable real-time, privacy-aware anomaly detection in distributed environments.</a:t>
            </a: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indent="0">
              <a:spcBef>
                <a:spcPct val="20000"/>
              </a:spcBef>
              <a:spcAft>
                <a:spcPts val="600"/>
              </a:spcAft>
              <a:buNone/>
            </a:pPr>
            <a:endParaRPr lang="en-US" sz="2200" dirty="0">
              <a:latin typeface="Franklin Gothic Book"/>
            </a:endParaRP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77500" lnSpcReduction="20000"/>
          </a:bodyPr>
          <a:lstStyle/>
          <a:p>
            <a:pPr marL="0" lvl="0" indent="0" eaLnBrk="0" fontAlgn="base" hangingPunct="0">
              <a:lnSpc>
                <a:spcPct val="100000"/>
              </a:lnSpc>
              <a:spcBef>
                <a:spcPct val="0"/>
              </a:spcBef>
              <a:spcAft>
                <a:spcPct val="0"/>
              </a:spcAft>
              <a:buNone/>
            </a:pPr>
            <a:endParaRPr lang="en-US" altLang="en-US" sz="1050" b="1" dirty="0">
              <a:latin typeface="Arial" panose="020B0604020202020204" pitchFamily="34" charset="0"/>
            </a:endParaRPr>
          </a:p>
          <a:p>
            <a:pPr marL="0" lvl="0" indent="0" eaLnBrk="0" fontAlgn="base" hangingPunct="0">
              <a:lnSpc>
                <a:spcPct val="100000"/>
              </a:lnSpc>
              <a:spcBef>
                <a:spcPct val="0"/>
              </a:spcBef>
              <a:spcAft>
                <a:spcPct val="0"/>
              </a:spcAft>
              <a:buFontTx/>
              <a:buAutoNum type="arabicPeriod"/>
            </a:pPr>
            <a:r>
              <a:rPr lang="en-US" altLang="en-US" sz="2600" b="1" dirty="0">
                <a:latin typeface="Arial" panose="020B0604020202020204" pitchFamily="34" charset="0"/>
              </a:rPr>
              <a:t>Chalapathy, R., &amp; Chawla, S. (2019).</a:t>
            </a:r>
            <a:r>
              <a:rPr lang="en-US" altLang="en-US" sz="2600" dirty="0">
                <a:latin typeface="Arial" panose="020B0604020202020204" pitchFamily="34" charset="0"/>
              </a:rPr>
              <a:t> </a:t>
            </a:r>
            <a:r>
              <a:rPr lang="en-US" altLang="en-US" sz="2400" dirty="0">
                <a:latin typeface="Arial" panose="020B0604020202020204" pitchFamily="34" charset="0"/>
              </a:rPr>
              <a:t>Deep Learning for Anomaly Detection: A Survey. </a:t>
            </a:r>
            <a:r>
              <a:rPr lang="en-US" altLang="en-US" sz="2400" i="1" dirty="0" err="1">
                <a:latin typeface="Arial" panose="020B0604020202020204" pitchFamily="34" charset="0"/>
              </a:rPr>
              <a:t>arXiv</a:t>
            </a:r>
            <a:r>
              <a:rPr lang="en-US" altLang="en-US" sz="2400" i="1" dirty="0">
                <a:latin typeface="Arial" panose="020B0604020202020204" pitchFamily="34" charset="0"/>
              </a:rPr>
              <a:t> preprint arXiv:1901.03407</a:t>
            </a:r>
            <a:r>
              <a:rPr lang="en-US" altLang="en-US" sz="2400" dirty="0">
                <a:latin typeface="Arial" panose="020B0604020202020204" pitchFamily="34" charset="0"/>
              </a:rPr>
              <a:t>.</a:t>
            </a:r>
            <a:br>
              <a:rPr lang="en-US" altLang="en-US" sz="2400" dirty="0">
                <a:latin typeface="Arial" panose="020B0604020202020204" pitchFamily="34" charset="0"/>
              </a:rPr>
            </a:br>
            <a:r>
              <a:rPr lang="en-US" altLang="en-US" sz="2400" dirty="0">
                <a:latin typeface="Arial" panose="020B0604020202020204" pitchFamily="34" charset="0"/>
                <a:hlinkClick r:id="rId2"/>
              </a:rPr>
              <a:t>https://arxiv.org/abs/1901.03407</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2"/>
            </a:pPr>
            <a:r>
              <a:rPr lang="en-US" altLang="en-US" sz="2400" b="1" dirty="0">
                <a:latin typeface="Arial" panose="020B0604020202020204" pitchFamily="34" charset="0"/>
              </a:rPr>
              <a:t>Sakurada, M., &amp; Yairi, T. (2014).</a:t>
            </a:r>
            <a:r>
              <a:rPr lang="en-US" altLang="en-US" sz="2400" dirty="0">
                <a:latin typeface="Arial" panose="020B0604020202020204" pitchFamily="34" charset="0"/>
              </a:rPr>
              <a:t> Anomaly Detection Using Autoencoders with Nonlinear Dimensionality Reduction. </a:t>
            </a:r>
            <a:r>
              <a:rPr lang="en-US" altLang="en-US" sz="2400" i="1" dirty="0">
                <a:latin typeface="Arial" panose="020B0604020202020204" pitchFamily="34" charset="0"/>
              </a:rPr>
              <a:t>Proceedings of the MLSDA 2014 2nd Workshop on Machine Learning for Sensory Data Analysis</a:t>
            </a:r>
            <a:r>
              <a:rPr lang="en-US" altLang="en-US" sz="2400" dirty="0">
                <a:latin typeface="Arial" panose="020B0604020202020204" pitchFamily="34" charset="0"/>
              </a:rPr>
              <a:t>.</a:t>
            </a:r>
            <a:br>
              <a:rPr lang="en-US" altLang="en-US" sz="2400" dirty="0">
                <a:latin typeface="Arial" panose="020B0604020202020204" pitchFamily="34" charset="0"/>
              </a:rPr>
            </a:br>
            <a:r>
              <a:rPr lang="en-US" altLang="en-US" sz="2400" dirty="0">
                <a:latin typeface="Arial" panose="020B0604020202020204" pitchFamily="34" charset="0"/>
                <a:hlinkClick r:id="rId3"/>
              </a:rPr>
              <a:t>https://dl.acm.org/doi/10.1145/2689746.2689747</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3"/>
            </a:pPr>
            <a:r>
              <a:rPr lang="en-US" altLang="en-US" sz="2400" b="1" dirty="0">
                <a:latin typeface="Arial" panose="020B0604020202020204" pitchFamily="34" charset="0"/>
              </a:rPr>
              <a:t>Hinton, G. E., &amp; </a:t>
            </a:r>
            <a:r>
              <a:rPr lang="en-US" altLang="en-US" sz="2400" b="1" dirty="0" err="1">
                <a:latin typeface="Arial" panose="020B0604020202020204" pitchFamily="34" charset="0"/>
              </a:rPr>
              <a:t>Salakhutdinov</a:t>
            </a:r>
            <a:r>
              <a:rPr lang="en-US" altLang="en-US" sz="2400" b="1" dirty="0">
                <a:latin typeface="Arial" panose="020B0604020202020204" pitchFamily="34" charset="0"/>
              </a:rPr>
              <a:t>, R. R. (2006).</a:t>
            </a:r>
            <a:r>
              <a:rPr lang="en-US" altLang="en-US" sz="2400" dirty="0">
                <a:latin typeface="Arial" panose="020B0604020202020204" pitchFamily="34" charset="0"/>
              </a:rPr>
              <a:t> Reducing the Dimensionality of Data with Neural Networks. </a:t>
            </a:r>
            <a:r>
              <a:rPr lang="en-US" altLang="en-US" sz="2400" i="1" dirty="0">
                <a:latin typeface="Arial" panose="020B0604020202020204" pitchFamily="34" charset="0"/>
              </a:rPr>
              <a:t>Science, 313</a:t>
            </a:r>
            <a:r>
              <a:rPr lang="en-US" altLang="en-US" sz="2400" dirty="0">
                <a:latin typeface="Arial" panose="020B0604020202020204" pitchFamily="34" charset="0"/>
              </a:rPr>
              <a:t>(5786), 504-507.</a:t>
            </a:r>
            <a:br>
              <a:rPr lang="en-US" altLang="en-US" sz="2400" dirty="0">
                <a:latin typeface="Arial" panose="020B0604020202020204" pitchFamily="34" charset="0"/>
              </a:rPr>
            </a:br>
            <a:r>
              <a:rPr lang="en-US" altLang="en-US" sz="2400" dirty="0">
                <a:latin typeface="Arial" panose="020B0604020202020204" pitchFamily="34" charset="0"/>
                <a:hlinkClick r:id="rId4"/>
              </a:rPr>
              <a:t>https://science.sciencemag.org/content/313/5786/504</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4"/>
            </a:pPr>
            <a:r>
              <a:rPr lang="en-US" altLang="en-US" sz="2400" b="1" dirty="0">
                <a:latin typeface="Arial" panose="020B0604020202020204" pitchFamily="34" charset="0"/>
              </a:rPr>
              <a:t>Kingma, D. P., &amp; Welling, M. (2013).</a:t>
            </a:r>
            <a:r>
              <a:rPr lang="en-US" altLang="en-US" sz="2400" dirty="0">
                <a:latin typeface="Arial" panose="020B0604020202020204" pitchFamily="34" charset="0"/>
              </a:rPr>
              <a:t> Auto-Encoding Variational Bayes. </a:t>
            </a:r>
            <a:r>
              <a:rPr lang="en-US" altLang="en-US" sz="2400" i="1" dirty="0" err="1">
                <a:latin typeface="Arial" panose="020B0604020202020204" pitchFamily="34" charset="0"/>
              </a:rPr>
              <a:t>arXiv</a:t>
            </a:r>
            <a:r>
              <a:rPr lang="en-US" altLang="en-US" sz="2400" i="1" dirty="0">
                <a:latin typeface="Arial" panose="020B0604020202020204" pitchFamily="34" charset="0"/>
              </a:rPr>
              <a:t> preprint arXiv:1312.6114</a:t>
            </a:r>
            <a:r>
              <a:rPr lang="en-US" altLang="en-US" sz="2400" dirty="0">
                <a:latin typeface="Arial" panose="020B0604020202020204" pitchFamily="34" charset="0"/>
              </a:rPr>
              <a:t>.</a:t>
            </a:r>
            <a:br>
              <a:rPr lang="en-US" altLang="en-US" sz="2400" dirty="0">
                <a:latin typeface="Arial" panose="020B0604020202020204" pitchFamily="34" charset="0"/>
              </a:rPr>
            </a:br>
            <a:r>
              <a:rPr lang="en-US" altLang="en-US" sz="2400" dirty="0">
                <a:latin typeface="Arial" panose="020B0604020202020204" pitchFamily="34" charset="0"/>
                <a:hlinkClick r:id="rId5"/>
              </a:rPr>
              <a:t>https://arxiv.org/abs/1312.6114</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indent="0">
              <a:buNone/>
            </a:pPr>
            <a:endParaRPr lang="en-IN" sz="2200" dirty="0">
              <a:latin typeface="Franklin Gothic Book"/>
            </a:endParaRPr>
          </a:p>
          <a:p>
            <a:pPr marL="0" indent="0">
              <a:buNone/>
            </a:pPr>
            <a:r>
              <a:rPr lang="en-IN" sz="2200" dirty="0">
                <a:latin typeface="Franklin Gothic Book"/>
              </a:rPr>
              <a:t>GitHub </a:t>
            </a:r>
            <a:r>
              <a:rPr lang="en-IN" sz="2200" dirty="0" err="1">
                <a:latin typeface="Franklin Gothic Book"/>
              </a:rPr>
              <a:t>Link:https</a:t>
            </a:r>
            <a:r>
              <a:rPr lang="en-IN" sz="2200" dirty="0">
                <a:latin typeface="Franklin Gothic Book"/>
              </a:rPr>
              <a:t>://github.com/Yasmeen-Begum/</a:t>
            </a:r>
            <a:r>
              <a:rPr lang="en-IN" sz="2200" dirty="0" err="1">
                <a:latin typeface="Franklin Gothic Book"/>
              </a:rPr>
              <a:t>Aicte</a:t>
            </a:r>
            <a:r>
              <a:rPr lang="en-IN" sz="2200" dirty="0">
                <a:latin typeface="Franklin Gothic Book"/>
              </a:rPr>
              <a:t>-</a:t>
            </a:r>
            <a:r>
              <a:rPr lang="en-IN" sz="2200" dirty="0" err="1">
                <a:latin typeface="Franklin Gothic Book"/>
              </a:rPr>
              <a:t>edunet</a:t>
            </a:r>
            <a:r>
              <a:rPr lang="en-IN" sz="2200" dirty="0">
                <a:latin typeface="Franklin Gothic Book"/>
              </a:rPr>
              <a:t>-projects/tree/main/4%20-%20week%20Internship%20%20on%20the%20AI%20Azure%20(May%202025%20-%20June%202025)</a:t>
            </a: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Most anomaly detection methods rely on labeled data, which is often limited or </a:t>
            </a:r>
            <a:r>
              <a:rPr lang="en-US" altLang="en-US" sz="2400" dirty="0" err="1">
                <a:latin typeface="Arial" panose="020B0604020202020204" pitchFamily="34" charset="0"/>
              </a:rPr>
              <a:t>unavailable.The</a:t>
            </a:r>
            <a:r>
              <a:rPr lang="en-US" altLang="en-US" sz="2400" dirty="0">
                <a:latin typeface="Arial" panose="020B0604020202020204" pitchFamily="34" charset="0"/>
              </a:rPr>
              <a:t> objective is to detect anomalies in an unsupervised way by learning normal data </a:t>
            </a:r>
            <a:r>
              <a:rPr lang="en-US" altLang="en-US" sz="2400" dirty="0" err="1">
                <a:latin typeface="Arial" panose="020B0604020202020204" pitchFamily="34" charset="0"/>
              </a:rPr>
              <a:t>patterns.We</a:t>
            </a:r>
            <a:r>
              <a:rPr lang="en-US" altLang="en-US" sz="2400" dirty="0">
                <a:latin typeface="Arial" panose="020B0604020202020204" pitchFamily="34" charset="0"/>
              </a:rPr>
              <a:t> use autoencoders to identify deviations through reconstruction errors.</a:t>
            </a:r>
            <a:endParaRPr lang="en-US" altLang="en-US" sz="6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669036" y="1677373"/>
            <a:ext cx="10684764" cy="4503971"/>
          </a:xfrm>
        </p:spPr>
        <p:txBody>
          <a:bodyPr vert="horz" lIns="91440" tIns="45720" rIns="91440" bIns="45720" rtlCol="0">
            <a:normAutofit lnSpcReduction="10000"/>
          </a:bodyPr>
          <a:lstStyle/>
          <a:p>
            <a:pPr marL="0" lvl="0" indent="0" eaLnBrk="0" fontAlgn="base" hangingPunct="0">
              <a:lnSpc>
                <a:spcPct val="100000"/>
              </a:lnSpc>
              <a:spcBef>
                <a:spcPct val="0"/>
              </a:spcBef>
              <a:spcAft>
                <a:spcPct val="0"/>
              </a:spcAft>
              <a:buNone/>
            </a:pPr>
            <a:r>
              <a:rPr lang="en-US" altLang="en-US" sz="100" dirty="0">
                <a:latin typeface="Arial" panose="020B0604020202020204" pitchFamily="34" charset="0"/>
              </a:rPr>
              <a:t>The proposed system addresses the challenge of detecting anomalies in unlabeled datasets using autoencoders. This deep learning approach learns normal data patterns and flags deviations based on reconstruction error. The solution consists of the </a:t>
            </a:r>
            <a:r>
              <a:rPr lang="en-US" altLang="en-US" sz="100" dirty="0" err="1">
                <a:latin typeface="Arial" panose="020B0604020202020204" pitchFamily="34" charset="0"/>
              </a:rPr>
              <a:t>folloing</a:t>
            </a:r>
            <a:r>
              <a:rPr lang="en-US" altLang="en-US" sz="100" dirty="0">
                <a:latin typeface="Arial" panose="020B0604020202020204" pitchFamily="34" charset="0"/>
              </a:rPr>
              <a:t> components:</a:t>
            </a:r>
            <a:endParaRPr lang="en-US" altLang="en-US" sz="900" dirty="0">
              <a:latin typeface="Arial" panose="020B0604020202020204" pitchFamily="34" charset="0"/>
            </a:endParaRPr>
          </a:p>
          <a:p>
            <a:pPr lvl="0" eaLnBrk="0" fontAlgn="base" hangingPunct="0">
              <a:lnSpc>
                <a:spcPct val="200000"/>
              </a:lnSpc>
              <a:spcBef>
                <a:spcPct val="0"/>
              </a:spcBef>
              <a:spcAft>
                <a:spcPct val="0"/>
              </a:spcAft>
              <a:buFont typeface="Wingdings" panose="05000000000000000000" pitchFamily="2" charset="2"/>
              <a:buChar char="§"/>
            </a:pPr>
            <a:r>
              <a:rPr lang="en-US" altLang="en-US" sz="1050" b="1" dirty="0">
                <a:latin typeface="Arial" panose="020B0604020202020204" pitchFamily="34" charset="0"/>
              </a:rPr>
              <a:t>Data Collection:</a:t>
            </a:r>
            <a:br>
              <a:rPr lang="en-US" altLang="en-US" sz="1050" dirty="0">
                <a:latin typeface="Arial" panose="020B0604020202020204" pitchFamily="34" charset="0"/>
              </a:rPr>
            </a:br>
            <a:r>
              <a:rPr lang="en-US" altLang="en-US" sz="1050" dirty="0">
                <a:latin typeface="Arial" panose="020B0604020202020204" pitchFamily="34" charset="0"/>
              </a:rPr>
              <a:t>-Gather a dataset representative of normal and anomalous behavior (e.g., credit card transactions, sensor logs).</a:t>
            </a:r>
            <a:br>
              <a:rPr lang="en-US" altLang="en-US" sz="1050" dirty="0">
                <a:latin typeface="Arial" panose="020B0604020202020204" pitchFamily="34" charset="0"/>
              </a:rPr>
            </a:br>
            <a:r>
              <a:rPr lang="en-US" altLang="en-US" sz="1050" dirty="0">
                <a:latin typeface="Arial" panose="020B0604020202020204" pitchFamily="34" charset="0"/>
              </a:rPr>
              <a:t>-Ensure data contains key attributes relevant to detecting deviations (e.g., amount, frequency, timing).</a:t>
            </a:r>
          </a:p>
          <a:p>
            <a:pPr lvl="0" eaLnBrk="0" fontAlgn="base" hangingPunct="0">
              <a:lnSpc>
                <a:spcPct val="200000"/>
              </a:lnSpc>
              <a:spcBef>
                <a:spcPct val="0"/>
              </a:spcBef>
              <a:spcAft>
                <a:spcPct val="0"/>
              </a:spcAft>
              <a:buFont typeface="Wingdings" panose="05000000000000000000" pitchFamily="2" charset="2"/>
              <a:buChar char="§"/>
            </a:pPr>
            <a:r>
              <a:rPr lang="en-US" altLang="en-US" sz="1050" b="1" dirty="0">
                <a:latin typeface="Arial" panose="020B0604020202020204" pitchFamily="34" charset="0"/>
              </a:rPr>
              <a:t>Data Preprocessing:</a:t>
            </a:r>
            <a:br>
              <a:rPr lang="en-US" altLang="en-US" sz="1050" dirty="0">
                <a:latin typeface="Arial" panose="020B0604020202020204" pitchFamily="34" charset="0"/>
              </a:rPr>
            </a:br>
            <a:r>
              <a:rPr lang="en-US" altLang="en-US" sz="1050" dirty="0">
                <a:latin typeface="Arial" panose="020B0604020202020204" pitchFamily="34" charset="0"/>
              </a:rPr>
              <a:t>-Clean and normalize the data to ensure consistent input for the model.</a:t>
            </a:r>
            <a:br>
              <a:rPr lang="en-US" altLang="en-US" sz="1050" dirty="0">
                <a:latin typeface="Arial" panose="020B0604020202020204" pitchFamily="34" charset="0"/>
              </a:rPr>
            </a:br>
            <a:r>
              <a:rPr lang="en-US" altLang="en-US" sz="1050" dirty="0">
                <a:latin typeface="Arial" panose="020B0604020202020204" pitchFamily="34" charset="0"/>
              </a:rPr>
              <a:t>-Split data into training (normal only) and testing (mixed) sets.</a:t>
            </a:r>
          </a:p>
          <a:p>
            <a:pPr lvl="0" eaLnBrk="0" fontAlgn="base" hangingPunct="0">
              <a:lnSpc>
                <a:spcPct val="200000"/>
              </a:lnSpc>
              <a:spcBef>
                <a:spcPct val="0"/>
              </a:spcBef>
              <a:spcAft>
                <a:spcPct val="0"/>
              </a:spcAft>
              <a:buFont typeface="Wingdings" panose="05000000000000000000" pitchFamily="2" charset="2"/>
              <a:buChar char="§"/>
            </a:pPr>
            <a:r>
              <a:rPr lang="en-US" altLang="en-US" sz="1050" b="1" dirty="0">
                <a:latin typeface="Arial" panose="020B0604020202020204" pitchFamily="34" charset="0"/>
              </a:rPr>
              <a:t>Model Development:</a:t>
            </a:r>
            <a:br>
              <a:rPr lang="en-US" altLang="en-US" sz="1050" dirty="0">
                <a:latin typeface="Arial" panose="020B0604020202020204" pitchFamily="34" charset="0"/>
              </a:rPr>
            </a:br>
            <a:r>
              <a:rPr lang="en-US" altLang="en-US" sz="1050" dirty="0">
                <a:latin typeface="Arial" panose="020B0604020202020204" pitchFamily="34" charset="0"/>
              </a:rPr>
              <a:t>-Design and train an autoencoder neural network to learn compressed representations of normal data.</a:t>
            </a:r>
            <a:br>
              <a:rPr lang="en-US" altLang="en-US" sz="1050" dirty="0">
                <a:latin typeface="Arial" panose="020B0604020202020204" pitchFamily="34" charset="0"/>
              </a:rPr>
            </a:br>
            <a:r>
              <a:rPr lang="en-US" altLang="en-US" sz="1050" dirty="0">
                <a:latin typeface="Arial" panose="020B0604020202020204" pitchFamily="34" charset="0"/>
              </a:rPr>
              <a:t>-Use reconstruction error to measure how well the model recreates inputs — higher errors indicate potential anomalies.</a:t>
            </a:r>
          </a:p>
          <a:p>
            <a:pPr lvl="0" eaLnBrk="0" fontAlgn="base" hangingPunct="0">
              <a:lnSpc>
                <a:spcPct val="200000"/>
              </a:lnSpc>
              <a:spcBef>
                <a:spcPct val="0"/>
              </a:spcBef>
              <a:spcAft>
                <a:spcPct val="0"/>
              </a:spcAft>
              <a:buFont typeface="Wingdings" panose="05000000000000000000" pitchFamily="2" charset="2"/>
              <a:buChar char="§"/>
            </a:pPr>
            <a:r>
              <a:rPr lang="en-US" altLang="en-US" sz="1050" b="1" dirty="0">
                <a:latin typeface="Arial" panose="020B0604020202020204" pitchFamily="34" charset="0"/>
              </a:rPr>
              <a:t>Anomaly Detection:</a:t>
            </a:r>
            <a:br>
              <a:rPr lang="en-US" altLang="en-US" sz="1050" dirty="0">
                <a:latin typeface="Arial" panose="020B0604020202020204" pitchFamily="34" charset="0"/>
              </a:rPr>
            </a:br>
            <a:r>
              <a:rPr lang="en-US" altLang="en-US" sz="1050" dirty="0">
                <a:latin typeface="Arial" panose="020B0604020202020204" pitchFamily="34" charset="0"/>
              </a:rPr>
              <a:t>-Set a threshold for reconstruction error using the validation set.</a:t>
            </a:r>
            <a:br>
              <a:rPr lang="en-US" altLang="en-US" sz="1050" dirty="0">
                <a:latin typeface="Arial" panose="020B0604020202020204" pitchFamily="34" charset="0"/>
              </a:rPr>
            </a:br>
            <a:r>
              <a:rPr lang="en-US" altLang="en-US" sz="1050" dirty="0">
                <a:latin typeface="Arial" panose="020B0604020202020204" pitchFamily="34" charset="0"/>
              </a:rPr>
              <a:t>-Classify inputs as normal or anomalous based on whether their error exceeds this threshold.</a:t>
            </a:r>
          </a:p>
          <a:p>
            <a:pPr lvl="0" eaLnBrk="0" fontAlgn="base" hangingPunct="0">
              <a:lnSpc>
                <a:spcPct val="200000"/>
              </a:lnSpc>
              <a:spcBef>
                <a:spcPct val="0"/>
              </a:spcBef>
              <a:spcAft>
                <a:spcPct val="0"/>
              </a:spcAft>
              <a:buFont typeface="Wingdings" panose="05000000000000000000" pitchFamily="2" charset="2"/>
              <a:buChar char="§"/>
            </a:pPr>
            <a:r>
              <a:rPr lang="en-US" altLang="en-US" sz="1050" b="1" dirty="0">
                <a:latin typeface="Arial" panose="020B0604020202020204" pitchFamily="34" charset="0"/>
              </a:rPr>
              <a:t>Evaluation:</a:t>
            </a:r>
            <a:r>
              <a:rPr lang="en-US" altLang="en-US" sz="1050" dirty="0">
                <a:latin typeface="Arial" panose="020B0604020202020204" pitchFamily="34" charset="0"/>
              </a:rPr>
              <a:t>.</a:t>
            </a:r>
            <a:br>
              <a:rPr lang="en-US" altLang="en-US" sz="1050" dirty="0">
                <a:latin typeface="Arial" panose="020B0604020202020204" pitchFamily="34" charset="0"/>
              </a:rPr>
            </a:br>
            <a:r>
              <a:rPr lang="en-US" altLang="en-US" sz="1050" dirty="0">
                <a:latin typeface="Arial" panose="020B0604020202020204" pitchFamily="34" charset="0"/>
              </a:rPr>
              <a:t>-Visualize reconstruction error distributions to assess model effectiveness.</a:t>
            </a:r>
          </a:p>
          <a:p>
            <a:pPr marL="305435" indent="-305435">
              <a:spcBef>
                <a:spcPct val="20000"/>
              </a:spcBef>
              <a:spcAft>
                <a:spcPts val="600"/>
              </a:spcAft>
              <a:buFont typeface="Arial"/>
              <a:buChar char="•"/>
            </a:pPr>
            <a:endParaRPr lang="en-GB" sz="900" dirty="0"/>
          </a:p>
        </p:txBody>
      </p:sp>
      <p:sp>
        <p:nvSpPr>
          <p:cNvPr id="6" name="Rectangle 3">
            <a:extLst>
              <a:ext uri="{FF2B5EF4-FFF2-40B4-BE49-F238E27FC236}">
                <a16:creationId xmlns:a16="http://schemas.microsoft.com/office/drawing/2014/main" id="{E32B8D6A-4DE9-0F29-DA13-4C504CC51C3D}"/>
              </a:ext>
            </a:extLst>
          </p:cNvPr>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387F855C-D641-627B-2B28-F2A4D288BDF9}"/>
              </a:ext>
            </a:extLst>
          </p:cNvPr>
          <p:cNvSpPr>
            <a:spLocks noChangeArrowheads="1"/>
          </p:cNvSpPr>
          <p:nvPr/>
        </p:nvSpPr>
        <p:spPr bwMode="auto">
          <a:xfrm>
            <a:off x="0" y="990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lvl="0" indent="0" eaLnBrk="0" fontAlgn="base" hangingPunct="0">
              <a:lnSpc>
                <a:spcPct val="100000"/>
              </a:lnSpc>
              <a:spcBef>
                <a:spcPct val="0"/>
              </a:spcBef>
              <a:spcAft>
                <a:spcPct val="0"/>
              </a:spcAft>
              <a:buNone/>
            </a:pPr>
            <a:r>
              <a:rPr lang="en-US" altLang="en-US" sz="2400" b="1" dirty="0">
                <a:latin typeface="Arial" panose="020B0604020202020204" pitchFamily="34" charset="0"/>
              </a:rPr>
              <a:t>System Requirements:</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b="1" dirty="0" err="1">
                <a:latin typeface="Arial" panose="020B0604020202020204" pitchFamily="34" charset="0"/>
              </a:rPr>
              <a:t>Editor:</a:t>
            </a:r>
            <a:r>
              <a:rPr lang="en-US" altLang="en-US" sz="2400" dirty="0" err="1">
                <a:latin typeface="Arial" panose="020B0604020202020204" pitchFamily="34" charset="0"/>
              </a:rPr>
              <a:t>Kaggle</a:t>
            </a:r>
            <a:r>
              <a:rPr lang="en-US" altLang="en-US" sz="2400" dirty="0">
                <a:latin typeface="Arial" panose="020B0604020202020204" pitchFamily="34" charset="0"/>
              </a:rPr>
              <a:t> Notebook</a:t>
            </a:r>
          </a:p>
          <a:p>
            <a:pPr marL="0" lvl="0" indent="0" eaLnBrk="0" fontAlgn="base" hangingPunct="0">
              <a:lnSpc>
                <a:spcPct val="100000"/>
              </a:lnSpc>
              <a:spcBef>
                <a:spcPct val="0"/>
              </a:spcBef>
              <a:spcAft>
                <a:spcPct val="0"/>
              </a:spcAft>
              <a:buNone/>
            </a:pPr>
            <a:r>
              <a:rPr lang="en-US" altLang="en-US" sz="2400" b="1" dirty="0">
                <a:latin typeface="Arial" panose="020B0604020202020204" pitchFamily="34" charset="0"/>
              </a:rPr>
              <a:t>Minimum storage:</a:t>
            </a:r>
            <a:r>
              <a:rPr lang="en-US" altLang="en-US" sz="2400" dirty="0">
                <a:latin typeface="Arial" panose="020B0604020202020204" pitchFamily="34" charset="0"/>
              </a:rPr>
              <a:t>16GB Ram</a:t>
            </a:r>
          </a:p>
          <a:p>
            <a:pPr marL="0" lvl="0" indent="0" eaLnBrk="0" fontAlgn="base" hangingPunct="0">
              <a:lnSpc>
                <a:spcPct val="100000"/>
              </a:lnSpc>
              <a:spcBef>
                <a:spcPct val="0"/>
              </a:spcBef>
              <a:spcAft>
                <a:spcPct val="0"/>
              </a:spcAft>
              <a:buNone/>
            </a:pPr>
            <a:r>
              <a:rPr lang="en-US" altLang="en-US" sz="2400" b="1" dirty="0" err="1">
                <a:latin typeface="Arial" panose="020B0604020202020204" pitchFamily="34" charset="0"/>
              </a:rPr>
              <a:t>Runtime:</a:t>
            </a:r>
            <a:r>
              <a:rPr lang="en-US" altLang="en-US" sz="2400" dirty="0" err="1">
                <a:latin typeface="Arial" panose="020B0604020202020204" pitchFamily="34" charset="0"/>
              </a:rPr>
              <a:t>GPU</a:t>
            </a:r>
            <a:r>
              <a:rPr lang="en-US" altLang="en-US" sz="2400" dirty="0">
                <a:latin typeface="Arial" panose="020B0604020202020204" pitchFamily="34" charset="0"/>
              </a:rPr>
              <a:t> P100</a:t>
            </a:r>
          </a:p>
          <a:p>
            <a:pPr marL="0" lvl="0" indent="0" eaLnBrk="0" fontAlgn="base" hangingPunct="0">
              <a:lnSpc>
                <a:spcPct val="100000"/>
              </a:lnSpc>
              <a:spcBef>
                <a:spcPct val="0"/>
              </a:spcBef>
              <a:spcAft>
                <a:spcPct val="0"/>
              </a:spcAft>
              <a:buNone/>
            </a:pPr>
            <a:endParaRPr lang="en-US" altLang="en-US" sz="2400" b="1"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b="1" dirty="0">
                <a:latin typeface="Arial" panose="020B0604020202020204" pitchFamily="34" charset="0"/>
              </a:rPr>
              <a:t>Libraries Required:</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NumPy</a:t>
            </a:r>
            <a:r>
              <a:rPr lang="en-US" altLang="en-US" sz="2400" dirty="0">
                <a:latin typeface="Arial" panose="020B0604020202020204" pitchFamily="34" charset="0"/>
              </a:rPr>
              <a:t> and </a:t>
            </a:r>
            <a:r>
              <a:rPr lang="en-US" altLang="en-US" sz="2400" b="1" dirty="0">
                <a:latin typeface="Arial" panose="020B0604020202020204" pitchFamily="34" charset="0"/>
              </a:rPr>
              <a:t>Pandas</a:t>
            </a:r>
            <a:r>
              <a:rPr lang="en-US" altLang="en-US" sz="2400" dirty="0">
                <a:latin typeface="Arial" panose="020B0604020202020204" pitchFamily="34" charset="0"/>
              </a:rPr>
              <a:t> – for data manipulation and preprocessing</a:t>
            </a: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Matplotlib</a:t>
            </a:r>
            <a:r>
              <a:rPr lang="en-US" altLang="en-US" sz="2400" dirty="0">
                <a:latin typeface="Arial" panose="020B0604020202020204" pitchFamily="34" charset="0"/>
              </a:rPr>
              <a:t> and </a:t>
            </a:r>
            <a:r>
              <a:rPr lang="en-US" altLang="en-US" sz="2400" b="1" dirty="0">
                <a:latin typeface="Arial" panose="020B0604020202020204" pitchFamily="34" charset="0"/>
              </a:rPr>
              <a:t>Seaborn</a:t>
            </a:r>
            <a:r>
              <a:rPr lang="en-US" altLang="en-US" sz="2400" dirty="0">
                <a:latin typeface="Arial" panose="020B0604020202020204" pitchFamily="34" charset="0"/>
              </a:rPr>
              <a:t> – for data visualization</a:t>
            </a: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Scikit-learn</a:t>
            </a:r>
            <a:r>
              <a:rPr lang="en-US" altLang="en-US" sz="2400" dirty="0">
                <a:latin typeface="Arial" panose="020B0604020202020204" pitchFamily="34" charset="0"/>
              </a:rPr>
              <a:t> – for scaling and evaluation metrics</a:t>
            </a: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TensorFlow</a:t>
            </a:r>
            <a:r>
              <a:rPr lang="en-US" altLang="en-US" sz="2400" dirty="0">
                <a:latin typeface="Arial" panose="020B0604020202020204" pitchFamily="34" charset="0"/>
              </a:rPr>
              <a:t> or </a:t>
            </a:r>
            <a:r>
              <a:rPr lang="en-US" altLang="en-US" sz="2400" b="1" dirty="0" err="1">
                <a:latin typeface="Arial" panose="020B0604020202020204" pitchFamily="34" charset="0"/>
              </a:rPr>
              <a:t>Keras</a:t>
            </a:r>
            <a:r>
              <a:rPr lang="en-US" altLang="en-US" sz="2400" dirty="0">
                <a:latin typeface="Arial" panose="020B0604020202020204" pitchFamily="34" charset="0"/>
              </a:rPr>
              <a:t> – for building and training the autoencoder model</a:t>
            </a: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85000" lnSpcReduction="10000"/>
          </a:bodyPr>
          <a:lstStyle/>
          <a:p>
            <a:pPr eaLnBrk="0" fontAlgn="base" hangingPunct="0">
              <a:lnSpc>
                <a:spcPct val="100000"/>
              </a:lnSpc>
              <a:spcBef>
                <a:spcPct val="0"/>
              </a:spcBef>
              <a:spcAft>
                <a:spcPct val="0"/>
              </a:spcAft>
            </a:pPr>
            <a:endParaRPr lang="en-US" altLang="en-US" sz="800" b="1" dirty="0">
              <a:latin typeface="Arial" panose="020B0604020202020204" pitchFamily="34" charset="0"/>
            </a:endParaRPr>
          </a:p>
          <a:p>
            <a:pPr eaLnBrk="0" fontAlgn="base" hangingPunct="0">
              <a:lnSpc>
                <a:spcPct val="100000"/>
              </a:lnSpc>
              <a:spcBef>
                <a:spcPct val="0"/>
              </a:spcBef>
              <a:spcAft>
                <a:spcPct val="0"/>
              </a:spcAft>
            </a:pPr>
            <a:r>
              <a:rPr lang="en-US" altLang="en-US" sz="1700" b="1" dirty="0">
                <a:latin typeface="Arial" panose="020B0604020202020204" pitchFamily="34" charset="0"/>
              </a:rPr>
              <a:t>Algorithm Selection:</a:t>
            </a:r>
            <a:br>
              <a:rPr lang="en-US" altLang="en-US" sz="1700" dirty="0">
                <a:latin typeface="Arial" panose="020B0604020202020204" pitchFamily="34" charset="0"/>
              </a:rPr>
            </a:br>
            <a:r>
              <a:rPr lang="en-US" altLang="en-US" sz="1700" dirty="0">
                <a:latin typeface="Arial" panose="020B0604020202020204" pitchFamily="34" charset="0"/>
              </a:rPr>
              <a:t>-An Autoencoder, a type of neural network used for unsupervised learning, is selected for anomaly detection. </a:t>
            </a:r>
          </a:p>
          <a:p>
            <a:pPr marL="0" indent="0" eaLnBrk="0" fontAlgn="base" hangingPunct="0">
              <a:lnSpc>
                <a:spcPct val="100000"/>
              </a:lnSpc>
              <a:spcBef>
                <a:spcPct val="0"/>
              </a:spcBef>
              <a:spcAft>
                <a:spcPct val="0"/>
              </a:spcAft>
              <a:buNone/>
            </a:pPr>
            <a:r>
              <a:rPr lang="en-US" altLang="en-US" sz="1700" dirty="0">
                <a:latin typeface="Arial" panose="020B0604020202020204" pitchFamily="34" charset="0"/>
              </a:rPr>
              <a:t>    -It is well-suited for modeling normal data patterns and identifying deviations through reconstruction error. </a:t>
            </a:r>
          </a:p>
          <a:p>
            <a:pPr marL="0" indent="0" eaLnBrk="0" fontAlgn="base" hangingPunct="0">
              <a:lnSpc>
                <a:spcPct val="100000"/>
              </a:lnSpc>
              <a:spcBef>
                <a:spcPct val="0"/>
              </a:spcBef>
              <a:spcAft>
                <a:spcPct val="0"/>
              </a:spcAft>
              <a:buNone/>
            </a:pPr>
            <a:r>
              <a:rPr lang="en-US" altLang="en-US" sz="1700" dirty="0">
                <a:latin typeface="Arial" panose="020B0604020202020204" pitchFamily="34" charset="0"/>
              </a:rPr>
              <a:t>    -This   approach is ideal due to the lack of labeled anomaly data and the high dimensionality of the dataset.</a:t>
            </a:r>
          </a:p>
          <a:p>
            <a:pPr eaLnBrk="0" fontAlgn="base" hangingPunct="0">
              <a:lnSpc>
                <a:spcPct val="100000"/>
              </a:lnSpc>
              <a:spcBef>
                <a:spcPct val="0"/>
              </a:spcBef>
              <a:spcAft>
                <a:spcPct val="0"/>
              </a:spcAft>
            </a:pPr>
            <a:r>
              <a:rPr lang="en-US" altLang="en-US" sz="1700" b="1" dirty="0">
                <a:latin typeface="Arial" panose="020B0604020202020204" pitchFamily="34" charset="0"/>
              </a:rPr>
              <a:t>Data Input:</a:t>
            </a:r>
            <a:br>
              <a:rPr lang="en-US" altLang="en-US" sz="1700" dirty="0">
                <a:latin typeface="Arial" panose="020B0604020202020204" pitchFamily="34" charset="0"/>
              </a:rPr>
            </a:br>
            <a:r>
              <a:rPr lang="en-US" altLang="en-US" sz="1700" dirty="0">
                <a:latin typeface="Arial" panose="020B0604020202020204" pitchFamily="34" charset="0"/>
              </a:rPr>
              <a:t>-The model takes in numerical input features such as transaction amounts, usage patterns, sensor readings, or time-based attributes. </a:t>
            </a:r>
          </a:p>
          <a:p>
            <a:pPr marL="0" indent="0" eaLnBrk="0" fontAlgn="base" hangingPunct="0">
              <a:lnSpc>
                <a:spcPct val="100000"/>
              </a:lnSpc>
              <a:spcBef>
                <a:spcPct val="0"/>
              </a:spcBef>
              <a:spcAft>
                <a:spcPct val="0"/>
              </a:spcAft>
              <a:buNone/>
            </a:pPr>
            <a:r>
              <a:rPr lang="en-US" altLang="en-US" sz="1700" dirty="0">
                <a:latin typeface="Arial" panose="020B0604020202020204" pitchFamily="34" charset="0"/>
              </a:rPr>
              <a:t>    -All features are </a:t>
            </a:r>
            <a:r>
              <a:rPr lang="en-US" altLang="en-US" sz="1700" b="1" dirty="0">
                <a:latin typeface="Arial" panose="020B0604020202020204" pitchFamily="34" charset="0"/>
              </a:rPr>
              <a:t>normalized</a:t>
            </a:r>
            <a:r>
              <a:rPr lang="en-US" altLang="en-US" sz="1700" dirty="0">
                <a:latin typeface="Arial" panose="020B0604020202020204" pitchFamily="34" charset="0"/>
              </a:rPr>
              <a:t> to ensure efficient learning and prevent scale-based bias.</a:t>
            </a:r>
          </a:p>
          <a:p>
            <a:pPr eaLnBrk="0" fontAlgn="base" hangingPunct="0">
              <a:lnSpc>
                <a:spcPct val="100000"/>
              </a:lnSpc>
              <a:spcBef>
                <a:spcPct val="0"/>
              </a:spcBef>
              <a:spcAft>
                <a:spcPct val="0"/>
              </a:spcAft>
            </a:pPr>
            <a:r>
              <a:rPr lang="en-US" altLang="en-US" sz="1700" b="1" dirty="0">
                <a:latin typeface="Arial" panose="020B0604020202020204" pitchFamily="34" charset="0"/>
              </a:rPr>
              <a:t>Training Process:</a:t>
            </a:r>
            <a:br>
              <a:rPr lang="en-US" altLang="en-US" sz="1700" dirty="0">
                <a:latin typeface="Arial" panose="020B0604020202020204" pitchFamily="34" charset="0"/>
              </a:rPr>
            </a:br>
            <a:r>
              <a:rPr lang="en-US" altLang="en-US" sz="1700" dirty="0">
                <a:latin typeface="Arial" panose="020B0604020202020204" pitchFamily="34" charset="0"/>
              </a:rPr>
              <a:t>-The autoencoder is trained exclusively on normal (non-anomalous) data to learn a compressed representation.</a:t>
            </a:r>
          </a:p>
          <a:p>
            <a:pPr marL="0" lvl="0" indent="0" eaLnBrk="0" fontAlgn="base" hangingPunct="0">
              <a:lnSpc>
                <a:spcPct val="100000"/>
              </a:lnSpc>
              <a:spcBef>
                <a:spcPct val="0"/>
              </a:spcBef>
              <a:spcAft>
                <a:spcPct val="0"/>
              </a:spcAft>
              <a:buFontTx/>
              <a:buChar char="•"/>
            </a:pPr>
            <a:r>
              <a:rPr lang="en-US" altLang="en-US" sz="1700" b="1" dirty="0">
                <a:latin typeface="Arial" panose="020B0604020202020204" pitchFamily="34" charset="0"/>
              </a:rPr>
              <a:t>    Loss Function:</a:t>
            </a:r>
          </a:p>
          <a:p>
            <a:pPr marL="0" lvl="0" indent="0" eaLnBrk="0" fontAlgn="base" hangingPunct="0">
              <a:lnSpc>
                <a:spcPct val="100000"/>
              </a:lnSpc>
              <a:spcBef>
                <a:spcPct val="0"/>
              </a:spcBef>
              <a:spcAft>
                <a:spcPct val="0"/>
              </a:spcAft>
              <a:buNone/>
            </a:pPr>
            <a:r>
              <a:rPr lang="en-US" altLang="en-US" sz="1700" dirty="0">
                <a:latin typeface="Arial" panose="020B0604020202020204" pitchFamily="34" charset="0"/>
              </a:rPr>
              <a:t>    - Mean Squared Error (MSE) is used to minimize reconstruction loss.</a:t>
            </a:r>
          </a:p>
          <a:p>
            <a:pPr marL="0" lvl="0" indent="0" eaLnBrk="0" fontAlgn="base" hangingPunct="0">
              <a:lnSpc>
                <a:spcPct val="100000"/>
              </a:lnSpc>
              <a:spcBef>
                <a:spcPct val="0"/>
              </a:spcBef>
              <a:spcAft>
                <a:spcPct val="0"/>
              </a:spcAft>
              <a:buFontTx/>
              <a:buChar char="•"/>
            </a:pPr>
            <a:r>
              <a:rPr lang="en-US" altLang="en-US" sz="1700" b="1" dirty="0">
                <a:latin typeface="Arial" panose="020B0604020202020204" pitchFamily="34" charset="0"/>
              </a:rPr>
              <a:t>    Optimization:</a:t>
            </a:r>
            <a:r>
              <a:rPr lang="en-US" altLang="en-US" sz="1700"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1700" dirty="0">
                <a:latin typeface="Arial" panose="020B0604020202020204" pitchFamily="34" charset="0"/>
              </a:rPr>
              <a:t>    -Techniques like early stopping, learning rate scheduling, and dropout are applied to improve generalization.</a:t>
            </a:r>
          </a:p>
          <a:p>
            <a:pPr marL="0" lvl="0" indent="0" eaLnBrk="0" fontAlgn="base" hangingPunct="0">
              <a:lnSpc>
                <a:spcPct val="100000"/>
              </a:lnSpc>
              <a:spcBef>
                <a:spcPct val="0"/>
              </a:spcBef>
              <a:spcAft>
                <a:spcPct val="0"/>
              </a:spcAft>
              <a:buFontTx/>
              <a:buChar char="•"/>
            </a:pPr>
            <a:r>
              <a:rPr lang="en-US" altLang="en-US" sz="1700" b="1" dirty="0">
                <a:latin typeface="Arial" panose="020B0604020202020204" pitchFamily="34" charset="0"/>
              </a:rPr>
              <a:t>    Validation:</a:t>
            </a:r>
            <a:r>
              <a:rPr lang="en-US" altLang="en-US" sz="1700" dirty="0">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1700" dirty="0">
                <a:latin typeface="Arial" panose="020B0604020202020204" pitchFamily="34" charset="0"/>
              </a:rPr>
              <a:t>    -A separate validation set is used to determine the optimal threshold for reconstruction error.</a:t>
            </a:r>
          </a:p>
          <a:p>
            <a:pPr eaLnBrk="0" fontAlgn="base" hangingPunct="0">
              <a:lnSpc>
                <a:spcPct val="100000"/>
              </a:lnSpc>
              <a:spcBef>
                <a:spcPct val="0"/>
              </a:spcBef>
              <a:spcAft>
                <a:spcPct val="0"/>
              </a:spcAft>
            </a:pPr>
            <a:r>
              <a:rPr lang="en-US" altLang="en-US" sz="1700" b="1" dirty="0">
                <a:latin typeface="Arial" panose="020B0604020202020204" pitchFamily="34" charset="0"/>
              </a:rPr>
              <a:t>Prediction Process:</a:t>
            </a:r>
            <a:br>
              <a:rPr lang="en-US" altLang="en-US" sz="1700" dirty="0">
                <a:latin typeface="Arial" panose="020B0604020202020204" pitchFamily="34" charset="0"/>
              </a:rPr>
            </a:br>
            <a:r>
              <a:rPr lang="en-US" altLang="en-US" sz="1700" dirty="0">
                <a:latin typeface="Arial" panose="020B0604020202020204" pitchFamily="34" charset="0"/>
              </a:rPr>
              <a:t>-In the inference phase, the trained model reconstructs each input.</a:t>
            </a:r>
          </a:p>
          <a:p>
            <a:pPr marL="0" lvl="0" indent="0" eaLnBrk="0" fontAlgn="base" hangingPunct="0">
              <a:lnSpc>
                <a:spcPct val="100000"/>
              </a:lnSpc>
              <a:spcBef>
                <a:spcPct val="0"/>
              </a:spcBef>
              <a:spcAft>
                <a:spcPct val="0"/>
              </a:spcAft>
              <a:buNone/>
            </a:pPr>
            <a:r>
              <a:rPr lang="en-US" altLang="en-US" sz="1700" dirty="0">
                <a:latin typeface="Arial" panose="020B0604020202020204" pitchFamily="34" charset="0"/>
              </a:rPr>
              <a:t>    -The reconstruction error is calculated for each input.</a:t>
            </a:r>
          </a:p>
          <a:p>
            <a:pPr marL="0" lvl="0" indent="0" eaLnBrk="0" fontAlgn="base" hangingPunct="0">
              <a:lnSpc>
                <a:spcPct val="100000"/>
              </a:lnSpc>
              <a:spcBef>
                <a:spcPct val="0"/>
              </a:spcBef>
              <a:spcAft>
                <a:spcPct val="0"/>
              </a:spcAft>
              <a:buNone/>
            </a:pPr>
            <a:r>
              <a:rPr lang="en-US" altLang="en-US" sz="1700" dirty="0">
                <a:latin typeface="Arial" panose="020B0604020202020204" pitchFamily="34" charset="0"/>
              </a:rPr>
              <a:t>    -If the error exceeds the predefined threshold, the data point is flagged as an anomaly.</a:t>
            </a:r>
          </a:p>
          <a:p>
            <a:pPr marL="0" lvl="0" indent="0" eaLnBrk="0" fontAlgn="base" hangingPunct="0">
              <a:lnSpc>
                <a:spcPct val="100000"/>
              </a:lnSpc>
              <a:spcBef>
                <a:spcPct val="0"/>
              </a:spcBef>
              <a:spcAft>
                <a:spcPct val="0"/>
              </a:spcAft>
              <a:buNone/>
            </a:pPr>
            <a:r>
              <a:rPr lang="en-US" altLang="en-US" sz="1700" dirty="0">
                <a:latin typeface="Arial" panose="020B0604020202020204" pitchFamily="34" charset="0"/>
              </a:rPr>
              <a:t>    -This process supports real-time detection in streaming or batch environments.</a:t>
            </a:r>
          </a:p>
          <a:p>
            <a:pPr eaLnBrk="0" fontAlgn="base" hangingPunct="0">
              <a:lnSpc>
                <a:spcPct val="100000"/>
              </a:lnSpc>
              <a:spcBef>
                <a:spcPct val="0"/>
              </a:spcBef>
              <a:spcAft>
                <a:spcPct val="0"/>
              </a:spcAft>
            </a:pPr>
            <a:endParaRPr lang="en-US" altLang="en-US" sz="1600" dirty="0">
              <a:latin typeface="Arial" panose="020B0604020202020204" pitchFamily="34" charset="0"/>
            </a:endParaRP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03F4AF1-30C7-427B-E68C-F17BBE623D9E}"/>
              </a:ext>
            </a:extLst>
          </p:cNvPr>
          <p:cNvPicPr>
            <a:picLocks noChangeAspect="1"/>
          </p:cNvPicPr>
          <p:nvPr/>
        </p:nvPicPr>
        <p:blipFill>
          <a:blip r:embed="rId2"/>
          <a:stretch>
            <a:fillRect/>
          </a:stretch>
        </p:blipFill>
        <p:spPr>
          <a:xfrm>
            <a:off x="838200" y="2055813"/>
            <a:ext cx="4464949" cy="3805203"/>
          </a:xfrm>
          <a:prstGeom prst="rect">
            <a:avLst/>
          </a:prstGeom>
        </p:spPr>
      </p:pic>
      <p:pic>
        <p:nvPicPr>
          <p:cNvPr id="13" name="Picture 12">
            <a:extLst>
              <a:ext uri="{FF2B5EF4-FFF2-40B4-BE49-F238E27FC236}">
                <a16:creationId xmlns:a16="http://schemas.microsoft.com/office/drawing/2014/main" id="{F7B2019F-A91D-30DC-6CB2-6174B03168EF}"/>
              </a:ext>
            </a:extLst>
          </p:cNvPr>
          <p:cNvPicPr>
            <a:picLocks noChangeAspect="1"/>
          </p:cNvPicPr>
          <p:nvPr/>
        </p:nvPicPr>
        <p:blipFill>
          <a:blip r:embed="rId3"/>
          <a:stretch>
            <a:fillRect/>
          </a:stretch>
        </p:blipFill>
        <p:spPr>
          <a:xfrm>
            <a:off x="5998028" y="2055813"/>
            <a:ext cx="5116287" cy="3805203"/>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E7B5D3-6A6A-51F4-F1F4-DFEF8B9735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C05B69-2DD7-99A4-571D-856E2DB0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2C5D8-C922-2D9C-24CB-993C355713BE}"/>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F2982054-BC90-F1D9-19DA-D1DC9B44B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D3D4A12-D4D0-BC01-9EF8-B4A98E74E8D6}"/>
              </a:ext>
            </a:extLst>
          </p:cNvPr>
          <p:cNvPicPr>
            <a:picLocks noGrp="1" noChangeAspect="1"/>
          </p:cNvPicPr>
          <p:nvPr>
            <p:ph idx="1"/>
          </p:nvPr>
        </p:nvPicPr>
        <p:blipFill>
          <a:blip r:embed="rId2"/>
          <a:stretch>
            <a:fillRect/>
          </a:stretch>
        </p:blipFill>
        <p:spPr>
          <a:xfrm>
            <a:off x="3566751" y="1928813"/>
            <a:ext cx="5058498" cy="4252912"/>
          </a:xfrm>
        </p:spPr>
      </p:pic>
    </p:spTree>
    <p:extLst>
      <p:ext uri="{BB962C8B-B14F-4D97-AF65-F5344CB8AC3E}">
        <p14:creationId xmlns:p14="http://schemas.microsoft.com/office/powerpoint/2010/main" val="357140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669036" y="1677373"/>
            <a:ext cx="10515600" cy="4251960"/>
          </a:xfrm>
        </p:spPr>
        <p:txBody>
          <a:bodyPr vert="horz" lIns="91440" tIns="45720" rIns="91440" bIns="45720" rtlCol="0">
            <a:normAutofit/>
          </a:bodyPr>
          <a:lstStyle/>
          <a:p>
            <a:pPr marL="0" lvl="0" indent="0" eaLnBrk="0" fontAlgn="base" hangingPunct="0">
              <a:lnSpc>
                <a:spcPct val="100000"/>
              </a:lnSpc>
              <a:spcBef>
                <a:spcPct val="0"/>
              </a:spcBef>
              <a:spcAft>
                <a:spcPct val="0"/>
              </a:spcAft>
              <a:buNone/>
            </a:pPr>
            <a:endParaRPr lang="en-US" altLang="en-US" sz="2400" b="1"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Autoencoders provide an effective unsupervised approach to anomaly detection by learning patterns of normal data.</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Reconstruction error serves as a reliable metric to identify deviations without needing labeled anomalies.</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The model is flexible, scalable, and can be adapted to various domains like fraud detection or system monitoring.</a:t>
            </a:r>
          </a:p>
          <a:p>
            <a:pPr marL="0" lv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 Visualization tools like t-SNE enhance interpretability by showing how well anomalies separate from normal data.</a:t>
            </a: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996</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Franklin Gothic Book</vt:lpstr>
      <vt:lpstr>Wingdings</vt:lpstr>
      <vt:lpstr>office theme</vt:lpstr>
      <vt:lpstr>CAPSTONE PROJECT  PROJECT TITLE Anomaly Detection with Autoencoders</vt:lpstr>
      <vt:lpstr>OUTLINE</vt:lpstr>
      <vt:lpstr>Problem Statement</vt:lpstr>
      <vt:lpstr>Proposed Solution</vt:lpstr>
      <vt:lpstr>System  Approach</vt:lpstr>
      <vt:lpstr>Algorithm &amp; Deployment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naz neen</cp:lastModifiedBy>
  <cp:revision>11</cp:revision>
  <dcterms:created xsi:type="dcterms:W3CDTF">2013-07-15T20:26:40Z</dcterms:created>
  <dcterms:modified xsi:type="dcterms:W3CDTF">2025-06-15T11:14:25Z</dcterms:modified>
</cp:coreProperties>
</file>