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Quattrocento Sans"/>
      <p:regular r:id="rId17"/>
      <p:bold r:id="rId18"/>
      <p:italic r:id="rId19"/>
      <p:boldItalic r:id="rId20"/>
    </p:embeddedFon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jua5BuuEe2H8g3nsRjnVzoTHDq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22" Type="http://schemas.openxmlformats.org/officeDocument/2006/relationships/font" Target="fonts/CenturyGothic-bold.fntdata"/><Relationship Id="rId21" Type="http://schemas.openxmlformats.org/officeDocument/2006/relationships/font" Target="fonts/CenturyGothic-regular.fntdata"/><Relationship Id="rId24" Type="http://schemas.openxmlformats.org/officeDocument/2006/relationships/font" Target="fonts/CenturyGothic-boldItalic.fntdata"/><Relationship Id="rId23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QuattrocentoSans-regular.fntdata"/><Relationship Id="rId16" Type="http://schemas.openxmlformats.org/officeDocument/2006/relationships/slide" Target="slides/slide11.xml"/><Relationship Id="rId19" Type="http://schemas.openxmlformats.org/officeDocument/2006/relationships/font" Target="fonts/QuattrocentoSans-italic.fntdata"/><Relationship Id="rId1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0" y="0"/>
            <a:ext cx="9144000" cy="3312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-836" r="-835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" name="Google Shape;11;p13"/>
          <p:cNvSpPr txBox="1"/>
          <p:nvPr>
            <p:ph type="ctrTitle"/>
          </p:nvPr>
        </p:nvSpPr>
        <p:spPr>
          <a:xfrm>
            <a:off x="1143000" y="1847239"/>
            <a:ext cx="6858000" cy="13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Gill Sans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7512627" y="4409040"/>
            <a:ext cx="10026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877470" y="4409040"/>
            <a:ext cx="21867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583982" y="4409743"/>
            <a:ext cx="2658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" name="Google Shape;15;p13"/>
          <p:cNvSpPr/>
          <p:nvPr/>
        </p:nvSpPr>
        <p:spPr>
          <a:xfrm>
            <a:off x="0" y="3312414"/>
            <a:ext cx="9144000" cy="18309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1143000" y="3551022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grpSp>
        <p:nvGrpSpPr>
          <p:cNvPr id="17" name="Google Shape;17;p13"/>
          <p:cNvGrpSpPr/>
          <p:nvPr/>
        </p:nvGrpSpPr>
        <p:grpSpPr>
          <a:xfrm>
            <a:off x="2714449" y="1690497"/>
            <a:ext cx="3715040" cy="75375"/>
            <a:chOff x="3631692" y="2253996"/>
            <a:chExt cx="4953387" cy="100500"/>
          </a:xfrm>
        </p:grpSpPr>
        <p:sp>
          <p:nvSpPr>
            <p:cNvPr id="18" name="Google Shape;18;p13"/>
            <p:cNvSpPr/>
            <p:nvPr/>
          </p:nvSpPr>
          <p:spPr>
            <a:xfrm>
              <a:off x="3631692" y="2253996"/>
              <a:ext cx="100500" cy="1005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9" name="Google Shape;19;p13"/>
            <p:cNvCxnSpPr/>
            <p:nvPr/>
          </p:nvCxnSpPr>
          <p:spPr>
            <a:xfrm>
              <a:off x="3681984" y="2307679"/>
              <a:ext cx="4827900" cy="0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0" name="Google Shape;20;p13"/>
            <p:cNvSpPr/>
            <p:nvPr/>
          </p:nvSpPr>
          <p:spPr>
            <a:xfrm>
              <a:off x="8484579" y="2253996"/>
              <a:ext cx="100500" cy="1005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1" name="Google Shape;21;p13"/>
          <p:cNvGrpSpPr/>
          <p:nvPr/>
        </p:nvGrpSpPr>
        <p:grpSpPr>
          <a:xfrm>
            <a:off x="3489529" y="3979022"/>
            <a:ext cx="2165224" cy="75375"/>
            <a:chOff x="3631690" y="2253996"/>
            <a:chExt cx="5028388" cy="100500"/>
          </a:xfrm>
        </p:grpSpPr>
        <p:sp>
          <p:nvSpPr>
            <p:cNvPr id="22" name="Google Shape;22;p13"/>
            <p:cNvSpPr/>
            <p:nvPr/>
          </p:nvSpPr>
          <p:spPr>
            <a:xfrm>
              <a:off x="3631690" y="2253996"/>
              <a:ext cx="175200" cy="1005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23" name="Google Shape;23;p13"/>
            <p:cNvCxnSpPr/>
            <p:nvPr/>
          </p:nvCxnSpPr>
          <p:spPr>
            <a:xfrm>
              <a:off x="3681984" y="2307679"/>
              <a:ext cx="4827900" cy="0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4" name="Google Shape;24;p13"/>
            <p:cNvSpPr/>
            <p:nvPr/>
          </p:nvSpPr>
          <p:spPr>
            <a:xfrm>
              <a:off x="8484578" y="2253996"/>
              <a:ext cx="175500" cy="1005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5" name="Google Shape;6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44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" name="Google Shape;27;p14"/>
          <p:cNvSpPr txBox="1"/>
          <p:nvPr>
            <p:ph type="title"/>
          </p:nvPr>
        </p:nvSpPr>
        <p:spPr>
          <a:xfrm>
            <a:off x="628650" y="273845"/>
            <a:ext cx="78867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>
            <a:off x="7512627" y="4409040"/>
            <a:ext cx="10026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877470" y="4409040"/>
            <a:ext cx="21867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583982" y="4409743"/>
            <a:ext cx="2658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" name="Google Shape;33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" name="Google Shape;52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6" name="Google Shape;5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13.jpg"/><Relationship Id="rId5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11.jpg"/><Relationship Id="rId5" Type="http://schemas.openxmlformats.org/officeDocument/2006/relationships/image" Target="../media/image17.jpg"/><Relationship Id="rId6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type="ctrTitle"/>
          </p:nvPr>
        </p:nvSpPr>
        <p:spPr>
          <a:xfrm>
            <a:off x="1371600" y="1792625"/>
            <a:ext cx="6153900" cy="166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n-GB" sz="3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HEART DISEASE PREDICTION USING MACHINE LEARNING</a:t>
            </a:r>
            <a:endParaRPr b="1" sz="3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"/>
          <p:cNvSpPr txBox="1"/>
          <p:nvPr>
            <p:ph idx="1" type="subTitle"/>
          </p:nvPr>
        </p:nvSpPr>
        <p:spPr>
          <a:xfrm>
            <a:off x="436575" y="3763575"/>
            <a:ext cx="8250300" cy="14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7691"/>
              <a:buNone/>
            </a:pPr>
            <a:r>
              <a:rPr lang="en-GB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SUGGESTED BY:                                                                   </a:t>
            </a:r>
            <a:r>
              <a:rPr lang="en-GB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PRESENTED BY:</a:t>
            </a:r>
            <a:endParaRPr sz="2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7691"/>
              <a:buNone/>
            </a:pPr>
            <a:r>
              <a:rPr lang="en-GB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SIDDI SRINIVAS SIR</a:t>
            </a:r>
            <a:r>
              <a:rPr lang="en-GB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YASMEEN BEGUM</a:t>
            </a:r>
            <a:endParaRPr sz="2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7691"/>
              <a:buNone/>
            </a:pPr>
            <a:r>
              <a:rPr lang="en-GB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K.HIMA BINDU</a:t>
            </a:r>
            <a:endParaRPr sz="2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A picture containing food, drawing&#10;&#10;Description automatically generated" id="78" name="Google Shape;7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36575" y="415595"/>
            <a:ext cx="935025" cy="101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9" name="Google Shape;79;p1"/>
          <p:cNvSpPr txBox="1"/>
          <p:nvPr/>
        </p:nvSpPr>
        <p:spPr>
          <a:xfrm flipH="1">
            <a:off x="1371600" y="589250"/>
            <a:ext cx="75432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MAHAVEER INSTITUTE OF SCIENCE AND TECHNOLOGY</a:t>
            </a:r>
            <a:endParaRPr b="1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 txBox="1"/>
          <p:nvPr/>
        </p:nvSpPr>
        <p:spPr>
          <a:xfrm>
            <a:off x="914400" y="1300025"/>
            <a:ext cx="731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SEMINAR ON</a:t>
            </a:r>
            <a:endParaRPr b="1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" name="Google Shape;8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6675" y="3624125"/>
            <a:ext cx="3132401" cy="14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/>
        </p:nvSpPr>
        <p:spPr>
          <a:xfrm>
            <a:off x="996225" y="318277"/>
            <a:ext cx="7028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GB" sz="4400" u="none" cap="none" strike="noStrike">
                <a:solidFill>
                  <a:srgbClr val="EBEB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CONCLUSION</a:t>
            </a:r>
            <a:endParaRPr b="1" i="0" sz="4400" u="none" cap="none" strike="noStrike">
              <a:solidFill>
                <a:srgbClr val="EBEB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0"/>
          <p:cNvSpPr txBox="1"/>
          <p:nvPr/>
        </p:nvSpPr>
        <p:spPr>
          <a:xfrm>
            <a:off x="25" y="1086400"/>
            <a:ext cx="9144000" cy="3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b="0" i="0" lang="en-GB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increasing number of deaths due to heart diseases,it has become mandatory to develop a system to predict heart diseases effectively and accurately. </a:t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b="0" i="0" lang="en-GB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motivation for the study was to find the most efficient ML algorithm for detection of heart diseases.</a:t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b="0" i="0" lang="en-GB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study compares the accuracy score of Decision Tree, K-Nearest Neighbour, Random Forest and Naive Bayes algorithms for predicting heart disease using dataset. </a:t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b="0" i="0" lang="en-GB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analysis provide better results and help health professionals in predicting the heart disease effectively and efficiently.</a:t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" y="3994325"/>
            <a:ext cx="9144000" cy="11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628650" y="273855"/>
            <a:ext cx="7601100" cy="10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4" name="Google Shape;154;p11"/>
          <p:cNvSpPr txBox="1"/>
          <p:nvPr/>
        </p:nvSpPr>
        <p:spPr>
          <a:xfrm>
            <a:off x="914400" y="2150225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67472"/>
            <a:ext cx="9144000" cy="38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21265"/>
            <a:ext cx="6782075" cy="164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82075" y="0"/>
            <a:ext cx="2361925" cy="164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/>
          <p:nvPr>
            <p:ph type="title"/>
          </p:nvPr>
        </p:nvSpPr>
        <p:spPr>
          <a:xfrm>
            <a:off x="868575" y="504800"/>
            <a:ext cx="73152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r>
              <a:rPr b="1" lang="en-GB" sz="4400">
                <a:solidFill>
                  <a:schemeClr val="lt1"/>
                </a:solidFill>
              </a:rPr>
              <a:t> </a:t>
            </a:r>
            <a:endParaRPr b="1" sz="4400">
              <a:solidFill>
                <a:schemeClr val="lt1"/>
              </a:solidFill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914400" y="2150225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 txBox="1"/>
          <p:nvPr/>
        </p:nvSpPr>
        <p:spPr>
          <a:xfrm flipH="1">
            <a:off x="0" y="1017175"/>
            <a:ext cx="6929700" cy="5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b="0" i="0" lang="en-GB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Heart related diseases are the main reason for a huge number of death in the world </a:t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b="0" i="0" lang="en-GB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there is a need of reliable, accurate and feasible system to diagnose such diseases in time for proper treatment</a:t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b="0" i="0" lang="en-GB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algorithms and techniques have been applied to various medical datasets to automate the analysis of complex data. </a:t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b="0" i="0" lang="en-GB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researchers have been using several machine learning techniques to help the health care industry in the diagnosis of heart related diseases</a:t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b="0" i="0" lang="en-GB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Keywords:SVM,KNN,Naives Bayes, Decision Trees (DT), Random Forest (RF)</a:t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9700" y="1017175"/>
            <a:ext cx="2214300" cy="38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type="title"/>
          </p:nvPr>
        </p:nvSpPr>
        <p:spPr>
          <a:xfrm>
            <a:off x="628650" y="252580"/>
            <a:ext cx="78867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b="1"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628650" y="1234100"/>
            <a:ext cx="82758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Char char="•"/>
            </a:pPr>
            <a:r>
              <a:rPr b="0" i="0" lang="en-GB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25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Char char="•"/>
            </a:pPr>
            <a:r>
              <a:rPr b="0" i="0" lang="en-GB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 b="0" i="0" sz="25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Char char="•"/>
            </a:pPr>
            <a:r>
              <a:rPr b="0" i="0" lang="en-GB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b="0" i="0" sz="25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Char char="•"/>
            </a:pPr>
            <a:r>
              <a:rPr b="0" i="0" lang="en-GB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endParaRPr b="0" i="0" sz="25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Char char="•"/>
            </a:pPr>
            <a:r>
              <a:rPr b="0" i="0" lang="en-GB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REQUIREMENTS</a:t>
            </a:r>
            <a:endParaRPr b="0" i="0" sz="25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Char char="•"/>
            </a:pPr>
            <a:r>
              <a:rPr b="0" i="0" lang="en-GB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REQUIREMENTS</a:t>
            </a:r>
            <a:endParaRPr b="0" i="0" sz="25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Char char="•"/>
            </a:pPr>
            <a:r>
              <a:rPr b="0" i="0" lang="en-GB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i="0" sz="25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9250" y="1840200"/>
            <a:ext cx="3164750" cy="33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628650" y="273845"/>
            <a:ext cx="78867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4"/>
          <p:cNvSpPr txBox="1"/>
          <p:nvPr/>
        </p:nvSpPr>
        <p:spPr>
          <a:xfrm rot="-621">
            <a:off x="493357" y="1036475"/>
            <a:ext cx="83004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b="0" i="0" lang="en-GB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Cardiovascular disease is one of the most fatal condition in the present world </a:t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b="0" i="0" lang="en-GB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utilising the patient medical record as a dataset it will predict the heart disease.</a:t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b="0" i="0" lang="en-GB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 such as Age,Blood pressure, Thickness of artery etc.</a:t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b="0" i="0" lang="en-GB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using Machine Learning algorithms it will predict the result of heart disease </a:t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8850" y="3375825"/>
            <a:ext cx="4915700" cy="17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628650" y="0"/>
            <a:ext cx="78867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 b="1"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278700" y="1103725"/>
            <a:ext cx="8595900" cy="29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b="0" i="0" lang="en-GB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Heart disease is even being highlighted as silent killer which leads to death of a person without obvious symptoms</a:t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b="0" i="0" lang="en-GB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few systems use the available clinical data for prediction purpose.</a:t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b="0" i="0" lang="en-GB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Diagnosis of a condition  solely depends upon the doctors intitution and patients records.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b="0" i="0" lang="en-GB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use of various collected data is time consuming.</a:t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0900" y="3200425"/>
            <a:ext cx="2373100" cy="19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/>
        </p:nvSpPr>
        <p:spPr>
          <a:xfrm>
            <a:off x="914400" y="252584"/>
            <a:ext cx="73152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GB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b="1" i="0" sz="4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6"/>
          <p:cNvSpPr txBox="1"/>
          <p:nvPr/>
        </p:nvSpPr>
        <p:spPr>
          <a:xfrm>
            <a:off x="350275" y="1276950"/>
            <a:ext cx="8544900" cy="26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Dimensionality Reduction involves selecting a mathematical representation of data.</a:t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data considered for a task or a problem, may consists of a lot of attributesor dimensions.</a:t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large number of attributes, or features, may affect the computational complexity .</a:t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Dimensionality Reduction is a very important step considered while building any model. </a:t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3542000"/>
            <a:ext cx="3977200" cy="16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 flipH="1" rot="4796">
            <a:off x="1079311" y="4203"/>
            <a:ext cx="7096207" cy="1131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696775" y="1011400"/>
            <a:ext cx="7532700" cy="25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b="0" i="0" lang="en-GB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Naïve Bayes </a:t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b="0" i="0" lang="en-GB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Support Vector Machine  </a:t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b="0" i="0" lang="en-GB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 – Nearest Neighbour</a:t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b="0" i="0" lang="en-GB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Decision Tree </a:t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b="0" i="0" lang="en-GB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Random Forest</a:t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7"/>
          <p:cNvPicPr preferRelativeResize="0"/>
          <p:nvPr/>
        </p:nvPicPr>
        <p:blipFill rotWithShape="1">
          <a:blip r:embed="rId3">
            <a:alphaModFix/>
          </a:blip>
          <a:srcRect b="0" l="0" r="7465" t="0"/>
          <a:stretch/>
        </p:blipFill>
        <p:spPr>
          <a:xfrm>
            <a:off x="4572000" y="1011400"/>
            <a:ext cx="4572000" cy="33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497925" y="1256125"/>
            <a:ext cx="6842400" cy="21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Processor: Pentium IV or higher </a:t>
            </a:r>
            <a:endParaRPr sz="2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RAM: 256 MB</a:t>
            </a:r>
            <a:endParaRPr sz="2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 on Hard Disk: minimum 512MB</a:t>
            </a:r>
            <a:endParaRPr sz="2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 txBox="1"/>
          <p:nvPr/>
        </p:nvSpPr>
        <p:spPr>
          <a:xfrm>
            <a:off x="497925" y="186325"/>
            <a:ext cx="86460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GB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REQUIREMENTS</a:t>
            </a:r>
            <a:endParaRPr b="1" i="0" sz="4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5400" y="1621825"/>
            <a:ext cx="2730475" cy="25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562525" y="273850"/>
            <a:ext cx="8581500" cy="13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REQUIREMENTS</a:t>
            </a:r>
            <a:endParaRPr b="1"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" name="Google Shape;137;p9"/>
          <p:cNvSpPr txBox="1"/>
          <p:nvPr/>
        </p:nvSpPr>
        <p:spPr>
          <a:xfrm>
            <a:off x="368725" y="1418375"/>
            <a:ext cx="49554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●"/>
            </a:pPr>
            <a:r>
              <a:rPr b="0" i="0" lang="en-GB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Python </a:t>
            </a:r>
            <a:endParaRPr b="0" i="0" sz="15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●"/>
            </a:pPr>
            <a:r>
              <a:rPr b="0" i="0" lang="en-GB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Django </a:t>
            </a:r>
            <a:endParaRPr b="0" i="0" sz="15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●"/>
            </a:pPr>
            <a:r>
              <a:rPr b="0" i="0" lang="en-GB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Mysql </a:t>
            </a:r>
            <a:endParaRPr b="0" i="0" sz="15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●"/>
            </a:pPr>
            <a:r>
              <a:rPr b="0" i="0" lang="en-GB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Wampserver</a:t>
            </a:r>
            <a:endParaRPr b="0" i="0" sz="15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●"/>
            </a:pPr>
            <a:r>
              <a:rPr b="0" i="0" lang="en-GB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system:Windows</a:t>
            </a:r>
            <a:endParaRPr b="0" i="0" sz="15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4125" y="1418375"/>
            <a:ext cx="1145200" cy="8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76525" y="2711025"/>
            <a:ext cx="1485900" cy="8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77450" y="1667950"/>
            <a:ext cx="1845625" cy="714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14825" y="2534570"/>
            <a:ext cx="17907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