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hewy" charset="1" panose="02000000000000000000"/>
      <p:regular r:id="rId17"/>
    </p:embeddedFont>
    <p:embeddedFont>
      <p:font typeface="Comica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gif" Type="http://schemas.openxmlformats.org/officeDocument/2006/relationships/image"/><Relationship Id="rId7" Target="../media/image6.gif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4.gif" Type="http://schemas.openxmlformats.org/officeDocument/2006/relationships/image"/><Relationship Id="rId12" Target="../media/image16.gif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5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gif" Type="http://schemas.openxmlformats.org/officeDocument/2006/relationships/image"/><Relationship Id="rId7" Target="../media/image12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gif" Type="http://schemas.openxmlformats.org/officeDocument/2006/relationships/image"/><Relationship Id="rId7" Target="../media/image12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gif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gif" Type="http://schemas.openxmlformats.org/officeDocument/2006/relationships/image"/><Relationship Id="rId7" Target="../media/image12.gif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6.gif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gif" Type="http://schemas.openxmlformats.org/officeDocument/2006/relationships/image"/><Relationship Id="rId7" Target="../media/image12.gif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gif" Type="http://schemas.openxmlformats.org/officeDocument/2006/relationships/image"/><Relationship Id="rId7" Target="../media/image12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88994" y="1017973"/>
            <a:ext cx="11426042" cy="8060553"/>
          </a:xfrm>
          <a:custGeom>
            <a:avLst/>
            <a:gdLst/>
            <a:ahLst/>
            <a:cxnLst/>
            <a:rect r="r" b="b" t="t" l="l"/>
            <a:pathLst>
              <a:path h="8060553" w="11426042">
                <a:moveTo>
                  <a:pt x="0" y="0"/>
                </a:moveTo>
                <a:lnTo>
                  <a:pt x="11426042" y="0"/>
                </a:lnTo>
                <a:lnTo>
                  <a:pt x="11426042" y="8060554"/>
                </a:lnTo>
                <a:lnTo>
                  <a:pt x="0" y="8060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93234" y="2348015"/>
            <a:ext cx="11301532" cy="6019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115"/>
              </a:lnSpc>
            </a:pPr>
            <a:r>
              <a:rPr lang="en-US" sz="18432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FLOW PUZZLE SOLVER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true" flipV="false" rot="0">
            <a:off x="1266384" y="5376187"/>
            <a:ext cx="4515049" cy="370234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4164002" y="884943"/>
            <a:ext cx="3095298" cy="38213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74548" y="-69483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4064" y="523559"/>
            <a:ext cx="5440386" cy="5832094"/>
          </a:xfrm>
          <a:custGeom>
            <a:avLst/>
            <a:gdLst/>
            <a:ahLst/>
            <a:cxnLst/>
            <a:rect r="r" b="b" t="t" l="l"/>
            <a:pathLst>
              <a:path h="5832094" w="5440386">
                <a:moveTo>
                  <a:pt x="0" y="0"/>
                </a:moveTo>
                <a:lnTo>
                  <a:pt x="5440386" y="0"/>
                </a:lnTo>
                <a:lnTo>
                  <a:pt x="5440386" y="5832094"/>
                </a:lnTo>
                <a:lnTo>
                  <a:pt x="0" y="58320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11513" y="532484"/>
            <a:ext cx="5494795" cy="5823169"/>
          </a:xfrm>
          <a:custGeom>
            <a:avLst/>
            <a:gdLst/>
            <a:ahLst/>
            <a:cxnLst/>
            <a:rect r="r" b="b" t="t" l="l"/>
            <a:pathLst>
              <a:path h="5823169" w="5494795">
                <a:moveTo>
                  <a:pt x="0" y="0"/>
                </a:moveTo>
                <a:lnTo>
                  <a:pt x="5494794" y="0"/>
                </a:lnTo>
                <a:lnTo>
                  <a:pt x="5494794" y="5823169"/>
                </a:lnTo>
                <a:lnTo>
                  <a:pt x="0" y="58231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41524" y="3764132"/>
            <a:ext cx="5752915" cy="6039130"/>
          </a:xfrm>
          <a:custGeom>
            <a:avLst/>
            <a:gdLst/>
            <a:ahLst/>
            <a:cxnLst/>
            <a:rect r="r" b="b" t="t" l="l"/>
            <a:pathLst>
              <a:path h="6039130" w="5752915">
                <a:moveTo>
                  <a:pt x="0" y="0"/>
                </a:moveTo>
                <a:lnTo>
                  <a:pt x="5752915" y="0"/>
                </a:lnTo>
                <a:lnTo>
                  <a:pt x="5752915" y="6039130"/>
                </a:lnTo>
                <a:lnTo>
                  <a:pt x="0" y="60391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341524" y="1028700"/>
            <a:ext cx="5616604" cy="1012436"/>
            <a:chOff x="0" y="0"/>
            <a:chExt cx="7488806" cy="1349915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7488806" cy="1349915"/>
              <a:chOff x="0" y="0"/>
              <a:chExt cx="482852" cy="8703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82852" cy="87038"/>
              </a:xfrm>
              <a:custGeom>
                <a:avLst/>
                <a:gdLst/>
                <a:ahLst/>
                <a:cxnLst/>
                <a:rect r="r" b="b" t="t" l="l"/>
                <a:pathLst>
                  <a:path h="87038" w="482852">
                    <a:moveTo>
                      <a:pt x="43519" y="0"/>
                    </a:moveTo>
                    <a:lnTo>
                      <a:pt x="439333" y="0"/>
                    </a:lnTo>
                    <a:cubicBezTo>
                      <a:pt x="450875" y="0"/>
                      <a:pt x="461944" y="4585"/>
                      <a:pt x="470105" y="12746"/>
                    </a:cubicBezTo>
                    <a:cubicBezTo>
                      <a:pt x="478267" y="20908"/>
                      <a:pt x="482852" y="31977"/>
                      <a:pt x="482852" y="43519"/>
                    </a:cubicBezTo>
                    <a:lnTo>
                      <a:pt x="482852" y="43519"/>
                    </a:lnTo>
                    <a:cubicBezTo>
                      <a:pt x="482852" y="55061"/>
                      <a:pt x="478267" y="66130"/>
                      <a:pt x="470105" y="74291"/>
                    </a:cubicBezTo>
                    <a:cubicBezTo>
                      <a:pt x="461944" y="82453"/>
                      <a:pt x="450875" y="87038"/>
                      <a:pt x="439333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57150"/>
                <a:ext cx="482852" cy="1441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708842" y="152424"/>
              <a:ext cx="6071123" cy="10355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59"/>
                </a:lnSpc>
              </a:pPr>
              <a:r>
                <a:rPr lang="en-US" sz="5049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GAME UI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>
            <a:off x="5971861" y="3783182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0" y="8927094"/>
            <a:ext cx="1359906" cy="1359906"/>
          </a:xfrm>
          <a:custGeom>
            <a:avLst/>
            <a:gdLst/>
            <a:ahLst/>
            <a:cxnLst/>
            <a:rect r="r" b="b" t="t" l="l"/>
            <a:pathLst>
              <a:path h="1359906" w="1359906">
                <a:moveTo>
                  <a:pt x="0" y="0"/>
                </a:moveTo>
                <a:lnTo>
                  <a:pt x="1359906" y="0"/>
                </a:lnTo>
                <a:lnTo>
                  <a:pt x="1359906" y="1359906"/>
                </a:lnTo>
                <a:lnTo>
                  <a:pt x="0" y="13599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434592" y="9246840"/>
            <a:ext cx="948953" cy="1112845"/>
          </a:xfrm>
          <a:custGeom>
            <a:avLst/>
            <a:gdLst/>
            <a:ahLst/>
            <a:cxnLst/>
            <a:rect r="r" b="b" t="t" l="l"/>
            <a:pathLst>
              <a:path h="1112845" w="948953">
                <a:moveTo>
                  <a:pt x="0" y="0"/>
                </a:moveTo>
                <a:lnTo>
                  <a:pt x="948953" y="0"/>
                </a:lnTo>
                <a:lnTo>
                  <a:pt x="948953" y="1112845"/>
                </a:lnTo>
                <a:lnTo>
                  <a:pt x="0" y="11128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7076014" y="9119776"/>
            <a:ext cx="1325962" cy="1366972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-32669" y="8851356"/>
            <a:ext cx="1392575" cy="1435644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-2603965">
            <a:off x="11587214" y="151800"/>
            <a:ext cx="1014449" cy="1537044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8999754">
            <a:off x="5967202" y="1404096"/>
            <a:ext cx="635652" cy="9631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21709" y="2407672"/>
            <a:ext cx="12644582" cy="5471655"/>
          </a:xfrm>
          <a:custGeom>
            <a:avLst/>
            <a:gdLst/>
            <a:ahLst/>
            <a:cxnLst/>
            <a:rect r="r" b="b" t="t" l="l"/>
            <a:pathLst>
              <a:path h="5471655" w="12644582">
                <a:moveTo>
                  <a:pt x="0" y="0"/>
                </a:moveTo>
                <a:lnTo>
                  <a:pt x="12644582" y="0"/>
                </a:lnTo>
                <a:lnTo>
                  <a:pt x="12644582" y="5471656"/>
                </a:lnTo>
                <a:lnTo>
                  <a:pt x="0" y="54716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5400000">
            <a:off x="14748633" y="4110645"/>
            <a:ext cx="3934688" cy="206571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515350" y="4409230"/>
            <a:ext cx="9257301" cy="182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602"/>
              </a:lnSpc>
            </a:pPr>
            <a:r>
              <a:rPr lang="en-US" sz="15368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THANKS 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true" flipV="true" rot="5400000">
            <a:off x="-395321" y="4031762"/>
            <a:ext cx="3934688" cy="2065711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5353367" y="7110844"/>
            <a:ext cx="7581266" cy="1399769"/>
            <a:chOff x="0" y="0"/>
            <a:chExt cx="10108355" cy="186635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0108355" cy="1866359"/>
              <a:chOff x="0" y="0"/>
              <a:chExt cx="471403" cy="8703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71403" cy="87038"/>
              </a:xfrm>
              <a:custGeom>
                <a:avLst/>
                <a:gdLst/>
                <a:ahLst/>
                <a:cxnLst/>
                <a:rect r="r" b="b" t="t" l="l"/>
                <a:pathLst>
                  <a:path h="87038" w="471403">
                    <a:moveTo>
                      <a:pt x="43519" y="0"/>
                    </a:moveTo>
                    <a:lnTo>
                      <a:pt x="427884" y="0"/>
                    </a:lnTo>
                    <a:cubicBezTo>
                      <a:pt x="439426" y="0"/>
                      <a:pt x="450496" y="4585"/>
                      <a:pt x="458657" y="12746"/>
                    </a:cubicBezTo>
                    <a:cubicBezTo>
                      <a:pt x="466818" y="20908"/>
                      <a:pt x="471403" y="31977"/>
                      <a:pt x="471403" y="43519"/>
                    </a:cubicBezTo>
                    <a:lnTo>
                      <a:pt x="471403" y="43519"/>
                    </a:lnTo>
                    <a:cubicBezTo>
                      <a:pt x="471403" y="55061"/>
                      <a:pt x="466818" y="66130"/>
                      <a:pt x="458657" y="74291"/>
                    </a:cubicBezTo>
                    <a:cubicBezTo>
                      <a:pt x="450496" y="82453"/>
                      <a:pt x="439426" y="87038"/>
                      <a:pt x="427884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57150"/>
                <a:ext cx="471403" cy="1441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956791" y="214382"/>
              <a:ext cx="8194773" cy="1428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UNTIL NEXT TIME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60918" y="2385127"/>
            <a:ext cx="14366164" cy="6216631"/>
          </a:xfrm>
          <a:custGeom>
            <a:avLst/>
            <a:gdLst/>
            <a:ahLst/>
            <a:cxnLst/>
            <a:rect r="r" b="b" t="t" l="l"/>
            <a:pathLst>
              <a:path h="6216631" w="14366164">
                <a:moveTo>
                  <a:pt x="0" y="0"/>
                </a:moveTo>
                <a:lnTo>
                  <a:pt x="14366164" y="0"/>
                </a:lnTo>
                <a:lnTo>
                  <a:pt x="14366164" y="6216631"/>
                </a:lnTo>
                <a:lnTo>
                  <a:pt x="0" y="62166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035599" y="1685242"/>
            <a:ext cx="6216802" cy="1399769"/>
            <a:chOff x="0" y="0"/>
            <a:chExt cx="8289070" cy="186635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8289070" cy="1866359"/>
              <a:chOff x="0" y="0"/>
              <a:chExt cx="386561" cy="8703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86561" cy="87038"/>
              </a:xfrm>
              <a:custGeom>
                <a:avLst/>
                <a:gdLst/>
                <a:ahLst/>
                <a:cxnLst/>
                <a:rect r="r" b="b" t="t" l="l"/>
                <a:pathLst>
                  <a:path h="87038" w="386561">
                    <a:moveTo>
                      <a:pt x="43519" y="0"/>
                    </a:moveTo>
                    <a:lnTo>
                      <a:pt x="343042" y="0"/>
                    </a:lnTo>
                    <a:cubicBezTo>
                      <a:pt x="354584" y="0"/>
                      <a:pt x="365653" y="4585"/>
                      <a:pt x="373815" y="12746"/>
                    </a:cubicBezTo>
                    <a:cubicBezTo>
                      <a:pt x="381976" y="20908"/>
                      <a:pt x="386561" y="31977"/>
                      <a:pt x="386561" y="43519"/>
                    </a:cubicBezTo>
                    <a:lnTo>
                      <a:pt x="386561" y="43519"/>
                    </a:lnTo>
                    <a:cubicBezTo>
                      <a:pt x="386561" y="55061"/>
                      <a:pt x="381976" y="66130"/>
                      <a:pt x="373815" y="74291"/>
                    </a:cubicBezTo>
                    <a:cubicBezTo>
                      <a:pt x="365653" y="82453"/>
                      <a:pt x="354584" y="87038"/>
                      <a:pt x="343042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57150"/>
                <a:ext cx="386561" cy="1441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784589" y="214382"/>
              <a:ext cx="6719891" cy="1428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INSTRUCTION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380031" y="3866224"/>
            <a:ext cx="11895315" cy="3486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6697" indent="-273349" lvl="1">
              <a:lnSpc>
                <a:spcPts val="3418"/>
              </a:lnSpc>
              <a:buFont typeface="Arial"/>
              <a:buChar char="•"/>
            </a:pPr>
            <a:r>
              <a:rPr lang="en-US" sz="2532" spc="263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Flow Puzzl</a:t>
            </a:r>
            <a:r>
              <a:rPr lang="en-US" sz="2532" spc="263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e Solver is an exciting puzzle game where players connect matching colors on a grid.</a:t>
            </a:r>
          </a:p>
          <a:p>
            <a:pPr algn="l" marL="546697" indent="-273349" lvl="1">
              <a:lnSpc>
                <a:spcPts val="3418"/>
              </a:lnSpc>
              <a:buFont typeface="Arial"/>
              <a:buChar char="•"/>
            </a:pPr>
            <a:r>
              <a:rPr lang="en-US" sz="2532" spc="263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 The twist? Our smart solver can finish the puzzle for you using AI!</a:t>
            </a:r>
          </a:p>
          <a:p>
            <a:pPr algn="l" marL="546697" indent="-273349" lvl="1">
              <a:lnSpc>
                <a:spcPts val="3418"/>
              </a:lnSpc>
              <a:buFont typeface="Arial"/>
              <a:buChar char="•"/>
            </a:pPr>
            <a:r>
              <a:rPr lang="en-US" sz="2532" spc="263">
                <a:solidFill>
                  <a:srgbClr val="000000"/>
                </a:solidFill>
                <a:latin typeface="Comica"/>
                <a:ea typeface="Comica"/>
                <a:cs typeface="Comica"/>
                <a:sym typeface="Comica"/>
              </a:rPr>
              <a:t> Built with Python and Pygame, this game brings together fun, logic, and automation.</a:t>
            </a:r>
          </a:p>
          <a:p>
            <a:pPr algn="l">
              <a:lnSpc>
                <a:spcPts val="341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985710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357565"/>
            <a:ext cx="16333438" cy="8582479"/>
          </a:xfrm>
          <a:custGeom>
            <a:avLst/>
            <a:gdLst/>
            <a:ahLst/>
            <a:cxnLst/>
            <a:rect r="r" b="b" t="t" l="l"/>
            <a:pathLst>
              <a:path h="8582479" w="16333438">
                <a:moveTo>
                  <a:pt x="0" y="0"/>
                </a:moveTo>
                <a:lnTo>
                  <a:pt x="16333438" y="0"/>
                </a:lnTo>
                <a:lnTo>
                  <a:pt x="16333438" y="8582479"/>
                </a:lnTo>
                <a:lnTo>
                  <a:pt x="0" y="8582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12728" y="328815"/>
            <a:ext cx="7765381" cy="2463678"/>
            <a:chOff x="0" y="0"/>
            <a:chExt cx="10353841" cy="328490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353841" cy="3284904"/>
              <a:chOff x="0" y="0"/>
              <a:chExt cx="482852" cy="15319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482852" cy="153192"/>
              </a:xfrm>
              <a:custGeom>
                <a:avLst/>
                <a:gdLst/>
                <a:ahLst/>
                <a:cxnLst/>
                <a:rect r="r" b="b" t="t" l="l"/>
                <a:pathLst>
                  <a:path h="153192" w="482852">
                    <a:moveTo>
                      <a:pt x="76596" y="0"/>
                    </a:moveTo>
                    <a:lnTo>
                      <a:pt x="406256" y="0"/>
                    </a:lnTo>
                    <a:cubicBezTo>
                      <a:pt x="448558" y="0"/>
                      <a:pt x="482852" y="34293"/>
                      <a:pt x="482852" y="76596"/>
                    </a:cubicBezTo>
                    <a:lnTo>
                      <a:pt x="482852" y="76596"/>
                    </a:lnTo>
                    <a:cubicBezTo>
                      <a:pt x="482852" y="118898"/>
                      <a:pt x="448558" y="153192"/>
                      <a:pt x="406256" y="153192"/>
                    </a:cubicBezTo>
                    <a:lnTo>
                      <a:pt x="76596" y="153192"/>
                    </a:lnTo>
                    <a:cubicBezTo>
                      <a:pt x="34293" y="153192"/>
                      <a:pt x="0" y="118898"/>
                      <a:pt x="0" y="76596"/>
                    </a:cubicBezTo>
                    <a:lnTo>
                      <a:pt x="0" y="76596"/>
                    </a:lnTo>
                    <a:cubicBezTo>
                      <a:pt x="0" y="34293"/>
                      <a:pt x="34293" y="0"/>
                      <a:pt x="76596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57150"/>
                <a:ext cx="482852" cy="2103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980027" y="214382"/>
              <a:ext cx="8393787" cy="2846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PROBLEM FORMULATION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09148" y="2925843"/>
            <a:ext cx="14669704" cy="1318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INITIAL STATE:</a:t>
            </a:r>
          </a:p>
          <a:p>
            <a:pPr algn="l">
              <a:lnSpc>
                <a:spcPts val="3307"/>
              </a:lnSpc>
            </a:pPr>
          </a:p>
          <a:p>
            <a:pPr algn="ctr" marL="0" indent="0" lvl="0">
              <a:lnSpc>
                <a:spcPts val="3307"/>
              </a:lnSpc>
            </a:pP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      </a:t>
            </a: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A grid with unconnected pairs of colored dots and empty cells.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09148" y="4550860"/>
            <a:ext cx="14669704" cy="1318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ACTIONS:</a:t>
            </a:r>
          </a:p>
          <a:p>
            <a:pPr algn="l">
              <a:lnSpc>
                <a:spcPts val="3307"/>
              </a:lnSpc>
            </a:pPr>
          </a:p>
          <a:p>
            <a:pPr algn="ctr" marL="0" indent="0" lvl="0">
              <a:lnSpc>
                <a:spcPts val="3307"/>
              </a:lnSpc>
            </a:pP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       MOVE IN GRID </a:t>
            </a: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to draw a path from one dot to its matching pair.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09148" y="6482162"/>
            <a:ext cx="14669704" cy="1318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TRANSITION MODEL:</a:t>
            </a:r>
          </a:p>
          <a:p>
            <a:pPr algn="l">
              <a:lnSpc>
                <a:spcPts val="3307"/>
              </a:lnSpc>
            </a:pP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 </a:t>
            </a:r>
          </a:p>
          <a:p>
            <a:pPr algn="l" marL="0" indent="0" lvl="0">
              <a:lnSpc>
                <a:spcPts val="3307"/>
              </a:lnSpc>
            </a:pP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    </a:t>
            </a: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       Drawing a path updates the grid by filling cells along the path.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1427457">
            <a:off x="-594241" y="8429035"/>
            <a:ext cx="3010538" cy="3326562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3394380">
            <a:off x="16207326" y="1055302"/>
            <a:ext cx="4097618" cy="19258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985710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357565"/>
            <a:ext cx="16333438" cy="8582479"/>
          </a:xfrm>
          <a:custGeom>
            <a:avLst/>
            <a:gdLst/>
            <a:ahLst/>
            <a:cxnLst/>
            <a:rect r="r" b="b" t="t" l="l"/>
            <a:pathLst>
              <a:path h="8582479" w="16333438">
                <a:moveTo>
                  <a:pt x="0" y="0"/>
                </a:moveTo>
                <a:lnTo>
                  <a:pt x="16333438" y="0"/>
                </a:lnTo>
                <a:lnTo>
                  <a:pt x="16333438" y="8582479"/>
                </a:lnTo>
                <a:lnTo>
                  <a:pt x="0" y="8582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12728" y="328815"/>
            <a:ext cx="7765381" cy="2463678"/>
            <a:chOff x="0" y="0"/>
            <a:chExt cx="10353841" cy="328490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353841" cy="3284904"/>
              <a:chOff x="0" y="0"/>
              <a:chExt cx="482852" cy="15319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482852" cy="153192"/>
              </a:xfrm>
              <a:custGeom>
                <a:avLst/>
                <a:gdLst/>
                <a:ahLst/>
                <a:cxnLst/>
                <a:rect r="r" b="b" t="t" l="l"/>
                <a:pathLst>
                  <a:path h="153192" w="482852">
                    <a:moveTo>
                      <a:pt x="76596" y="0"/>
                    </a:moveTo>
                    <a:lnTo>
                      <a:pt x="406256" y="0"/>
                    </a:lnTo>
                    <a:cubicBezTo>
                      <a:pt x="448558" y="0"/>
                      <a:pt x="482852" y="34293"/>
                      <a:pt x="482852" y="76596"/>
                    </a:cubicBezTo>
                    <a:lnTo>
                      <a:pt x="482852" y="76596"/>
                    </a:lnTo>
                    <a:cubicBezTo>
                      <a:pt x="482852" y="118898"/>
                      <a:pt x="448558" y="153192"/>
                      <a:pt x="406256" y="153192"/>
                    </a:cubicBezTo>
                    <a:lnTo>
                      <a:pt x="76596" y="153192"/>
                    </a:lnTo>
                    <a:cubicBezTo>
                      <a:pt x="34293" y="153192"/>
                      <a:pt x="0" y="118898"/>
                      <a:pt x="0" y="76596"/>
                    </a:cubicBezTo>
                    <a:lnTo>
                      <a:pt x="0" y="76596"/>
                    </a:lnTo>
                    <a:cubicBezTo>
                      <a:pt x="0" y="34293"/>
                      <a:pt x="34293" y="0"/>
                      <a:pt x="76596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57150"/>
                <a:ext cx="482852" cy="2103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980027" y="214382"/>
              <a:ext cx="8393787" cy="28466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PROBLEM FORMULATION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09148" y="2925843"/>
            <a:ext cx="14669704" cy="2156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GOAL TEST:</a:t>
            </a:r>
          </a:p>
          <a:p>
            <a:pPr algn="l">
              <a:lnSpc>
                <a:spcPts val="3307"/>
              </a:lnSpc>
            </a:pPr>
          </a:p>
          <a:p>
            <a:pPr algn="l">
              <a:lnSpc>
                <a:spcPts val="3307"/>
              </a:lnSpc>
            </a:pP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  </a:t>
            </a: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       All pairs of colored dots are correctly connected without</a:t>
            </a:r>
          </a:p>
          <a:p>
            <a:pPr algn="l">
              <a:lnSpc>
                <a:spcPts val="3307"/>
              </a:lnSpc>
            </a:pPr>
          </a:p>
          <a:p>
            <a:pPr algn="l" marL="0" indent="0" lvl="0">
              <a:lnSpc>
                <a:spcPts val="3307"/>
              </a:lnSpc>
            </a:pP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 .        overlapping paths, and the entire grid is filled.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09148" y="6482162"/>
            <a:ext cx="14669704" cy="1737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PATH COST:</a:t>
            </a:r>
          </a:p>
          <a:p>
            <a:pPr algn="l">
              <a:lnSpc>
                <a:spcPts val="3307"/>
              </a:lnSpc>
            </a:pPr>
          </a:p>
          <a:p>
            <a:pPr algn="l">
              <a:lnSpc>
                <a:spcPts val="3307"/>
              </a:lnSpc>
            </a:pP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   </a:t>
            </a: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      Each move has a cost of 1; the objective is to minimize the total</a:t>
            </a:r>
          </a:p>
          <a:p>
            <a:pPr algn="l" marL="0" indent="0" lvl="0">
              <a:lnSpc>
                <a:spcPts val="3307"/>
              </a:lnSpc>
            </a:pP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          Number of moves or time taken.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1427457">
            <a:off x="-746641" y="8276635"/>
            <a:ext cx="3010538" cy="3326562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3394380">
            <a:off x="16054926" y="902902"/>
            <a:ext cx="4097618" cy="19258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51908" y="2196610"/>
            <a:ext cx="7984184" cy="5893780"/>
          </a:xfrm>
          <a:custGeom>
            <a:avLst/>
            <a:gdLst/>
            <a:ahLst/>
            <a:cxnLst/>
            <a:rect r="r" b="b" t="t" l="l"/>
            <a:pathLst>
              <a:path h="5893780" w="7984184">
                <a:moveTo>
                  <a:pt x="0" y="0"/>
                </a:moveTo>
                <a:lnTo>
                  <a:pt x="7984184" y="0"/>
                </a:lnTo>
                <a:lnTo>
                  <a:pt x="7984184" y="5893780"/>
                </a:lnTo>
                <a:lnTo>
                  <a:pt x="0" y="5893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25545" y="4327941"/>
            <a:ext cx="10436910" cy="4583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927"/>
              </a:lnSpc>
            </a:pPr>
            <a:r>
              <a:rPr lang="en-US" sz="20643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PEAS</a:t>
            </a:r>
          </a:p>
          <a:p>
            <a:pPr algn="ctr" marL="0" indent="0" lvl="0">
              <a:lnSpc>
                <a:spcPts val="16927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4268487" y="3285183"/>
            <a:ext cx="2990813" cy="360339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true" flipV="false" rot="0">
            <a:off x="1028700" y="3285183"/>
            <a:ext cx="2990813" cy="36033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537003"/>
            <a:ext cx="16333438" cy="8582479"/>
          </a:xfrm>
          <a:custGeom>
            <a:avLst/>
            <a:gdLst/>
            <a:ahLst/>
            <a:cxnLst/>
            <a:rect r="r" b="b" t="t" l="l"/>
            <a:pathLst>
              <a:path h="8582479" w="16333438">
                <a:moveTo>
                  <a:pt x="0" y="0"/>
                </a:moveTo>
                <a:lnTo>
                  <a:pt x="16333438" y="0"/>
                </a:lnTo>
                <a:lnTo>
                  <a:pt x="16333438" y="8582479"/>
                </a:lnTo>
                <a:lnTo>
                  <a:pt x="0" y="8582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1427457">
            <a:off x="-899041" y="8124235"/>
            <a:ext cx="3010538" cy="332656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3394380">
            <a:off x="15902526" y="750502"/>
            <a:ext cx="4097618" cy="192588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118332" y="409575"/>
            <a:ext cx="6051335" cy="1412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814"/>
              </a:lnSpc>
            </a:pPr>
            <a:r>
              <a:rPr lang="en-US" sz="11969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PEAS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5471" y="2637694"/>
            <a:ext cx="6051335" cy="1120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57"/>
              </a:lnSpc>
            </a:pPr>
            <a:r>
              <a:rPr lang="en-US" sz="5070">
                <a:solidFill>
                  <a:srgbClr val="545454"/>
                </a:solidFill>
                <a:latin typeface="Chewy"/>
                <a:ea typeface="Chewy"/>
                <a:cs typeface="Chewy"/>
                <a:sym typeface="Chewy"/>
              </a:rPr>
              <a:t>Performance :</a:t>
            </a:r>
          </a:p>
          <a:p>
            <a:pPr algn="ctr" marL="0" indent="0" lvl="0">
              <a:lnSpc>
                <a:spcPts val="415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911629" y="2738397"/>
            <a:ext cx="13108808" cy="170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7"/>
              </a:lnSpc>
            </a:pP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solve the Puzzle by connecting matched dots ,</a:t>
            </a:r>
          </a:p>
          <a:p>
            <a:pPr algn="ctr">
              <a:lnSpc>
                <a:spcPts val="3307"/>
              </a:lnSpc>
            </a:pPr>
          </a:p>
          <a:p>
            <a:pPr algn="ctr" marL="0" indent="0" lvl="0">
              <a:lnSpc>
                <a:spcPts val="3307"/>
              </a:lnSpc>
            </a:pP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 without overlapping, with fewest moves and least time.</a:t>
            </a:r>
          </a:p>
          <a:p>
            <a:pPr algn="ctr" marL="0" indent="0" lvl="0">
              <a:lnSpc>
                <a:spcPts val="330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06228" y="4707255"/>
            <a:ext cx="6051335" cy="597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57"/>
              </a:lnSpc>
            </a:pPr>
            <a:r>
              <a:rPr lang="en-US" sz="5070">
                <a:solidFill>
                  <a:srgbClr val="545454"/>
                </a:solidFill>
                <a:latin typeface="Chewy"/>
                <a:ea typeface="Chewy"/>
                <a:cs typeface="Chewy"/>
                <a:sym typeface="Chewy"/>
              </a:rPr>
              <a:t>Enviroment 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84190" y="4831801"/>
            <a:ext cx="7919621" cy="472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07"/>
              </a:lnSpc>
            </a:pP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N*N Grid ,Colored Dots.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5516" y="6256868"/>
            <a:ext cx="6051335" cy="597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57"/>
              </a:lnSpc>
            </a:pPr>
            <a:r>
              <a:rPr lang="en-US" sz="5070">
                <a:solidFill>
                  <a:srgbClr val="545454"/>
                </a:solidFill>
                <a:latin typeface="Chewy"/>
                <a:ea typeface="Chewy"/>
                <a:cs typeface="Chewy"/>
                <a:sym typeface="Chewy"/>
              </a:rPr>
              <a:t>Actuators 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35608" y="6478754"/>
            <a:ext cx="7919621" cy="1295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7"/>
              </a:lnSpc>
            </a:pP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Select and  move on grid, draw and</a:t>
            </a:r>
          </a:p>
          <a:p>
            <a:pPr algn="ctr">
              <a:lnSpc>
                <a:spcPts val="3307"/>
              </a:lnSpc>
            </a:pPr>
          </a:p>
          <a:p>
            <a:pPr algn="ctr" marL="0" indent="0" lvl="0">
              <a:lnSpc>
                <a:spcPts val="3307"/>
              </a:lnSpc>
            </a:pP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 delete paths.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110363" y="7892205"/>
            <a:ext cx="6051335" cy="597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57"/>
              </a:lnSpc>
            </a:pPr>
            <a:r>
              <a:rPr lang="en-US" sz="5070">
                <a:solidFill>
                  <a:srgbClr val="545454"/>
                </a:solidFill>
                <a:latin typeface="Chewy"/>
                <a:ea typeface="Chewy"/>
                <a:cs typeface="Chewy"/>
                <a:sym typeface="Chewy"/>
              </a:rPr>
              <a:t>sensors 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35608" y="8114091"/>
            <a:ext cx="7919621" cy="1295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7"/>
              </a:lnSpc>
            </a:pP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Detect current state , read positions,</a:t>
            </a:r>
          </a:p>
          <a:p>
            <a:pPr algn="ctr">
              <a:lnSpc>
                <a:spcPts val="3307"/>
              </a:lnSpc>
            </a:pPr>
          </a:p>
          <a:p>
            <a:pPr algn="ctr" marL="0" indent="0" lvl="0">
              <a:lnSpc>
                <a:spcPts val="3307"/>
              </a:lnSpc>
            </a:pPr>
            <a:r>
              <a:rPr lang="en-US" sz="4034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 validate rules.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5151908" y="2196610"/>
            <a:ext cx="7984184" cy="5893780"/>
          </a:xfrm>
          <a:custGeom>
            <a:avLst/>
            <a:gdLst/>
            <a:ahLst/>
            <a:cxnLst/>
            <a:rect r="r" b="b" t="t" l="l"/>
            <a:pathLst>
              <a:path h="5893780" w="7984184">
                <a:moveTo>
                  <a:pt x="7984184" y="0"/>
                </a:moveTo>
                <a:lnTo>
                  <a:pt x="0" y="0"/>
                </a:lnTo>
                <a:lnTo>
                  <a:pt x="0" y="5893780"/>
                </a:lnTo>
                <a:lnTo>
                  <a:pt x="7984184" y="5893780"/>
                </a:lnTo>
                <a:lnTo>
                  <a:pt x="798418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4118902" y="2533048"/>
            <a:ext cx="2898269" cy="439131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true" flipV="false" rot="0">
            <a:off x="1267107" y="2533048"/>
            <a:ext cx="2898269" cy="439131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048250" y="3964693"/>
            <a:ext cx="10436910" cy="2137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796"/>
              </a:lnSpc>
            </a:pPr>
            <a:r>
              <a:rPr lang="en-US" sz="18043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ODESDA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1233" y="2375542"/>
            <a:ext cx="15905533" cy="6882758"/>
          </a:xfrm>
          <a:custGeom>
            <a:avLst/>
            <a:gdLst/>
            <a:ahLst/>
            <a:cxnLst/>
            <a:rect r="r" b="b" t="t" l="l"/>
            <a:pathLst>
              <a:path h="6882758" w="15905533">
                <a:moveTo>
                  <a:pt x="0" y="0"/>
                </a:moveTo>
                <a:lnTo>
                  <a:pt x="15905534" y="0"/>
                </a:lnTo>
                <a:lnTo>
                  <a:pt x="15905534" y="6882758"/>
                </a:lnTo>
                <a:lnTo>
                  <a:pt x="0" y="6882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960922" y="1218519"/>
            <a:ext cx="6216802" cy="1399769"/>
            <a:chOff x="0" y="0"/>
            <a:chExt cx="8289070" cy="186635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8289070" cy="1866359"/>
              <a:chOff x="0" y="0"/>
              <a:chExt cx="386561" cy="8703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86561" cy="87038"/>
              </a:xfrm>
              <a:custGeom>
                <a:avLst/>
                <a:gdLst/>
                <a:ahLst/>
                <a:cxnLst/>
                <a:rect r="r" b="b" t="t" l="l"/>
                <a:pathLst>
                  <a:path h="87038" w="386561">
                    <a:moveTo>
                      <a:pt x="43519" y="0"/>
                    </a:moveTo>
                    <a:lnTo>
                      <a:pt x="343042" y="0"/>
                    </a:lnTo>
                    <a:cubicBezTo>
                      <a:pt x="354584" y="0"/>
                      <a:pt x="365653" y="4585"/>
                      <a:pt x="373815" y="12746"/>
                    </a:cubicBezTo>
                    <a:cubicBezTo>
                      <a:pt x="381976" y="20908"/>
                      <a:pt x="386561" y="31977"/>
                      <a:pt x="386561" y="43519"/>
                    </a:cubicBezTo>
                    <a:lnTo>
                      <a:pt x="386561" y="43519"/>
                    </a:lnTo>
                    <a:cubicBezTo>
                      <a:pt x="386561" y="55061"/>
                      <a:pt x="381976" y="66130"/>
                      <a:pt x="373815" y="74291"/>
                    </a:cubicBezTo>
                    <a:cubicBezTo>
                      <a:pt x="365653" y="82453"/>
                      <a:pt x="354584" y="87038"/>
                      <a:pt x="343042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57150"/>
                <a:ext cx="386561" cy="1441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784589" y="214382"/>
              <a:ext cx="6719891" cy="1428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ODESDA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167294" y="2738430"/>
            <a:ext cx="3602537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12"/>
              </a:lnSpc>
            </a:pPr>
            <a:r>
              <a:rPr lang="en-US" sz="5260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Observable: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71749" y="3677595"/>
            <a:ext cx="3602537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12"/>
              </a:lnSpc>
            </a:pPr>
            <a:r>
              <a:rPr lang="en-US" sz="5260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Deterministic: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71749" y="4616759"/>
            <a:ext cx="3602537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12"/>
              </a:lnSpc>
            </a:pPr>
            <a:r>
              <a:rPr lang="en-US" sz="5260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Episodic: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71749" y="5694988"/>
            <a:ext cx="3602537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12"/>
              </a:lnSpc>
            </a:pPr>
            <a:r>
              <a:rPr lang="en-US" sz="5260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Static: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71749" y="6771313"/>
            <a:ext cx="3602537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12"/>
              </a:lnSpc>
            </a:pPr>
            <a:r>
              <a:rPr lang="en-US" sz="5260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Discrete: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71749" y="7755218"/>
            <a:ext cx="3602537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12"/>
              </a:lnSpc>
            </a:pPr>
            <a:r>
              <a:rPr lang="en-US" sz="5260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Agent: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05574" y="3085014"/>
            <a:ext cx="4382321" cy="472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07"/>
              </a:lnSpc>
            </a:pPr>
            <a:r>
              <a:rPr lang="en-US" sz="4034">
                <a:solidFill>
                  <a:srgbClr val="545454"/>
                </a:solidFill>
                <a:latin typeface="Chewy"/>
                <a:ea typeface="Chewy"/>
                <a:cs typeface="Chewy"/>
                <a:sym typeface="Chewy"/>
              </a:rPr>
              <a:t>Fully observable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05574" y="3910775"/>
            <a:ext cx="4382321" cy="472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07"/>
              </a:lnSpc>
            </a:pPr>
            <a:r>
              <a:rPr lang="en-US" sz="4034">
                <a:solidFill>
                  <a:srgbClr val="545454"/>
                </a:solidFill>
                <a:latin typeface="Chewy"/>
                <a:ea typeface="Chewy"/>
                <a:cs typeface="Chewy"/>
                <a:sym typeface="Chewy"/>
              </a:rPr>
              <a:t>Deterministic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05574" y="5101455"/>
            <a:ext cx="4382321" cy="472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07"/>
              </a:lnSpc>
            </a:pPr>
            <a:r>
              <a:rPr lang="en-US" sz="4034">
                <a:solidFill>
                  <a:srgbClr val="545454"/>
                </a:solidFill>
                <a:latin typeface="Chewy"/>
                <a:ea typeface="Chewy"/>
                <a:cs typeface="Chewy"/>
                <a:sym typeface="Chewy"/>
              </a:rPr>
              <a:t>Episodic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505574" y="6041571"/>
            <a:ext cx="4382321" cy="472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07"/>
              </a:lnSpc>
            </a:pPr>
            <a:r>
              <a:rPr lang="en-US" sz="4034">
                <a:solidFill>
                  <a:srgbClr val="545454"/>
                </a:solidFill>
                <a:latin typeface="Chewy"/>
                <a:ea typeface="Chewy"/>
                <a:cs typeface="Chewy"/>
                <a:sym typeface="Chewy"/>
              </a:rPr>
              <a:t>Static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05574" y="7228513"/>
            <a:ext cx="4382321" cy="472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07"/>
              </a:lnSpc>
            </a:pPr>
            <a:r>
              <a:rPr lang="en-US" sz="4034">
                <a:solidFill>
                  <a:srgbClr val="545454"/>
                </a:solidFill>
                <a:latin typeface="Chewy"/>
                <a:ea typeface="Chewy"/>
                <a:cs typeface="Chewy"/>
                <a:sym typeface="Chewy"/>
              </a:rPr>
              <a:t>Discrete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960922" y="8167805"/>
            <a:ext cx="7471625" cy="472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07"/>
              </a:lnSpc>
            </a:pPr>
            <a:r>
              <a:rPr lang="en-US" sz="4034">
                <a:solidFill>
                  <a:srgbClr val="545454"/>
                </a:solidFill>
                <a:latin typeface="Chewy"/>
                <a:ea typeface="Chewy"/>
                <a:cs typeface="Chewy"/>
                <a:sym typeface="Chewy"/>
              </a:rPr>
              <a:t>Single Agent and cooperation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1427457">
            <a:off x="-314036" y="7656300"/>
            <a:ext cx="3010538" cy="3326562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3394380">
            <a:off x="15395189" y="1293433"/>
            <a:ext cx="4097618" cy="19258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7D9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26948" y="-7100703"/>
            <a:ext cx="24941896" cy="24488407"/>
          </a:xfrm>
          <a:custGeom>
            <a:avLst/>
            <a:gdLst/>
            <a:ahLst/>
            <a:cxnLst/>
            <a:rect r="r" b="b" t="t" l="l"/>
            <a:pathLst>
              <a:path h="24488407" w="24941896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3767" y="2375542"/>
            <a:ext cx="15905533" cy="6882758"/>
          </a:xfrm>
          <a:custGeom>
            <a:avLst/>
            <a:gdLst/>
            <a:ahLst/>
            <a:cxnLst/>
            <a:rect r="r" b="b" t="t" l="l"/>
            <a:pathLst>
              <a:path h="6882758" w="15905533">
                <a:moveTo>
                  <a:pt x="0" y="0"/>
                </a:moveTo>
                <a:lnTo>
                  <a:pt x="15905533" y="0"/>
                </a:lnTo>
                <a:lnTo>
                  <a:pt x="15905533" y="6882758"/>
                </a:lnTo>
                <a:lnTo>
                  <a:pt x="0" y="6882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198132" y="1028700"/>
            <a:ext cx="6216802" cy="1399769"/>
            <a:chOff x="0" y="0"/>
            <a:chExt cx="8289070" cy="186635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8289070" cy="1866359"/>
              <a:chOff x="0" y="0"/>
              <a:chExt cx="386561" cy="8703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86561" cy="87038"/>
              </a:xfrm>
              <a:custGeom>
                <a:avLst/>
                <a:gdLst/>
                <a:ahLst/>
                <a:cxnLst/>
                <a:rect r="r" b="b" t="t" l="l"/>
                <a:pathLst>
                  <a:path h="87038" w="386561">
                    <a:moveTo>
                      <a:pt x="43519" y="0"/>
                    </a:moveTo>
                    <a:lnTo>
                      <a:pt x="343042" y="0"/>
                    </a:lnTo>
                    <a:cubicBezTo>
                      <a:pt x="354584" y="0"/>
                      <a:pt x="365653" y="4585"/>
                      <a:pt x="373815" y="12746"/>
                    </a:cubicBezTo>
                    <a:cubicBezTo>
                      <a:pt x="381976" y="20908"/>
                      <a:pt x="386561" y="31977"/>
                      <a:pt x="386561" y="43519"/>
                    </a:cubicBezTo>
                    <a:lnTo>
                      <a:pt x="386561" y="43519"/>
                    </a:lnTo>
                    <a:cubicBezTo>
                      <a:pt x="386561" y="55061"/>
                      <a:pt x="381976" y="66130"/>
                      <a:pt x="373815" y="74291"/>
                    </a:cubicBezTo>
                    <a:cubicBezTo>
                      <a:pt x="365653" y="82453"/>
                      <a:pt x="354584" y="87038"/>
                      <a:pt x="343042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57150"/>
                <a:ext cx="386561" cy="1441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784589" y="214382"/>
              <a:ext cx="6719891" cy="1428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AGENT TYPE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067700" y="3879694"/>
            <a:ext cx="5317037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12"/>
              </a:lnSpc>
            </a:pPr>
            <a:r>
              <a:rPr lang="en-US" sz="5260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Goal-based Agent: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13237" y="4032094"/>
            <a:ext cx="9425790" cy="3762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7"/>
              </a:lnSpc>
            </a:pPr>
            <a:r>
              <a:rPr lang="en-US" sz="4034">
                <a:solidFill>
                  <a:srgbClr val="545454"/>
                </a:solidFill>
                <a:latin typeface="Chewy"/>
                <a:ea typeface="Chewy"/>
                <a:cs typeface="Chewy"/>
                <a:sym typeface="Chewy"/>
              </a:rPr>
              <a:t>because it makes decisions to achieve a</a:t>
            </a:r>
          </a:p>
          <a:p>
            <a:pPr algn="ctr">
              <a:lnSpc>
                <a:spcPts val="3307"/>
              </a:lnSpc>
            </a:pPr>
          </a:p>
          <a:p>
            <a:pPr algn="ctr">
              <a:lnSpc>
                <a:spcPts val="3307"/>
              </a:lnSpc>
            </a:pPr>
          </a:p>
          <a:p>
            <a:pPr algn="ctr">
              <a:lnSpc>
                <a:spcPts val="3307"/>
              </a:lnSpc>
            </a:pPr>
          </a:p>
          <a:p>
            <a:pPr algn="ctr">
              <a:lnSpc>
                <a:spcPts val="3307"/>
              </a:lnSpc>
            </a:pPr>
            <a:r>
              <a:rPr lang="en-US" sz="4034">
                <a:solidFill>
                  <a:srgbClr val="545454"/>
                </a:solidFill>
                <a:latin typeface="Chewy"/>
                <a:ea typeface="Chewy"/>
                <a:cs typeface="Chewy"/>
                <a:sym typeface="Chewy"/>
              </a:rPr>
              <a:t> specific goal (solving the puzzle), using search</a:t>
            </a:r>
          </a:p>
          <a:p>
            <a:pPr algn="ctr">
              <a:lnSpc>
                <a:spcPts val="3307"/>
              </a:lnSpc>
            </a:pPr>
          </a:p>
          <a:p>
            <a:pPr algn="ctr">
              <a:lnSpc>
                <a:spcPts val="3307"/>
              </a:lnSpc>
            </a:pPr>
          </a:p>
          <a:p>
            <a:pPr algn="ctr">
              <a:lnSpc>
                <a:spcPts val="3307"/>
              </a:lnSpc>
            </a:pPr>
          </a:p>
          <a:p>
            <a:pPr algn="ctr" marL="0" indent="0" lvl="0">
              <a:lnSpc>
                <a:spcPts val="3307"/>
              </a:lnSpc>
            </a:pPr>
            <a:r>
              <a:rPr lang="en-US" sz="4034">
                <a:solidFill>
                  <a:srgbClr val="545454"/>
                </a:solidFill>
                <a:latin typeface="Chewy"/>
                <a:ea typeface="Chewy"/>
                <a:cs typeface="Chewy"/>
                <a:sym typeface="Chewy"/>
              </a:rPr>
              <a:t> algorithms.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1427457">
            <a:off x="-161636" y="7808700"/>
            <a:ext cx="3010538" cy="3326562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3394380">
            <a:off x="15547589" y="1445833"/>
            <a:ext cx="4097618" cy="19258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DAGkcfCceIc</dc:identifier>
  <dcterms:modified xsi:type="dcterms:W3CDTF">2011-08-01T06:04:30Z</dcterms:modified>
  <cp:revision>1</cp:revision>
  <dc:title>Green Cartoon Animated Memory Game Presentation</dc:title>
</cp:coreProperties>
</file>