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7.jpg" ContentType="image/jp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77" r:id="rId6"/>
    <p:sldId id="275" r:id="rId7"/>
    <p:sldId id="276" r:id="rId8"/>
    <p:sldId id="296" r:id="rId9"/>
    <p:sldId id="281" r:id="rId10"/>
    <p:sldId id="279" r:id="rId11"/>
    <p:sldId id="294" r:id="rId12"/>
    <p:sldId id="297" r:id="rId13"/>
    <p:sldId id="298" r:id="rId14"/>
    <p:sldId id="299" r:id="rId15"/>
    <p:sldId id="300" r:id="rId16"/>
    <p:sldId id="301" r:id="rId17"/>
    <p:sldId id="278" r:id="rId18"/>
    <p:sldId id="302" r:id="rId19"/>
    <p:sldId id="30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6F5"/>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0" d="100"/>
          <a:sy n="80" d="100"/>
        </p:scale>
        <p:origin x="136" y="4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e5e7e75f04fe44ce/Desktop/excel_DATA_YASMEE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5e7e75f04fe44ce/Desktop/excel_DATA_YASMEE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[excel_DATA_YASMEEN.xlsx]Sheet2!PivotTable3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demographic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Late 20s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Sheet2!$B$5:$B$12</c:f>
              <c:numCache>
                <c:formatCode>General</c:formatCode>
                <c:ptCount val="7"/>
                <c:pt idx="0">
                  <c:v>9</c:v>
                </c:pt>
                <c:pt idx="1">
                  <c:v>8</c:v>
                </c:pt>
                <c:pt idx="2">
                  <c:v>8</c:v>
                </c:pt>
                <c:pt idx="3">
                  <c:v>9</c:v>
                </c:pt>
                <c:pt idx="4">
                  <c:v>28</c:v>
                </c:pt>
                <c:pt idx="5">
                  <c:v>11</c:v>
                </c:pt>
                <c:pt idx="6">
                  <c:v>11</c:v>
                </c:pt>
              </c:numCache>
            </c:numRef>
          </c:val>
          <c:extLst>
            <c:ext xmlns:c16="http://schemas.microsoft.com/office/drawing/2014/chart" uri="{C3380CC4-5D6E-409C-BE32-E72D297353CC}">
              <c16:uniqueId val="{00000001-8CAE-4462-A445-B57AF4E261EC}"/>
            </c:ext>
          </c:extLst>
        </c:ser>
        <c:ser>
          <c:idx val="1"/>
          <c:order val="1"/>
          <c:tx>
            <c:strRef>
              <c:f>Sheet2!$C$3:$C$4</c:f>
              <c:strCache>
                <c:ptCount val="1"/>
                <c:pt idx="0">
                  <c:v>Early 30s</c:v>
                </c:pt>
              </c:strCache>
            </c:strRef>
          </c:tx>
          <c:spPr>
            <a:solidFill>
              <a:schemeClr val="accent2"/>
            </a:solidFill>
            <a:ln>
              <a:noFill/>
            </a:ln>
            <a:effectLst/>
          </c:spPr>
          <c:invertIfNegative val="0"/>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Sheet2!$C$5:$C$12</c:f>
              <c:numCache>
                <c:formatCode>General</c:formatCode>
                <c:ptCount val="7"/>
                <c:pt idx="0">
                  <c:v>4</c:v>
                </c:pt>
                <c:pt idx="1">
                  <c:v>10</c:v>
                </c:pt>
                <c:pt idx="2">
                  <c:v>6</c:v>
                </c:pt>
                <c:pt idx="3">
                  <c:v>9</c:v>
                </c:pt>
                <c:pt idx="4">
                  <c:v>21</c:v>
                </c:pt>
                <c:pt idx="5">
                  <c:v>13</c:v>
                </c:pt>
                <c:pt idx="6">
                  <c:v>13</c:v>
                </c:pt>
              </c:numCache>
            </c:numRef>
          </c:val>
          <c:extLst>
            <c:ext xmlns:c16="http://schemas.microsoft.com/office/drawing/2014/chart" uri="{C3380CC4-5D6E-409C-BE32-E72D297353CC}">
              <c16:uniqueId val="{00000002-8CAE-4462-A445-B57AF4E261EC}"/>
            </c:ext>
          </c:extLst>
        </c:ser>
        <c:ser>
          <c:idx val="2"/>
          <c:order val="2"/>
          <c:tx>
            <c:strRef>
              <c:f>Sheet2!$D$3:$D$4</c:f>
              <c:strCache>
                <c:ptCount val="1"/>
                <c:pt idx="0">
                  <c:v>Late 30s</c:v>
                </c:pt>
              </c:strCache>
            </c:strRef>
          </c:tx>
          <c:spPr>
            <a:solidFill>
              <a:schemeClr val="accent3"/>
            </a:solidFill>
            <a:ln>
              <a:noFill/>
            </a:ln>
            <a:effectLst/>
          </c:spPr>
          <c:invertIfNegative val="0"/>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Sheet2!$D$5:$D$12</c:f>
              <c:numCache>
                <c:formatCode>General</c:formatCode>
                <c:ptCount val="7"/>
                <c:pt idx="0">
                  <c:v>7</c:v>
                </c:pt>
                <c:pt idx="1">
                  <c:v>7</c:v>
                </c:pt>
                <c:pt idx="2">
                  <c:v>8</c:v>
                </c:pt>
                <c:pt idx="3">
                  <c:v>7</c:v>
                </c:pt>
                <c:pt idx="4">
                  <c:v>21</c:v>
                </c:pt>
                <c:pt idx="5">
                  <c:v>6</c:v>
                </c:pt>
                <c:pt idx="6">
                  <c:v>13</c:v>
                </c:pt>
              </c:numCache>
            </c:numRef>
          </c:val>
          <c:extLst>
            <c:ext xmlns:c16="http://schemas.microsoft.com/office/drawing/2014/chart" uri="{C3380CC4-5D6E-409C-BE32-E72D297353CC}">
              <c16:uniqueId val="{00000003-8CAE-4462-A445-B57AF4E261EC}"/>
            </c:ext>
          </c:extLst>
        </c:ser>
        <c:ser>
          <c:idx val="3"/>
          <c:order val="3"/>
          <c:tx>
            <c:strRef>
              <c:f>Sheet2!$E$3:$E$4</c:f>
              <c:strCache>
                <c:ptCount val="1"/>
                <c:pt idx="0">
                  <c:v>Early 40s</c:v>
                </c:pt>
              </c:strCache>
            </c:strRef>
          </c:tx>
          <c:spPr>
            <a:solidFill>
              <a:schemeClr val="accent4"/>
            </a:solidFill>
            <a:ln>
              <a:noFill/>
            </a:ln>
            <a:effectLst/>
          </c:spPr>
          <c:invertIfNegative val="0"/>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Sheet2!$E$5:$E$12</c:f>
              <c:numCache>
                <c:formatCode>General</c:formatCode>
                <c:ptCount val="7"/>
                <c:pt idx="0">
                  <c:v>9</c:v>
                </c:pt>
                <c:pt idx="1">
                  <c:v>12</c:v>
                </c:pt>
                <c:pt idx="2">
                  <c:v>2</c:v>
                </c:pt>
                <c:pt idx="3">
                  <c:v>6</c:v>
                </c:pt>
                <c:pt idx="4">
                  <c:v>26</c:v>
                </c:pt>
                <c:pt idx="5">
                  <c:v>6</c:v>
                </c:pt>
                <c:pt idx="6">
                  <c:v>14</c:v>
                </c:pt>
              </c:numCache>
            </c:numRef>
          </c:val>
          <c:extLst>
            <c:ext xmlns:c16="http://schemas.microsoft.com/office/drawing/2014/chart" uri="{C3380CC4-5D6E-409C-BE32-E72D297353CC}">
              <c16:uniqueId val="{00000004-8CAE-4462-A445-B57AF4E261EC}"/>
            </c:ext>
          </c:extLst>
        </c:ser>
        <c:ser>
          <c:idx val="4"/>
          <c:order val="4"/>
          <c:tx>
            <c:strRef>
              <c:f>Sheet2!$F$3:$F$4</c:f>
              <c:strCache>
                <c:ptCount val="1"/>
                <c:pt idx="0">
                  <c:v>Late 40s</c:v>
                </c:pt>
              </c:strCache>
            </c:strRef>
          </c:tx>
          <c:spPr>
            <a:solidFill>
              <a:schemeClr val="accent5"/>
            </a:solidFill>
            <a:ln>
              <a:noFill/>
            </a:ln>
            <a:effectLst/>
          </c:spPr>
          <c:invertIfNegative val="0"/>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Sheet2!$F$5:$F$12</c:f>
              <c:numCache>
                <c:formatCode>General</c:formatCode>
                <c:ptCount val="7"/>
                <c:pt idx="0">
                  <c:v>16</c:v>
                </c:pt>
                <c:pt idx="1">
                  <c:v>14</c:v>
                </c:pt>
                <c:pt idx="2">
                  <c:v>9</c:v>
                </c:pt>
                <c:pt idx="3">
                  <c:v>9</c:v>
                </c:pt>
                <c:pt idx="4">
                  <c:v>21</c:v>
                </c:pt>
                <c:pt idx="5">
                  <c:v>18</c:v>
                </c:pt>
                <c:pt idx="6">
                  <c:v>17</c:v>
                </c:pt>
              </c:numCache>
            </c:numRef>
          </c:val>
          <c:extLst>
            <c:ext xmlns:c16="http://schemas.microsoft.com/office/drawing/2014/chart" uri="{C3380CC4-5D6E-409C-BE32-E72D297353CC}">
              <c16:uniqueId val="{00000005-8CAE-4462-A445-B57AF4E261EC}"/>
            </c:ext>
          </c:extLst>
        </c:ser>
        <c:ser>
          <c:idx val="5"/>
          <c:order val="5"/>
          <c:tx>
            <c:strRef>
              <c:f>Sheet2!$G$3:$G$4</c:f>
              <c:strCache>
                <c:ptCount val="1"/>
                <c:pt idx="0">
                  <c:v>Early 50s</c:v>
                </c:pt>
              </c:strCache>
            </c:strRef>
          </c:tx>
          <c:spPr>
            <a:solidFill>
              <a:schemeClr val="accent6"/>
            </a:solidFill>
            <a:ln>
              <a:noFill/>
            </a:ln>
            <a:effectLst/>
          </c:spPr>
          <c:invertIfNegative val="0"/>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Sheet2!$G$5:$G$12</c:f>
              <c:numCache>
                <c:formatCode>General</c:formatCode>
                <c:ptCount val="7"/>
                <c:pt idx="0">
                  <c:v>8</c:v>
                </c:pt>
                <c:pt idx="1">
                  <c:v>11</c:v>
                </c:pt>
                <c:pt idx="2">
                  <c:v>10</c:v>
                </c:pt>
                <c:pt idx="3">
                  <c:v>16</c:v>
                </c:pt>
                <c:pt idx="4">
                  <c:v>22</c:v>
                </c:pt>
                <c:pt idx="5">
                  <c:v>7</c:v>
                </c:pt>
                <c:pt idx="6">
                  <c:v>8</c:v>
                </c:pt>
              </c:numCache>
            </c:numRef>
          </c:val>
          <c:extLst>
            <c:ext xmlns:c16="http://schemas.microsoft.com/office/drawing/2014/chart" uri="{C3380CC4-5D6E-409C-BE32-E72D297353CC}">
              <c16:uniqueId val="{00000006-8CAE-4462-A445-B57AF4E261EC}"/>
            </c:ext>
          </c:extLst>
        </c:ser>
        <c:ser>
          <c:idx val="6"/>
          <c:order val="6"/>
          <c:tx>
            <c:strRef>
              <c:f>Sheet2!$H$3:$H$4</c:f>
              <c:strCache>
                <c:ptCount val="1"/>
                <c:pt idx="0">
                  <c:v>Late 50s</c:v>
                </c:pt>
              </c:strCache>
            </c:strRef>
          </c:tx>
          <c:spPr>
            <a:solidFill>
              <a:schemeClr val="accent1">
                <a:lumMod val="60000"/>
              </a:schemeClr>
            </a:solidFill>
            <a:ln>
              <a:noFill/>
            </a:ln>
            <a:effectLst/>
          </c:spPr>
          <c:invertIfNegative val="0"/>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Sheet2!$H$5:$H$12</c:f>
              <c:numCache>
                <c:formatCode>General</c:formatCode>
                <c:ptCount val="7"/>
                <c:pt idx="0">
                  <c:v>10</c:v>
                </c:pt>
                <c:pt idx="1">
                  <c:v>17</c:v>
                </c:pt>
                <c:pt idx="2">
                  <c:v>5</c:v>
                </c:pt>
                <c:pt idx="3">
                  <c:v>9</c:v>
                </c:pt>
                <c:pt idx="4">
                  <c:v>22</c:v>
                </c:pt>
                <c:pt idx="5">
                  <c:v>8</c:v>
                </c:pt>
                <c:pt idx="6">
                  <c:v>11</c:v>
                </c:pt>
              </c:numCache>
            </c:numRef>
          </c:val>
          <c:extLst>
            <c:ext xmlns:c16="http://schemas.microsoft.com/office/drawing/2014/chart" uri="{C3380CC4-5D6E-409C-BE32-E72D297353CC}">
              <c16:uniqueId val="{00000007-8CAE-4462-A445-B57AF4E261EC}"/>
            </c:ext>
          </c:extLst>
        </c:ser>
        <c:ser>
          <c:idx val="7"/>
          <c:order val="7"/>
          <c:tx>
            <c:strRef>
              <c:f>Sheet2!$I$3:$I$4</c:f>
              <c:strCache>
                <c:ptCount val="1"/>
                <c:pt idx="0">
                  <c:v>EARLY 60s</c:v>
                </c:pt>
              </c:strCache>
            </c:strRef>
          </c:tx>
          <c:spPr>
            <a:solidFill>
              <a:schemeClr val="accent2">
                <a:lumMod val="60000"/>
              </a:schemeClr>
            </a:solidFill>
            <a:ln>
              <a:noFill/>
            </a:ln>
            <a:effectLst/>
          </c:spPr>
          <c:invertIfNegative val="0"/>
          <c:trendline>
            <c:spPr>
              <a:ln w="19050" cap="rnd">
                <a:solidFill>
                  <a:schemeClr val="accent2">
                    <a:lumMod val="60000"/>
                  </a:schemeClr>
                </a:solidFill>
                <a:prstDash val="sysDot"/>
              </a:ln>
              <a:effectLst/>
            </c:spPr>
            <c:trendlineType val="exp"/>
            <c:dispRSqr val="0"/>
            <c:dispEq val="0"/>
          </c:trendline>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Sheet2!$I$5:$I$12</c:f>
              <c:numCache>
                <c:formatCode>General</c:formatCode>
                <c:ptCount val="7"/>
                <c:pt idx="0">
                  <c:v>3</c:v>
                </c:pt>
                <c:pt idx="1">
                  <c:v>10</c:v>
                </c:pt>
                <c:pt idx="2">
                  <c:v>9</c:v>
                </c:pt>
                <c:pt idx="3">
                  <c:v>6</c:v>
                </c:pt>
                <c:pt idx="4">
                  <c:v>23</c:v>
                </c:pt>
                <c:pt idx="5">
                  <c:v>5</c:v>
                </c:pt>
                <c:pt idx="6">
                  <c:v>6</c:v>
                </c:pt>
              </c:numCache>
            </c:numRef>
          </c:val>
          <c:extLst>
            <c:ext xmlns:c16="http://schemas.microsoft.com/office/drawing/2014/chart" uri="{C3380CC4-5D6E-409C-BE32-E72D297353CC}">
              <c16:uniqueId val="{00000009-8CAE-4462-A445-B57AF4E261EC}"/>
            </c:ext>
          </c:extLst>
        </c:ser>
        <c:dLbls>
          <c:showLegendKey val="0"/>
          <c:showVal val="0"/>
          <c:showCatName val="0"/>
          <c:showSerName val="0"/>
          <c:showPercent val="0"/>
          <c:showBubbleSize val="0"/>
        </c:dLbls>
        <c:gapWidth val="219"/>
        <c:overlap val="-27"/>
        <c:axId val="1625823216"/>
        <c:axId val="1625826576"/>
      </c:barChart>
      <c:catAx>
        <c:axId val="162582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5826576"/>
        <c:crosses val="autoZero"/>
        <c:auto val="1"/>
        <c:lblAlgn val="ctr"/>
        <c:lblOffset val="100"/>
        <c:noMultiLvlLbl val="0"/>
      </c:catAx>
      <c:valAx>
        <c:axId val="1625826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58232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[excel_DATA_YASMEEN.xlsx]Sheet2!PivotTable3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pivotFmt>
      <c:pivotFmt>
        <c:idx val="13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w="25400">
            <a:solidFill>
              <a:schemeClr val="lt1"/>
            </a:solidFill>
          </a:ln>
          <a:effectLst/>
          <a:sp3d contourW="25400">
            <a:contourClr>
              <a:schemeClr val="lt1"/>
            </a:contourClr>
          </a:sp3d>
        </c:spPr>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pivotFmt>
      <c:pivotFmt>
        <c:idx val="157"/>
        <c:spPr>
          <a:solidFill>
            <a:schemeClr val="accent1"/>
          </a:solidFill>
          <a:ln w="25400">
            <a:solidFill>
              <a:schemeClr val="lt1"/>
            </a:solidFill>
          </a:ln>
          <a:effectLst/>
          <a:sp3d contourW="25400">
            <a:contourClr>
              <a:schemeClr val="lt1"/>
            </a:contourClr>
          </a:sp3d>
        </c:spPr>
      </c:pivotFmt>
      <c:pivotFmt>
        <c:idx val="158"/>
        <c:spPr>
          <a:solidFill>
            <a:schemeClr val="accent1"/>
          </a:solidFill>
          <a:ln w="25400">
            <a:solidFill>
              <a:schemeClr val="lt1"/>
            </a:solidFill>
          </a:ln>
          <a:effectLst/>
          <a:sp3d contourW="25400">
            <a:contourClr>
              <a:schemeClr val="lt1"/>
            </a:contourClr>
          </a:sp3d>
        </c:spPr>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
        <c:idx val="180"/>
        <c:spPr>
          <a:solidFill>
            <a:schemeClr val="accent1"/>
          </a:solidFill>
          <a:ln w="25400">
            <a:solidFill>
              <a:schemeClr val="lt1"/>
            </a:solidFill>
          </a:ln>
          <a:effectLst/>
          <a:sp3d contourW="25400">
            <a:contourClr>
              <a:schemeClr val="lt1"/>
            </a:contourClr>
          </a:sp3d>
        </c:spPr>
      </c:pivotFmt>
      <c:pivotFmt>
        <c:idx val="181"/>
        <c:spPr>
          <a:solidFill>
            <a:schemeClr val="accent1"/>
          </a:solidFill>
          <a:ln w="25400">
            <a:solidFill>
              <a:schemeClr val="lt1"/>
            </a:solidFill>
          </a:ln>
          <a:effectLst/>
          <a:sp3d contourW="25400">
            <a:contourClr>
              <a:schemeClr val="lt1"/>
            </a:contourClr>
          </a:sp3d>
        </c:spPr>
      </c:pivotFmt>
      <c:pivotFmt>
        <c:idx val="182"/>
        <c:spPr>
          <a:solidFill>
            <a:schemeClr val="accent1"/>
          </a:solidFill>
          <a:ln w="25400">
            <a:solidFill>
              <a:schemeClr val="lt1"/>
            </a:solidFill>
          </a:ln>
          <a:effectLst/>
          <a:sp3d contourW="25400">
            <a:contourClr>
              <a:schemeClr val="lt1"/>
            </a:contourClr>
          </a:sp3d>
        </c:spPr>
      </c:pivotFmt>
      <c:pivotFmt>
        <c:idx val="183"/>
        <c:spPr>
          <a:solidFill>
            <a:schemeClr val="accent1"/>
          </a:solidFill>
          <a:ln w="25400">
            <a:solidFill>
              <a:schemeClr val="lt1"/>
            </a:solidFill>
          </a:ln>
          <a:effectLst/>
          <a:sp3d contourW="25400">
            <a:contourClr>
              <a:schemeClr val="lt1"/>
            </a:contourClr>
          </a:sp3d>
        </c:spPr>
      </c:pivotFmt>
      <c:pivotFmt>
        <c:idx val="18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w="25400">
            <a:solidFill>
              <a:schemeClr val="lt1"/>
            </a:solidFill>
          </a:ln>
          <a:effectLst/>
          <a:sp3d contourW="25400">
            <a:contourClr>
              <a:schemeClr val="lt1"/>
            </a:contourClr>
          </a:sp3d>
        </c:spPr>
      </c:pivotFmt>
      <c:pivotFmt>
        <c:idx val="186"/>
        <c:spPr>
          <a:solidFill>
            <a:schemeClr val="accent1"/>
          </a:solidFill>
          <a:ln w="25400">
            <a:solidFill>
              <a:schemeClr val="lt1"/>
            </a:solidFill>
          </a:ln>
          <a:effectLst/>
          <a:sp3d contourW="25400">
            <a:contourClr>
              <a:schemeClr val="lt1"/>
            </a:contourClr>
          </a:sp3d>
        </c:spPr>
      </c:pivotFmt>
      <c:pivotFmt>
        <c:idx val="187"/>
        <c:spPr>
          <a:solidFill>
            <a:schemeClr val="accent1"/>
          </a:solidFill>
          <a:ln w="25400">
            <a:solidFill>
              <a:schemeClr val="lt1"/>
            </a:solidFill>
          </a:ln>
          <a:effectLst/>
          <a:sp3d contourW="25400">
            <a:contourClr>
              <a:schemeClr val="lt1"/>
            </a:contourClr>
          </a:sp3d>
        </c:spPr>
      </c:pivotFmt>
      <c:pivotFmt>
        <c:idx val="188"/>
        <c:spPr>
          <a:solidFill>
            <a:schemeClr val="accent1"/>
          </a:solidFill>
          <a:ln w="25400">
            <a:solidFill>
              <a:schemeClr val="lt1"/>
            </a:solidFill>
          </a:ln>
          <a:effectLst/>
          <a:sp3d contourW="25400">
            <a:contourClr>
              <a:schemeClr val="lt1"/>
            </a:contourClr>
          </a:sp3d>
        </c:spPr>
      </c:pivotFmt>
      <c:pivotFmt>
        <c:idx val="189"/>
        <c:spPr>
          <a:solidFill>
            <a:schemeClr val="accent1"/>
          </a:solidFill>
          <a:ln w="25400">
            <a:solidFill>
              <a:schemeClr val="lt1"/>
            </a:solidFill>
          </a:ln>
          <a:effectLst/>
          <a:sp3d contourW="25400">
            <a:contourClr>
              <a:schemeClr val="lt1"/>
            </a:contourClr>
          </a:sp3d>
        </c:spPr>
      </c:pivotFmt>
      <c:pivotFmt>
        <c:idx val="190"/>
        <c:spPr>
          <a:solidFill>
            <a:schemeClr val="accent1"/>
          </a:solidFill>
          <a:ln w="25400">
            <a:solidFill>
              <a:schemeClr val="lt1"/>
            </a:solidFill>
          </a:ln>
          <a:effectLst/>
          <a:sp3d contourW="25400">
            <a:contourClr>
              <a:schemeClr val="lt1"/>
            </a:contourClr>
          </a:sp3d>
        </c:spPr>
      </c:pivotFmt>
      <c:pivotFmt>
        <c:idx val="1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Late 20s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6A2-436D-8090-20BC70A3B63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6A2-436D-8090-20BC70A3B63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6A2-436D-8090-20BC70A3B63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6A2-436D-8090-20BC70A3B63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36A2-436D-8090-20BC70A3B63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36A2-436D-8090-20BC70A3B63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36A2-436D-8090-20BC70A3B633}"/>
              </c:ext>
            </c:extLst>
          </c:dPt>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Sheet2!$B$5:$B$12</c:f>
              <c:numCache>
                <c:formatCode>General</c:formatCode>
                <c:ptCount val="7"/>
                <c:pt idx="0">
                  <c:v>9</c:v>
                </c:pt>
                <c:pt idx="1">
                  <c:v>8</c:v>
                </c:pt>
                <c:pt idx="2">
                  <c:v>8</c:v>
                </c:pt>
                <c:pt idx="3">
                  <c:v>9</c:v>
                </c:pt>
                <c:pt idx="4">
                  <c:v>28</c:v>
                </c:pt>
                <c:pt idx="5">
                  <c:v>11</c:v>
                </c:pt>
                <c:pt idx="6">
                  <c:v>11</c:v>
                </c:pt>
              </c:numCache>
            </c:numRef>
          </c:val>
          <c:extLst>
            <c:ext xmlns:c16="http://schemas.microsoft.com/office/drawing/2014/chart" uri="{C3380CC4-5D6E-409C-BE32-E72D297353CC}">
              <c16:uniqueId val="{0000000E-36A2-436D-8090-20BC70A3B633}"/>
            </c:ext>
          </c:extLst>
        </c:ser>
        <c:ser>
          <c:idx val="1"/>
          <c:order val="1"/>
          <c:tx>
            <c:strRef>
              <c:f>Sheet2!$C$3:$C$4</c:f>
              <c:strCache>
                <c:ptCount val="1"/>
                <c:pt idx="0">
                  <c:v>Early 30s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0-36A2-436D-8090-20BC70A3B63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2-36A2-436D-8090-20BC70A3B63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4-36A2-436D-8090-20BC70A3B63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6-36A2-436D-8090-20BC70A3B63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8-36A2-436D-8090-20BC70A3B63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1A-36A2-436D-8090-20BC70A3B63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C-36A2-436D-8090-20BC70A3B633}"/>
              </c:ext>
            </c:extLst>
          </c:dPt>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Sheet2!$C$5:$C$12</c:f>
              <c:numCache>
                <c:formatCode>General</c:formatCode>
                <c:ptCount val="7"/>
                <c:pt idx="0">
                  <c:v>4</c:v>
                </c:pt>
                <c:pt idx="1">
                  <c:v>10</c:v>
                </c:pt>
                <c:pt idx="2">
                  <c:v>6</c:v>
                </c:pt>
                <c:pt idx="3">
                  <c:v>9</c:v>
                </c:pt>
                <c:pt idx="4">
                  <c:v>21</c:v>
                </c:pt>
                <c:pt idx="5">
                  <c:v>13</c:v>
                </c:pt>
                <c:pt idx="6">
                  <c:v>13</c:v>
                </c:pt>
              </c:numCache>
            </c:numRef>
          </c:val>
          <c:extLst>
            <c:ext xmlns:c16="http://schemas.microsoft.com/office/drawing/2014/chart" uri="{C3380CC4-5D6E-409C-BE32-E72D297353CC}">
              <c16:uniqueId val="{0000001D-36A2-436D-8090-20BC70A3B633}"/>
            </c:ext>
          </c:extLst>
        </c:ser>
        <c:ser>
          <c:idx val="2"/>
          <c:order val="2"/>
          <c:tx>
            <c:strRef>
              <c:f>Sheet2!$D$3:$D$4</c:f>
              <c:strCache>
                <c:ptCount val="1"/>
                <c:pt idx="0">
                  <c:v>Late 30s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F-36A2-436D-8090-20BC70A3B63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1-36A2-436D-8090-20BC70A3B63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3-36A2-436D-8090-20BC70A3B63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5-36A2-436D-8090-20BC70A3B63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27-36A2-436D-8090-20BC70A3B63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9-36A2-436D-8090-20BC70A3B63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B-36A2-436D-8090-20BC70A3B633}"/>
              </c:ext>
            </c:extLst>
          </c:dPt>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Sheet2!$D$5:$D$12</c:f>
              <c:numCache>
                <c:formatCode>General</c:formatCode>
                <c:ptCount val="7"/>
                <c:pt idx="0">
                  <c:v>7</c:v>
                </c:pt>
                <c:pt idx="1">
                  <c:v>7</c:v>
                </c:pt>
                <c:pt idx="2">
                  <c:v>8</c:v>
                </c:pt>
                <c:pt idx="3">
                  <c:v>7</c:v>
                </c:pt>
                <c:pt idx="4">
                  <c:v>21</c:v>
                </c:pt>
                <c:pt idx="5">
                  <c:v>6</c:v>
                </c:pt>
                <c:pt idx="6">
                  <c:v>13</c:v>
                </c:pt>
              </c:numCache>
            </c:numRef>
          </c:val>
          <c:extLst>
            <c:ext xmlns:c16="http://schemas.microsoft.com/office/drawing/2014/chart" uri="{C3380CC4-5D6E-409C-BE32-E72D297353CC}">
              <c16:uniqueId val="{0000002C-36A2-436D-8090-20BC70A3B633}"/>
            </c:ext>
          </c:extLst>
        </c:ser>
        <c:ser>
          <c:idx val="3"/>
          <c:order val="3"/>
          <c:tx>
            <c:strRef>
              <c:f>Sheet2!$E$3:$E$4</c:f>
              <c:strCache>
                <c:ptCount val="1"/>
                <c:pt idx="0">
                  <c:v>Early 40s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E-36A2-436D-8090-20BC70A3B63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30-36A2-436D-8090-20BC70A3B63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32-36A2-436D-8090-20BC70A3B63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4-36A2-436D-8090-20BC70A3B63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6-36A2-436D-8090-20BC70A3B63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8-36A2-436D-8090-20BC70A3B63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A-36A2-436D-8090-20BC70A3B633}"/>
              </c:ext>
            </c:extLst>
          </c:dPt>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Sheet2!$E$5:$E$12</c:f>
              <c:numCache>
                <c:formatCode>General</c:formatCode>
                <c:ptCount val="7"/>
                <c:pt idx="0">
                  <c:v>9</c:v>
                </c:pt>
                <c:pt idx="1">
                  <c:v>12</c:v>
                </c:pt>
                <c:pt idx="2">
                  <c:v>2</c:v>
                </c:pt>
                <c:pt idx="3">
                  <c:v>6</c:v>
                </c:pt>
                <c:pt idx="4">
                  <c:v>26</c:v>
                </c:pt>
                <c:pt idx="5">
                  <c:v>6</c:v>
                </c:pt>
                <c:pt idx="6">
                  <c:v>14</c:v>
                </c:pt>
              </c:numCache>
            </c:numRef>
          </c:val>
          <c:extLst>
            <c:ext xmlns:c16="http://schemas.microsoft.com/office/drawing/2014/chart" uri="{C3380CC4-5D6E-409C-BE32-E72D297353CC}">
              <c16:uniqueId val="{0000003B-36A2-436D-8090-20BC70A3B633}"/>
            </c:ext>
          </c:extLst>
        </c:ser>
        <c:ser>
          <c:idx val="4"/>
          <c:order val="4"/>
          <c:tx>
            <c:strRef>
              <c:f>Sheet2!$F$3:$F$4</c:f>
              <c:strCache>
                <c:ptCount val="1"/>
                <c:pt idx="0">
                  <c:v>Late 40s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3D-36A2-436D-8090-20BC70A3B63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3F-36A2-436D-8090-20BC70A3B63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1-36A2-436D-8090-20BC70A3B63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3-36A2-436D-8090-20BC70A3B63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5-36A2-436D-8090-20BC70A3B63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7-36A2-436D-8090-20BC70A3B63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9-36A2-436D-8090-20BC70A3B633}"/>
              </c:ext>
            </c:extLst>
          </c:dPt>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Sheet2!$F$5:$F$12</c:f>
              <c:numCache>
                <c:formatCode>General</c:formatCode>
                <c:ptCount val="7"/>
                <c:pt idx="0">
                  <c:v>16</c:v>
                </c:pt>
                <c:pt idx="1">
                  <c:v>14</c:v>
                </c:pt>
                <c:pt idx="2">
                  <c:v>9</c:v>
                </c:pt>
                <c:pt idx="3">
                  <c:v>9</c:v>
                </c:pt>
                <c:pt idx="4">
                  <c:v>21</c:v>
                </c:pt>
                <c:pt idx="5">
                  <c:v>18</c:v>
                </c:pt>
                <c:pt idx="6">
                  <c:v>17</c:v>
                </c:pt>
              </c:numCache>
            </c:numRef>
          </c:val>
          <c:extLst>
            <c:ext xmlns:c16="http://schemas.microsoft.com/office/drawing/2014/chart" uri="{C3380CC4-5D6E-409C-BE32-E72D297353CC}">
              <c16:uniqueId val="{0000004A-36A2-436D-8090-20BC70A3B633}"/>
            </c:ext>
          </c:extLst>
        </c:ser>
        <c:ser>
          <c:idx val="5"/>
          <c:order val="5"/>
          <c:tx>
            <c:strRef>
              <c:f>Sheet2!$G$3:$G$4</c:f>
              <c:strCache>
                <c:ptCount val="1"/>
                <c:pt idx="0">
                  <c:v>Early 50s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C-36A2-436D-8090-20BC70A3B63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E-36A2-436D-8090-20BC70A3B63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0-36A2-436D-8090-20BC70A3B63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2-36A2-436D-8090-20BC70A3B63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4-36A2-436D-8090-20BC70A3B63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6-36A2-436D-8090-20BC70A3B63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8-36A2-436D-8090-20BC70A3B633}"/>
              </c:ext>
            </c:extLst>
          </c:dPt>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Sheet2!$G$5:$G$12</c:f>
              <c:numCache>
                <c:formatCode>General</c:formatCode>
                <c:ptCount val="7"/>
                <c:pt idx="0">
                  <c:v>8</c:v>
                </c:pt>
                <c:pt idx="1">
                  <c:v>11</c:v>
                </c:pt>
                <c:pt idx="2">
                  <c:v>10</c:v>
                </c:pt>
                <c:pt idx="3">
                  <c:v>16</c:v>
                </c:pt>
                <c:pt idx="4">
                  <c:v>22</c:v>
                </c:pt>
                <c:pt idx="5">
                  <c:v>7</c:v>
                </c:pt>
                <c:pt idx="6">
                  <c:v>8</c:v>
                </c:pt>
              </c:numCache>
            </c:numRef>
          </c:val>
          <c:extLst>
            <c:ext xmlns:c16="http://schemas.microsoft.com/office/drawing/2014/chart" uri="{C3380CC4-5D6E-409C-BE32-E72D297353CC}">
              <c16:uniqueId val="{00000059-36A2-436D-8090-20BC70A3B633}"/>
            </c:ext>
          </c:extLst>
        </c:ser>
        <c:ser>
          <c:idx val="6"/>
          <c:order val="6"/>
          <c:tx>
            <c:strRef>
              <c:f>Sheet2!$H$3:$H$4</c:f>
              <c:strCache>
                <c:ptCount val="1"/>
                <c:pt idx="0">
                  <c:v>Late 50s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B-36A2-436D-8090-20BC70A3B63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D-36A2-436D-8090-20BC70A3B63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F-36A2-436D-8090-20BC70A3B63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61-36A2-436D-8090-20BC70A3B63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63-36A2-436D-8090-20BC70A3B63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65-36A2-436D-8090-20BC70A3B63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36A2-436D-8090-20BC70A3B633}"/>
              </c:ext>
            </c:extLst>
          </c:dPt>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Sheet2!$H$5:$H$12</c:f>
              <c:numCache>
                <c:formatCode>General</c:formatCode>
                <c:ptCount val="7"/>
                <c:pt idx="0">
                  <c:v>10</c:v>
                </c:pt>
                <c:pt idx="1">
                  <c:v>17</c:v>
                </c:pt>
                <c:pt idx="2">
                  <c:v>5</c:v>
                </c:pt>
                <c:pt idx="3">
                  <c:v>9</c:v>
                </c:pt>
                <c:pt idx="4">
                  <c:v>22</c:v>
                </c:pt>
                <c:pt idx="5">
                  <c:v>8</c:v>
                </c:pt>
                <c:pt idx="6">
                  <c:v>11</c:v>
                </c:pt>
              </c:numCache>
            </c:numRef>
          </c:val>
          <c:extLst>
            <c:ext xmlns:c16="http://schemas.microsoft.com/office/drawing/2014/chart" uri="{C3380CC4-5D6E-409C-BE32-E72D297353CC}">
              <c16:uniqueId val="{00000068-36A2-436D-8090-20BC70A3B633}"/>
            </c:ext>
          </c:extLst>
        </c:ser>
        <c:ser>
          <c:idx val="7"/>
          <c:order val="7"/>
          <c:tx>
            <c:strRef>
              <c:f>Sheet2!$I$3:$I$4</c:f>
              <c:strCache>
                <c:ptCount val="1"/>
                <c:pt idx="0">
                  <c:v>EARLY 60s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A-36A2-436D-8090-20BC70A3B63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C-36A2-436D-8090-20BC70A3B63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6E-36A2-436D-8090-20BC70A3B63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70-36A2-436D-8090-20BC70A3B63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72-36A2-436D-8090-20BC70A3B63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74-36A2-436D-8090-20BC70A3B63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6-36A2-436D-8090-20BC70A3B633}"/>
              </c:ext>
            </c:extLst>
          </c:dPt>
          <c:cat>
            <c:strRef>
              <c:f>Sheet2!$A$5:$A$12</c:f>
              <c:strCache>
                <c:ptCount val="7"/>
                <c:pt idx="0">
                  <c:v>Accounting</c:v>
                </c:pt>
                <c:pt idx="1">
                  <c:v>Engineering</c:v>
                </c:pt>
                <c:pt idx="2">
                  <c:v>Finance</c:v>
                </c:pt>
                <c:pt idx="3">
                  <c:v>Human Resources</c:v>
                </c:pt>
                <c:pt idx="4">
                  <c:v>IT</c:v>
                </c:pt>
                <c:pt idx="5">
                  <c:v>Marketing</c:v>
                </c:pt>
                <c:pt idx="6">
                  <c:v>Sales</c:v>
                </c:pt>
              </c:strCache>
            </c:strRef>
          </c:cat>
          <c:val>
            <c:numRef>
              <c:f>Sheet2!$I$5:$I$12</c:f>
              <c:numCache>
                <c:formatCode>General</c:formatCode>
                <c:ptCount val="7"/>
                <c:pt idx="0">
                  <c:v>3</c:v>
                </c:pt>
                <c:pt idx="1">
                  <c:v>10</c:v>
                </c:pt>
                <c:pt idx="2">
                  <c:v>9</c:v>
                </c:pt>
                <c:pt idx="3">
                  <c:v>6</c:v>
                </c:pt>
                <c:pt idx="4">
                  <c:v>23</c:v>
                </c:pt>
                <c:pt idx="5">
                  <c:v>5</c:v>
                </c:pt>
                <c:pt idx="6">
                  <c:v>6</c:v>
                </c:pt>
              </c:numCache>
            </c:numRef>
          </c:val>
          <c:extLst>
            <c:ext xmlns:c16="http://schemas.microsoft.com/office/drawing/2014/chart" uri="{C3380CC4-5D6E-409C-BE32-E72D297353CC}">
              <c16:uniqueId val="{00000077-36A2-436D-8090-20BC70A3B63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8/31/2024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8/31/2024</a:t>
            </a:fld>
            <a:endParaRPr lang="en-US" dirty="0"/>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798282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4461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3307026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415004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51054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362098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20716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52688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dirty="0"/>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dirty="0"/>
              <a:t>Click icon to add picture</a:t>
            </a:r>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413342" y="386727"/>
            <a:ext cx="7854358" cy="1530974"/>
          </a:xfrm>
        </p:spPr>
        <p:txBody>
          <a:bodyPr/>
          <a:lstStyle/>
          <a:p>
            <a:r>
              <a:rPr lang="en-US" dirty="0">
                <a:solidFill>
                  <a:schemeClr val="bg2">
                    <a:lumMod val="10000"/>
                  </a:schemeClr>
                </a:solidFill>
                <a:latin typeface="Arial Black" panose="020B0A04020102020204" pitchFamily="34" charset="0"/>
              </a:rPr>
              <a:t>Employee Data Analysis Using Excel</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423171" y="2416636"/>
            <a:ext cx="5663034" cy="3565064"/>
          </a:xfrm>
        </p:spPr>
        <p:txBody>
          <a:bodyPr/>
          <a:lstStyle/>
          <a:p>
            <a:r>
              <a:rPr lang="en-US" sz="2400" dirty="0">
                <a:latin typeface="Bahnschrift Condensed" panose="020B0502040204020203" pitchFamily="34" charset="0"/>
              </a:rPr>
              <a:t>STUDENT NAME: YASMEEN A</a:t>
            </a:r>
            <a:br>
              <a:rPr lang="en-US" sz="2400" dirty="0">
                <a:latin typeface="Bahnschrift Condensed" panose="020B0502040204020203" pitchFamily="34" charset="0"/>
              </a:rPr>
            </a:br>
            <a:br>
              <a:rPr lang="en-US" sz="2400" dirty="0">
                <a:latin typeface="Bahnschrift Condensed" panose="020B0502040204020203" pitchFamily="34" charset="0"/>
              </a:rPr>
            </a:br>
            <a:r>
              <a:rPr lang="en-US" sz="2400" dirty="0">
                <a:latin typeface="Bahnschrift Condensed" panose="020B0502040204020203" pitchFamily="34" charset="0"/>
              </a:rPr>
              <a:t>REGISTER: 312217970</a:t>
            </a:r>
            <a:br>
              <a:rPr lang="en-US" sz="2400" dirty="0">
                <a:latin typeface="Bahnschrift Condensed" panose="020B0502040204020203" pitchFamily="34" charset="0"/>
              </a:rPr>
            </a:br>
            <a:br>
              <a:rPr lang="en-US" sz="2400" dirty="0">
                <a:latin typeface="Bahnschrift Condensed" panose="020B0502040204020203" pitchFamily="34" charset="0"/>
              </a:rPr>
            </a:br>
            <a:r>
              <a:rPr lang="en-US" sz="2400" dirty="0">
                <a:latin typeface="Bahnschrift Condensed" panose="020B0502040204020203" pitchFamily="34" charset="0"/>
              </a:rPr>
              <a:t>NM ID: 172D90C4937A70E9F894B8A30BD608E3</a:t>
            </a:r>
            <a:br>
              <a:rPr lang="en-US" sz="2400" dirty="0">
                <a:latin typeface="Bahnschrift Condensed" panose="020B0502040204020203" pitchFamily="34" charset="0"/>
              </a:rPr>
            </a:br>
            <a:br>
              <a:rPr lang="en-US" sz="2400" dirty="0">
                <a:latin typeface="Bahnschrift Condensed" panose="020B0502040204020203" pitchFamily="34" charset="0"/>
              </a:rPr>
            </a:br>
            <a:r>
              <a:rPr lang="en-US" sz="2400" dirty="0">
                <a:latin typeface="Bahnschrift Condensed" panose="020B0502040204020203" pitchFamily="34" charset="0"/>
              </a:rPr>
              <a:t>DEPARTMENT: B.COM ACCOUNTING AND FINANCE</a:t>
            </a:r>
            <a:br>
              <a:rPr lang="en-US" sz="2400" dirty="0">
                <a:latin typeface="Bahnschrift Condensed" panose="020B0502040204020203" pitchFamily="34" charset="0"/>
              </a:rPr>
            </a:br>
            <a:br>
              <a:rPr lang="en-US" sz="2400" dirty="0">
                <a:latin typeface="Bahnschrift Condensed" panose="020B0502040204020203" pitchFamily="34" charset="0"/>
              </a:rPr>
            </a:br>
            <a:r>
              <a:rPr lang="en-US" sz="2400" dirty="0">
                <a:latin typeface="Bahnschrift Condensed" panose="020B0502040204020203" pitchFamily="34" charset="0"/>
              </a:rPr>
              <a:t>COLLEGE: St. Anne’s Arts And Science College, Chennai</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1CD3541D-D48F-43E6-F86E-C73FB6BEAB2E}"/>
              </a:ext>
            </a:extLst>
          </p:cNvPr>
          <p:cNvPicPr>
            <a:picLocks noGrp="1" noChangeAspect="1"/>
          </p:cNvPicPr>
          <p:nvPr>
            <p:ph type="pic" sz="quarter" idx="47"/>
          </p:nvPr>
        </p:nvPicPr>
        <p:blipFill rotWithShape="1">
          <a:blip r:embed="rId3"/>
          <a:srcRect l="8513" t="-338" r="33483" b="338"/>
          <a:stretch/>
        </p:blipFill>
        <p:spPr>
          <a:xfrm>
            <a:off x="6742557" y="821836"/>
            <a:ext cx="4405503" cy="5066346"/>
          </a:xfrm>
        </p:spPr>
      </p:pic>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260599" y="948267"/>
            <a:ext cx="8356601" cy="931333"/>
          </a:xfrm>
        </p:spPr>
        <p:txBody>
          <a:bodyPr/>
          <a:lstStyle/>
          <a:p>
            <a:r>
              <a:rPr lang="en-US" sz="3600" spc="15" dirty="0">
                <a:latin typeface="Arial Black" panose="020B0A04020102020204" pitchFamily="34" charset="0"/>
              </a:rPr>
              <a:t>THE</a:t>
            </a:r>
            <a:r>
              <a:rPr lang="en-US" sz="3600" spc="20" dirty="0">
                <a:latin typeface="Arial Black" panose="020B0A04020102020204" pitchFamily="34" charset="0"/>
              </a:rPr>
              <a:t> "</a:t>
            </a:r>
            <a:r>
              <a:rPr lang="en-US" sz="3600" spc="10" dirty="0">
                <a:latin typeface="Arial Black" panose="020B0A04020102020204" pitchFamily="34" charset="0"/>
              </a:rPr>
              <a:t>WOW"</a:t>
            </a:r>
            <a:r>
              <a:rPr lang="en-US" sz="3600" spc="85" dirty="0">
                <a:latin typeface="Arial Black" panose="020B0A04020102020204" pitchFamily="34" charset="0"/>
              </a:rPr>
              <a:t> </a:t>
            </a:r>
            <a:r>
              <a:rPr lang="en-US" sz="3600" spc="10" dirty="0">
                <a:latin typeface="Arial Black" panose="020B0A04020102020204" pitchFamily="34" charset="0"/>
              </a:rPr>
              <a:t>IN</a:t>
            </a:r>
            <a:r>
              <a:rPr lang="en-US" sz="3600" spc="-5" dirty="0">
                <a:latin typeface="Arial Black" panose="020B0A04020102020204" pitchFamily="34" charset="0"/>
              </a:rPr>
              <a:t> </a:t>
            </a:r>
            <a:r>
              <a:rPr lang="en-US" sz="3600" spc="15" dirty="0">
                <a:latin typeface="Arial Black" panose="020B0A04020102020204" pitchFamily="34" charset="0"/>
              </a:rPr>
              <a:t>OUR</a:t>
            </a:r>
            <a:r>
              <a:rPr lang="en-US" sz="3600" spc="-10" dirty="0">
                <a:latin typeface="Arial Black" panose="020B0A04020102020204" pitchFamily="34" charset="0"/>
              </a:rPr>
              <a:t> </a:t>
            </a:r>
            <a:r>
              <a:rPr lang="en-US" sz="3600" spc="20" dirty="0">
                <a:latin typeface="Arial Black" panose="020B0A04020102020204" pitchFamily="34" charset="0"/>
              </a:rPr>
              <a:t>SOLUTION</a:t>
            </a:r>
            <a:endParaRPr lang="en-US" sz="3600" dirty="0">
              <a:latin typeface="Arial Black" panose="020B0A04020102020204" pitchFamily="34" charset="0"/>
            </a:endParaRP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764032" y="2463800"/>
            <a:ext cx="9727292" cy="3754120"/>
          </a:xfrm>
        </p:spPr>
        <p:txBody>
          <a:bodyPr/>
          <a:lstStyle/>
          <a:p>
            <a:r>
              <a:rPr lang="en-US" sz="4000" dirty="0">
                <a:solidFill>
                  <a:schemeClr val="tx1"/>
                </a:solidFill>
                <a:latin typeface="Arial Rounded MT Bold" panose="020F0704030504030204" pitchFamily="34" charset="0"/>
              </a:rPr>
              <a:t>FORMULA</a:t>
            </a:r>
            <a:endParaRPr lang="en-US" sz="4000" dirty="0">
              <a:solidFill>
                <a:schemeClr val="tx1"/>
              </a:solidFill>
            </a:endParaRPr>
          </a:p>
          <a:p>
            <a:pPr lvl="1">
              <a:buFont typeface="Wingdings" panose="05000000000000000000" pitchFamily="2" charset="2"/>
              <a:buChar char="Ø"/>
            </a:pPr>
            <a:r>
              <a:rPr lang="en-US" sz="2800" dirty="0">
                <a:solidFill>
                  <a:schemeClr val="tx2">
                    <a:lumMod val="75000"/>
                    <a:lumOff val="25000"/>
                  </a:schemeClr>
                </a:solidFill>
                <a:latin typeface="Agency FB" panose="020B0503020202020204" pitchFamily="34" charset="0"/>
              </a:rPr>
              <a:t>=</a:t>
            </a:r>
            <a:r>
              <a:rPr lang="en-US" sz="2800" dirty="0">
                <a:solidFill>
                  <a:schemeClr val="tx2">
                    <a:lumMod val="75000"/>
                    <a:lumOff val="25000"/>
                  </a:schemeClr>
                </a:solidFill>
                <a:effectLst>
                  <a:outerShdw blurRad="38100" dist="38100" dir="2700000" algn="tl">
                    <a:srgbClr val="000000">
                      <a:alpha val="43137"/>
                    </a:srgbClr>
                  </a:outerShdw>
                </a:effectLst>
                <a:latin typeface="Agency FB" panose="020B0503020202020204" pitchFamily="34" charset="0"/>
              </a:rPr>
              <a:t>IFS(H2&gt;=60,"EARLY 60s",H2&gt;=55,"Late 50s",H2&gt;=50,"Early 50s", H2&gt;=45,"Late 40s",H2&gt;=40,"Early 40s",H2&gt;=35,"Late 30s",H2&gt;=30,"Early 30s",H2&gt;=25,"Late 20s")</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10</a:t>
            </a:fld>
            <a:endParaRPr lang="en-US" altLang="zh-CN" noProof="0" dirty="0"/>
          </a:p>
        </p:txBody>
      </p:sp>
      <p:pic>
        <p:nvPicPr>
          <p:cNvPr id="2" name="object 6">
            <a:extLst>
              <a:ext uri="{FF2B5EF4-FFF2-40B4-BE49-F238E27FC236}">
                <a16:creationId xmlns:a16="http://schemas.microsoft.com/office/drawing/2014/main" id="{CABB2E42-AA0E-FAD3-873A-5689846DFAE3}"/>
              </a:ext>
            </a:extLst>
          </p:cNvPr>
          <p:cNvPicPr/>
          <p:nvPr/>
        </p:nvPicPr>
        <p:blipFill>
          <a:blip r:embed="rId3" cstate="print"/>
          <a:stretch>
            <a:fillRect/>
          </a:stretch>
        </p:blipFill>
        <p:spPr>
          <a:xfrm>
            <a:off x="9960682" y="2233903"/>
            <a:ext cx="2149156" cy="3419475"/>
          </a:xfrm>
          <a:prstGeom prst="rect">
            <a:avLst/>
          </a:prstGeom>
        </p:spPr>
      </p:pic>
    </p:spTree>
    <p:extLst>
      <p:ext uri="{BB962C8B-B14F-4D97-AF65-F5344CB8AC3E}">
        <p14:creationId xmlns:p14="http://schemas.microsoft.com/office/powerpoint/2010/main" val="1585745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274956"/>
            <a:ext cx="10320868" cy="706120"/>
          </a:xfrm>
        </p:spPr>
        <p:txBody>
          <a:bodyPr/>
          <a:lstStyle/>
          <a:p>
            <a:r>
              <a:rPr lang="en-US" sz="3600" dirty="0">
                <a:solidFill>
                  <a:schemeClr val="tx1"/>
                </a:solidFill>
              </a:rPr>
              <a:t>MODELLING AND APPROACH</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381000" y="1397001"/>
            <a:ext cx="9381067" cy="4385732"/>
          </a:xfrm>
        </p:spPr>
        <p:txBody>
          <a:bodyPr/>
          <a:lstStyle/>
          <a:p>
            <a:r>
              <a:rPr lang="en-US" sz="1800" dirty="0">
                <a:solidFill>
                  <a:schemeClr val="tx1"/>
                </a:solidFill>
                <a:latin typeface="Arial Black" panose="020B0A04020102020204" pitchFamily="34" charset="0"/>
              </a:rPr>
              <a:t>DATA COLLECTION</a:t>
            </a:r>
          </a:p>
          <a:p>
            <a:r>
              <a:rPr lang="en-US" sz="1800" dirty="0">
                <a:solidFill>
                  <a:schemeClr val="tx1"/>
                </a:solidFill>
              </a:rPr>
              <a:t>Data source</a:t>
            </a:r>
            <a:r>
              <a:rPr lang="en-US" sz="1600" dirty="0">
                <a:solidFill>
                  <a:schemeClr val="tx1"/>
                </a:solidFill>
              </a:rPr>
              <a:t>: </a:t>
            </a:r>
            <a:r>
              <a:rPr lang="en-US" sz="1800" dirty="0">
                <a:solidFill>
                  <a:schemeClr val="tx2">
                    <a:lumMod val="75000"/>
                    <a:lumOff val="25000"/>
                  </a:schemeClr>
                </a:solidFill>
              </a:rPr>
              <a:t>From Kaggle.com</a:t>
            </a:r>
          </a:p>
          <a:p>
            <a:r>
              <a:rPr lang="en-US" sz="1800" dirty="0">
                <a:solidFill>
                  <a:schemeClr val="tx1"/>
                </a:solidFill>
              </a:rPr>
              <a:t>Basis: </a:t>
            </a:r>
            <a:r>
              <a:rPr lang="en-US" sz="1800" dirty="0">
                <a:solidFill>
                  <a:schemeClr val="tx2">
                    <a:lumMod val="75000"/>
                    <a:lumOff val="25000"/>
                  </a:schemeClr>
                </a:solidFill>
              </a:rPr>
              <a:t>Employee dataset</a:t>
            </a:r>
          </a:p>
          <a:p>
            <a:r>
              <a:rPr lang="en-US" sz="1800" dirty="0">
                <a:solidFill>
                  <a:schemeClr val="tx1"/>
                </a:solidFill>
              </a:rPr>
              <a:t>Category</a:t>
            </a:r>
            <a:r>
              <a:rPr lang="en-US" sz="1400" dirty="0">
                <a:solidFill>
                  <a:schemeClr val="tx1"/>
                </a:solidFill>
              </a:rPr>
              <a:t>: </a:t>
            </a:r>
            <a:r>
              <a:rPr lang="en-US" sz="1800" dirty="0">
                <a:solidFill>
                  <a:schemeClr val="tx2">
                    <a:lumMod val="75000"/>
                    <a:lumOff val="25000"/>
                  </a:schemeClr>
                </a:solidFill>
              </a:rPr>
              <a:t>Demographic contents like Age, Gender, Ethnicity, Country etc</a:t>
            </a:r>
            <a:r>
              <a:rPr lang="en-US" sz="1400" dirty="0">
                <a:solidFill>
                  <a:schemeClr val="tx1"/>
                </a:solidFill>
              </a:rPr>
              <a:t>. </a:t>
            </a:r>
          </a:p>
          <a:p>
            <a:r>
              <a:rPr lang="en-US" sz="1800" dirty="0">
                <a:solidFill>
                  <a:schemeClr val="tx1"/>
                </a:solidFill>
                <a:latin typeface="Arial Black" panose="020B0A04020102020204" pitchFamily="34" charset="0"/>
              </a:rPr>
              <a:t>DATA PREPARATION</a:t>
            </a:r>
          </a:p>
          <a:p>
            <a:r>
              <a:rPr lang="en-US" sz="1800" dirty="0">
                <a:solidFill>
                  <a:schemeClr val="bg2">
                    <a:lumMod val="10000"/>
                  </a:schemeClr>
                </a:solidFill>
              </a:rPr>
              <a:t>Feature selection:</a:t>
            </a:r>
            <a:r>
              <a:rPr lang="en-US" sz="1400" dirty="0">
                <a:solidFill>
                  <a:schemeClr val="bg2">
                    <a:lumMod val="10000"/>
                  </a:schemeClr>
                </a:solidFill>
              </a:rPr>
              <a:t> </a:t>
            </a:r>
            <a:r>
              <a:rPr lang="en-US" sz="1800" dirty="0">
                <a:solidFill>
                  <a:schemeClr val="tx2">
                    <a:lumMod val="75000"/>
                    <a:lumOff val="25000"/>
                  </a:schemeClr>
                </a:solidFill>
              </a:rPr>
              <a:t>Selected based on demographics</a:t>
            </a:r>
          </a:p>
          <a:p>
            <a:r>
              <a:rPr lang="en-US" sz="1800" dirty="0">
                <a:solidFill>
                  <a:schemeClr val="tx1"/>
                </a:solidFill>
              </a:rPr>
              <a:t>Features: </a:t>
            </a:r>
            <a:r>
              <a:rPr lang="en-US" sz="1800" dirty="0">
                <a:solidFill>
                  <a:schemeClr val="tx2">
                    <a:lumMod val="75000"/>
                    <a:lumOff val="25000"/>
                  </a:schemeClr>
                </a:solidFill>
              </a:rPr>
              <a:t>Name, Department, Gender, Age, Ethnicity</a:t>
            </a:r>
          </a:p>
          <a:p>
            <a:r>
              <a:rPr lang="en-US" sz="1800" dirty="0">
                <a:solidFill>
                  <a:schemeClr val="tx1"/>
                </a:solidFill>
                <a:latin typeface="Arial Black" panose="020B0A04020102020204" pitchFamily="34" charset="0"/>
              </a:rPr>
              <a:t>DATA CLEANING</a:t>
            </a:r>
          </a:p>
          <a:p>
            <a:r>
              <a:rPr lang="en-US" sz="1800" dirty="0">
                <a:solidFill>
                  <a:schemeClr val="tx1"/>
                </a:solidFill>
              </a:rPr>
              <a:t>Conditional Formatting</a:t>
            </a:r>
            <a:r>
              <a:rPr lang="en-US" sz="1400" dirty="0">
                <a:solidFill>
                  <a:schemeClr val="tx1"/>
                </a:solidFill>
              </a:rPr>
              <a:t>: </a:t>
            </a:r>
            <a:r>
              <a:rPr lang="en-US" sz="1800" dirty="0">
                <a:solidFill>
                  <a:schemeClr val="tx2">
                    <a:lumMod val="75000"/>
                    <a:lumOff val="25000"/>
                  </a:schemeClr>
                </a:solidFill>
              </a:rPr>
              <a:t>Missing values was identified Column with missing values was removed (Exit date) as it was not necessary for demographic analysis</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11</a:t>
            </a:fld>
            <a:endParaRPr lang="en-US" altLang="zh-CN" noProof="0" dirty="0"/>
          </a:p>
        </p:txBody>
      </p:sp>
    </p:spTree>
    <p:extLst>
      <p:ext uri="{BB962C8B-B14F-4D97-AF65-F5344CB8AC3E}">
        <p14:creationId xmlns:p14="http://schemas.microsoft.com/office/powerpoint/2010/main" val="3486245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326393" y="86996"/>
            <a:ext cx="10320868" cy="706120"/>
          </a:xfrm>
        </p:spPr>
        <p:txBody>
          <a:bodyPr/>
          <a:lstStyle/>
          <a:p>
            <a:r>
              <a:rPr lang="en-US" sz="3600" dirty="0">
                <a:solidFill>
                  <a:schemeClr val="tx1"/>
                </a:solidFill>
              </a:rPr>
              <a:t>MODELLING AND APPROACH</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326393" y="981076"/>
            <a:ext cx="11326368" cy="5153024"/>
          </a:xfrm>
        </p:spPr>
        <p:txBody>
          <a:bodyPr/>
          <a:lstStyle/>
          <a:p>
            <a:r>
              <a:rPr lang="en-US" sz="1800" dirty="0">
                <a:solidFill>
                  <a:schemeClr val="tx1"/>
                </a:solidFill>
                <a:latin typeface="Arial Black" panose="020B0A04020102020204" pitchFamily="34" charset="0"/>
              </a:rPr>
              <a:t>DATA AGGREGATION Excel function</a:t>
            </a:r>
            <a:r>
              <a:rPr lang="en-US" sz="1400" dirty="0">
                <a:solidFill>
                  <a:schemeClr val="tx1"/>
                </a:solidFill>
                <a:latin typeface="Bahnschrift Condensed" panose="020B0502040204020203" pitchFamily="34" charset="0"/>
              </a:rPr>
              <a:t>: </a:t>
            </a:r>
            <a:r>
              <a:rPr lang="en-US" sz="1800" dirty="0">
                <a:solidFill>
                  <a:schemeClr val="accent3">
                    <a:lumMod val="25000"/>
                  </a:schemeClr>
                </a:solidFill>
                <a:latin typeface="Arial Rounded MT Bold" panose="020F0704030504030204" pitchFamily="34" charset="0"/>
              </a:rPr>
              <a:t>IFS function used for categorizing employees within a certain scale of age</a:t>
            </a:r>
          </a:p>
          <a:p>
            <a:r>
              <a:rPr lang="en-US" sz="2000" dirty="0">
                <a:solidFill>
                  <a:schemeClr val="tx2"/>
                </a:solidFill>
                <a:latin typeface="Arial Black" panose="020B0A04020102020204" pitchFamily="34" charset="0"/>
              </a:rPr>
              <a:t>Age categories</a:t>
            </a:r>
          </a:p>
          <a:p>
            <a:pPr lvl="1"/>
            <a:r>
              <a:rPr lang="en-US" sz="2400" dirty="0">
                <a:solidFill>
                  <a:schemeClr val="tx2">
                    <a:lumMod val="75000"/>
                    <a:lumOff val="25000"/>
                  </a:schemeClr>
                </a:solidFill>
                <a:latin typeface="Agency FB" panose="020B0503020202020204" pitchFamily="34" charset="0"/>
              </a:rPr>
              <a:t>25-29 years: Late 20s</a:t>
            </a:r>
          </a:p>
          <a:p>
            <a:pPr lvl="1"/>
            <a:r>
              <a:rPr lang="en-US" sz="2400" dirty="0">
                <a:solidFill>
                  <a:schemeClr val="tx2">
                    <a:lumMod val="75000"/>
                    <a:lumOff val="25000"/>
                  </a:schemeClr>
                </a:solidFill>
                <a:latin typeface="Agency FB" panose="020B0503020202020204" pitchFamily="34" charset="0"/>
              </a:rPr>
              <a:t>30-34 years: Early 30s</a:t>
            </a:r>
          </a:p>
          <a:p>
            <a:pPr lvl="1"/>
            <a:r>
              <a:rPr lang="en-US" sz="2400" dirty="0">
                <a:solidFill>
                  <a:schemeClr val="tx2">
                    <a:lumMod val="75000"/>
                    <a:lumOff val="25000"/>
                  </a:schemeClr>
                </a:solidFill>
                <a:latin typeface="Agency FB" panose="020B0503020202020204" pitchFamily="34" charset="0"/>
              </a:rPr>
              <a:t>35-39 years: Late 30s</a:t>
            </a:r>
          </a:p>
          <a:p>
            <a:pPr lvl="1"/>
            <a:r>
              <a:rPr lang="en-US" sz="2400" dirty="0">
                <a:solidFill>
                  <a:schemeClr val="tx2">
                    <a:lumMod val="75000"/>
                    <a:lumOff val="25000"/>
                  </a:schemeClr>
                </a:solidFill>
                <a:latin typeface="Agency FB" panose="020B0503020202020204" pitchFamily="34" charset="0"/>
              </a:rPr>
              <a:t>40-44 years: Early 40s</a:t>
            </a:r>
          </a:p>
          <a:p>
            <a:pPr lvl="1"/>
            <a:r>
              <a:rPr lang="en-US" sz="2400" dirty="0">
                <a:solidFill>
                  <a:schemeClr val="tx2">
                    <a:lumMod val="75000"/>
                    <a:lumOff val="25000"/>
                  </a:schemeClr>
                </a:solidFill>
                <a:latin typeface="Agency FB" panose="020B0503020202020204" pitchFamily="34" charset="0"/>
              </a:rPr>
              <a:t>45-49 years: Late 40s</a:t>
            </a:r>
          </a:p>
          <a:p>
            <a:pPr lvl="1"/>
            <a:r>
              <a:rPr lang="en-US" sz="2400" dirty="0">
                <a:solidFill>
                  <a:schemeClr val="tx2">
                    <a:lumMod val="75000"/>
                    <a:lumOff val="25000"/>
                  </a:schemeClr>
                </a:solidFill>
                <a:latin typeface="Agency FB" panose="020B0503020202020204" pitchFamily="34" charset="0"/>
              </a:rPr>
              <a:t>50-54 years: Early 50s</a:t>
            </a:r>
          </a:p>
          <a:p>
            <a:pPr lvl="1"/>
            <a:r>
              <a:rPr lang="en-US" sz="2400" dirty="0">
                <a:solidFill>
                  <a:schemeClr val="tx2">
                    <a:lumMod val="75000"/>
                    <a:lumOff val="25000"/>
                  </a:schemeClr>
                </a:solidFill>
                <a:latin typeface="Agency FB" panose="020B0503020202020204" pitchFamily="34" charset="0"/>
              </a:rPr>
              <a:t>55-59 years: Late 50s</a:t>
            </a:r>
          </a:p>
          <a:p>
            <a:pPr lvl="1"/>
            <a:r>
              <a:rPr lang="en-US" sz="2400" dirty="0">
                <a:solidFill>
                  <a:schemeClr val="tx2">
                    <a:lumMod val="75000"/>
                    <a:lumOff val="25000"/>
                  </a:schemeClr>
                </a:solidFill>
                <a:latin typeface="Agency FB" panose="020B0503020202020204" pitchFamily="34" charset="0"/>
              </a:rPr>
              <a:t>60-65 years: Early 60s</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12</a:t>
            </a:fld>
            <a:endParaRPr lang="en-US" altLang="zh-CN" noProof="0" dirty="0"/>
          </a:p>
        </p:txBody>
      </p:sp>
    </p:spTree>
    <p:extLst>
      <p:ext uri="{BB962C8B-B14F-4D97-AF65-F5344CB8AC3E}">
        <p14:creationId xmlns:p14="http://schemas.microsoft.com/office/powerpoint/2010/main" val="3215225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326393" y="86996"/>
            <a:ext cx="10320868" cy="706120"/>
          </a:xfrm>
        </p:spPr>
        <p:txBody>
          <a:bodyPr/>
          <a:lstStyle/>
          <a:p>
            <a:r>
              <a:rPr lang="en-US" sz="3600" dirty="0">
                <a:solidFill>
                  <a:schemeClr val="tx1"/>
                </a:solidFill>
              </a:rPr>
              <a:t>MODELLING AND APPROACH</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326393" y="981076"/>
            <a:ext cx="11326368" cy="5153024"/>
          </a:xfrm>
        </p:spPr>
        <p:txBody>
          <a:bodyPr/>
          <a:lstStyle/>
          <a:p>
            <a:r>
              <a:rPr lang="en-US" sz="2400" dirty="0">
                <a:solidFill>
                  <a:schemeClr val="tx1"/>
                </a:solidFill>
                <a:latin typeface="Arial Black" panose="020B0A04020102020204" pitchFamily="34" charset="0"/>
              </a:rPr>
              <a:t>DATA ANALYSIS</a:t>
            </a:r>
          </a:p>
          <a:p>
            <a:r>
              <a:rPr lang="en-US" sz="2400" dirty="0">
                <a:solidFill>
                  <a:schemeClr val="tx2"/>
                </a:solidFill>
                <a:latin typeface="Arial Rounded MT Bold" panose="020F0704030504030204" pitchFamily="34" charset="0"/>
              </a:rPr>
              <a:t>Pivot table</a:t>
            </a:r>
            <a:r>
              <a:rPr lang="en-US" sz="2400" dirty="0">
                <a:solidFill>
                  <a:schemeClr val="tx2"/>
                </a:solidFill>
                <a:latin typeface="Arial Narrow" panose="020B0606020202030204" pitchFamily="34" charset="0"/>
              </a:rPr>
              <a:t>: </a:t>
            </a:r>
            <a:r>
              <a:rPr lang="en-US" sz="2400" dirty="0">
                <a:solidFill>
                  <a:schemeClr val="tx2">
                    <a:lumMod val="75000"/>
                    <a:lumOff val="25000"/>
                  </a:schemeClr>
                </a:solidFill>
                <a:latin typeface="Arial Narrow" panose="020B0606020202030204" pitchFamily="34" charset="0"/>
              </a:rPr>
              <a:t>Pivot table was generated to summarize data and cross tabulation (Age category by department; Filtered by Gender)</a:t>
            </a:r>
          </a:p>
          <a:p>
            <a:r>
              <a:rPr lang="en-US" sz="2400" dirty="0">
                <a:solidFill>
                  <a:schemeClr val="tx2"/>
                </a:solidFill>
                <a:latin typeface="Arial Rounded MT Bold" panose="020F0704030504030204" pitchFamily="34" charset="0"/>
              </a:rPr>
              <a:t>Slice</a:t>
            </a:r>
            <a:r>
              <a:rPr lang="en-US" sz="2400" dirty="0">
                <a:solidFill>
                  <a:schemeClr val="tx2"/>
                </a:solidFill>
                <a:latin typeface="Arial Narrow" panose="020B0606020202030204" pitchFamily="34" charset="0"/>
              </a:rPr>
              <a:t>r: </a:t>
            </a:r>
            <a:r>
              <a:rPr lang="en-US" sz="2400" dirty="0">
                <a:solidFill>
                  <a:schemeClr val="tx2">
                    <a:lumMod val="75000"/>
                    <a:lumOff val="25000"/>
                  </a:schemeClr>
                </a:solidFill>
                <a:latin typeface="Arial Narrow" panose="020B0606020202030204" pitchFamily="34" charset="0"/>
              </a:rPr>
              <a:t>To filter/ slice the data to scrutinize and sort particular information (Ethnicity &amp; Country)</a:t>
            </a:r>
          </a:p>
          <a:p>
            <a:endParaRPr lang="en-US" sz="1800" dirty="0">
              <a:solidFill>
                <a:schemeClr val="tx1"/>
              </a:solidFill>
              <a:latin typeface="Arial Narrow" panose="020B0606020202030204" pitchFamily="34" charset="0"/>
            </a:endParaRPr>
          </a:p>
          <a:p>
            <a:r>
              <a:rPr lang="en-US" sz="2400" dirty="0">
                <a:solidFill>
                  <a:schemeClr val="tx1"/>
                </a:solidFill>
                <a:latin typeface="Arial Black" panose="020B0A04020102020204" pitchFamily="34" charset="0"/>
              </a:rPr>
              <a:t>VISUALIZATION OF DATA</a:t>
            </a:r>
          </a:p>
          <a:p>
            <a:r>
              <a:rPr lang="en-US" sz="2400" dirty="0">
                <a:solidFill>
                  <a:schemeClr val="tx1"/>
                </a:solidFill>
                <a:latin typeface="Arial Rounded MT Bold" panose="020F0704030504030204" pitchFamily="34" charset="0"/>
              </a:rPr>
              <a:t>Chart:</a:t>
            </a:r>
            <a:r>
              <a:rPr lang="en-US" sz="2400" dirty="0">
                <a:solidFill>
                  <a:schemeClr val="tx1"/>
                </a:solidFill>
                <a:latin typeface="Arial Narrow" panose="020B0606020202030204" pitchFamily="34" charset="0"/>
              </a:rPr>
              <a:t> </a:t>
            </a:r>
            <a:r>
              <a:rPr lang="en-US" sz="2400" dirty="0">
                <a:solidFill>
                  <a:schemeClr val="tx2">
                    <a:lumMod val="75000"/>
                    <a:lumOff val="25000"/>
                  </a:schemeClr>
                </a:solidFill>
                <a:latin typeface="Arial Narrow" panose="020B0606020202030204" pitchFamily="34" charset="0"/>
              </a:rPr>
              <a:t>Recommended charts (Column chart) was </a:t>
            </a:r>
            <a:r>
              <a:rPr lang="en-US" sz="2400" dirty="0" err="1">
                <a:solidFill>
                  <a:schemeClr val="tx2">
                    <a:lumMod val="75000"/>
                    <a:lumOff val="25000"/>
                  </a:schemeClr>
                </a:solidFill>
                <a:latin typeface="Arial Narrow" panose="020B0606020202030204" pitchFamily="34" charset="0"/>
              </a:rPr>
              <a:t>usedChart</a:t>
            </a:r>
            <a:r>
              <a:rPr lang="en-US" sz="2400" dirty="0">
                <a:solidFill>
                  <a:schemeClr val="tx2">
                    <a:lumMod val="75000"/>
                    <a:lumOff val="25000"/>
                  </a:schemeClr>
                </a:solidFill>
                <a:latin typeface="Arial Narrow" panose="020B0606020202030204" pitchFamily="34" charset="0"/>
              </a:rPr>
              <a:t> Element: Chart title was added</a:t>
            </a:r>
          </a:p>
          <a:p>
            <a:r>
              <a:rPr lang="en-US" sz="2400" dirty="0">
                <a:solidFill>
                  <a:schemeClr val="tx1"/>
                </a:solidFill>
                <a:latin typeface="Arial Rounded MT Bold" panose="020F0704030504030204" pitchFamily="34" charset="0"/>
              </a:rPr>
              <a:t>Trendline</a:t>
            </a:r>
            <a:r>
              <a:rPr lang="en-US" sz="2400" dirty="0">
                <a:solidFill>
                  <a:schemeClr val="tx2">
                    <a:lumMod val="75000"/>
                    <a:lumOff val="25000"/>
                  </a:schemeClr>
                </a:solidFill>
                <a:latin typeface="Arial Rounded MT Bold" panose="020F0704030504030204" pitchFamily="34" charset="0"/>
              </a:rPr>
              <a:t>:</a:t>
            </a:r>
            <a:r>
              <a:rPr lang="en-US" sz="2400" dirty="0">
                <a:solidFill>
                  <a:schemeClr val="tx2">
                    <a:lumMod val="75000"/>
                    <a:lumOff val="25000"/>
                  </a:schemeClr>
                </a:solidFill>
                <a:latin typeface="Arial Narrow" panose="020B0606020202030204" pitchFamily="34" charset="0"/>
              </a:rPr>
              <a:t> Linear and exponential line was used for late 20s age group and Early 60s age group</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13</a:t>
            </a:fld>
            <a:endParaRPr lang="en-US" altLang="zh-CN" noProof="0" dirty="0"/>
          </a:p>
        </p:txBody>
      </p:sp>
    </p:spTree>
    <p:extLst>
      <p:ext uri="{BB962C8B-B14F-4D97-AF65-F5344CB8AC3E}">
        <p14:creationId xmlns:p14="http://schemas.microsoft.com/office/powerpoint/2010/main" val="2485926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514849" y="364201"/>
            <a:ext cx="2362201" cy="1115434"/>
          </a:xfrm>
        </p:spPr>
        <p:txBody>
          <a:bodyPr/>
          <a:lstStyle/>
          <a:p>
            <a:r>
              <a:rPr lang="en-US" sz="5400" dirty="0">
                <a:latin typeface="Agency FB" panose="020B0503020202020204" pitchFamily="34" charset="0"/>
              </a:rPr>
              <a:t>RESULT</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graphicFrame>
        <p:nvGraphicFramePr>
          <p:cNvPr id="6" name="Chart Placeholder 5">
            <a:extLst>
              <a:ext uri="{FF2B5EF4-FFF2-40B4-BE49-F238E27FC236}">
                <a16:creationId xmlns:a16="http://schemas.microsoft.com/office/drawing/2014/main" id="{B2184A82-7FC5-633A-82DC-63DA6AFD2CD6}"/>
              </a:ext>
            </a:extLst>
          </p:cNvPr>
          <p:cNvGraphicFramePr>
            <a:graphicFrameLocks noGrp="1"/>
          </p:cNvGraphicFramePr>
          <p:nvPr>
            <p:ph type="chart" sz="quarter" idx="27"/>
          </p:nvPr>
        </p:nvGraphicFramePr>
        <p:xfrm>
          <a:off x="587375" y="1622425"/>
          <a:ext cx="10890250" cy="41560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02881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514849" y="364201"/>
            <a:ext cx="2362201" cy="1115434"/>
          </a:xfrm>
        </p:spPr>
        <p:txBody>
          <a:bodyPr/>
          <a:lstStyle/>
          <a:p>
            <a:r>
              <a:rPr lang="en-US" sz="5400" dirty="0">
                <a:latin typeface="Agency FB" panose="020B0503020202020204" pitchFamily="34" charset="0"/>
              </a:rPr>
              <a:t>RESULT</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graphicFrame>
        <p:nvGraphicFramePr>
          <p:cNvPr id="7" name="Chart Placeholder 6">
            <a:extLst>
              <a:ext uri="{FF2B5EF4-FFF2-40B4-BE49-F238E27FC236}">
                <a16:creationId xmlns:a16="http://schemas.microsoft.com/office/drawing/2014/main" id="{4E654C5E-BE38-8BFA-C45D-98CFCE978C16}"/>
              </a:ext>
            </a:extLst>
          </p:cNvPr>
          <p:cNvGraphicFramePr>
            <a:graphicFrameLocks noGrp="1"/>
          </p:cNvGraphicFramePr>
          <p:nvPr>
            <p:ph type="chart" sz="quarter" idx="27"/>
            <p:extLst>
              <p:ext uri="{D42A27DB-BD31-4B8C-83A1-F6EECF244321}">
                <p14:modId xmlns:p14="http://schemas.microsoft.com/office/powerpoint/2010/main" val="2150799494"/>
              </p:ext>
            </p:extLst>
          </p:nvPr>
        </p:nvGraphicFramePr>
        <p:xfrm>
          <a:off x="587375" y="1399431"/>
          <a:ext cx="10890250" cy="43790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22673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186237" y="1307176"/>
            <a:ext cx="3819525" cy="818804"/>
          </a:xfrm>
        </p:spPr>
        <p:txBody>
          <a:bodyPr/>
          <a:lstStyle/>
          <a:p>
            <a:r>
              <a:rPr lang="en-US" sz="3200" dirty="0">
                <a:solidFill>
                  <a:schemeClr val="tx2"/>
                </a:solidFill>
                <a:latin typeface="Arial Black" panose="020B0A04020102020204" pitchFamily="34" charset="0"/>
              </a:rPr>
              <a:t>CONCLUSION</a:t>
            </a:r>
            <a:br>
              <a:rPr lang="en-US" sz="3200" dirty="0">
                <a:solidFill>
                  <a:schemeClr val="tx2"/>
                </a:solidFill>
                <a:latin typeface="Arial Black" panose="020B0A04020102020204" pitchFamily="34" charset="0"/>
              </a:rPr>
            </a:br>
            <a:endParaRPr lang="en-US" sz="3200" dirty="0">
              <a:solidFill>
                <a:schemeClr val="tx2"/>
              </a:solidFill>
              <a:latin typeface="Arial Black" panose="020B0A04020102020204" pitchFamily="34" charset="0"/>
            </a:endParaRP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sp>
        <p:nvSpPr>
          <p:cNvPr id="8" name="TextBox 7">
            <a:extLst>
              <a:ext uri="{FF2B5EF4-FFF2-40B4-BE49-F238E27FC236}">
                <a16:creationId xmlns:a16="http://schemas.microsoft.com/office/drawing/2014/main" id="{9319841D-23BC-7C25-3F17-1DCAC7FADCDB}"/>
              </a:ext>
            </a:extLst>
          </p:cNvPr>
          <p:cNvSpPr txBox="1"/>
          <p:nvPr/>
        </p:nvSpPr>
        <p:spPr>
          <a:xfrm>
            <a:off x="906450" y="2315467"/>
            <a:ext cx="9970934" cy="1815882"/>
          </a:xfrm>
          <a:prstGeom prst="rect">
            <a:avLst/>
          </a:prstGeom>
          <a:noFill/>
        </p:spPr>
        <p:txBody>
          <a:bodyPr wrap="square">
            <a:spAutoFit/>
          </a:bodyPr>
          <a:lstStyle/>
          <a:p>
            <a:r>
              <a:rPr lang="en-US" sz="2800" dirty="0">
                <a:solidFill>
                  <a:schemeClr val="tx2">
                    <a:lumMod val="50000"/>
                    <a:lumOff val="50000"/>
                  </a:schemeClr>
                </a:solidFill>
                <a:latin typeface="Baskerville Old Face" panose="02020602080505020303" pitchFamily="18" charset="0"/>
              </a:rPr>
              <a:t>This project mainly focused on the demographics of the employees for identifying the distribution of work between various age categories and gender basis. Thus, the result provides ample information on work distribution among employees</a:t>
            </a:r>
            <a:endParaRPr lang="en-US" sz="2800" dirty="0">
              <a:solidFill>
                <a:schemeClr val="tx2">
                  <a:lumMod val="50000"/>
                  <a:lumOff val="50000"/>
                </a:schemeClr>
              </a:solidFill>
            </a:endParaRPr>
          </a:p>
        </p:txBody>
      </p:sp>
    </p:spTree>
    <p:extLst>
      <p:ext uri="{BB962C8B-B14F-4D97-AF65-F5344CB8AC3E}">
        <p14:creationId xmlns:p14="http://schemas.microsoft.com/office/powerpoint/2010/main" val="40718564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261100" y="1177948"/>
            <a:ext cx="5575300" cy="5160795"/>
          </a:xfrm>
        </p:spPr>
        <p:txBody>
          <a:bodyPr/>
          <a:lstStyle/>
          <a:p>
            <a:r>
              <a:rPr lang="en-US" sz="6600" dirty="0">
                <a:latin typeface="Bahnschrift Condensed" panose="020B0502040204020203" pitchFamily="34" charset="0"/>
              </a:rPr>
              <a:t>EMPLOYEE DEMOGRAPHIC ANALYSIS USING EXCEL </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905000" y="2537986"/>
            <a:ext cx="2527300" cy="1640314"/>
          </a:xfrm>
        </p:spPr>
        <p:txBody>
          <a:bodyPr/>
          <a:lstStyle/>
          <a:p>
            <a:r>
              <a:rPr lang="en-US" sz="4000" dirty="0">
                <a:latin typeface="Algerian" panose="04020705040A02060702" pitchFamily="82" charset="0"/>
              </a:rPr>
              <a:t>PROJECT TITLE</a:t>
            </a:r>
          </a:p>
          <a:p>
            <a:endParaRPr lang="en-US" dirty="0"/>
          </a:p>
        </p:txBody>
      </p:sp>
      <p:pic>
        <p:nvPicPr>
          <p:cNvPr id="5" name="Picture Placeholder 4">
            <a:extLst>
              <a:ext uri="{FF2B5EF4-FFF2-40B4-BE49-F238E27FC236}">
                <a16:creationId xmlns:a16="http://schemas.microsoft.com/office/drawing/2014/main" id="{7CBEB088-AECA-3C63-BBEE-F90231C3446B}"/>
              </a:ext>
            </a:extLst>
          </p:cNvPr>
          <p:cNvPicPr>
            <a:picLocks noGrp="1" noChangeAspect="1"/>
          </p:cNvPicPr>
          <p:nvPr>
            <p:ph type="pic" sz="quarter" idx="47"/>
          </p:nvPr>
        </p:nvPicPr>
        <p:blipFill>
          <a:blip r:embed="rId3"/>
          <a:srcRect l="20898" r="20898"/>
          <a:stretch>
            <a:fillRect/>
          </a:stretch>
        </p:blipFill>
        <p:spPr/>
      </p:pic>
    </p:spTree>
    <p:extLst>
      <p:ext uri="{BB962C8B-B14F-4D97-AF65-F5344CB8AC3E}">
        <p14:creationId xmlns:p14="http://schemas.microsoft.com/office/powerpoint/2010/main" val="24780796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800099" y="779550"/>
            <a:ext cx="1638301" cy="1645059"/>
          </a:xfrm>
        </p:spPr>
        <p:txBody>
          <a:bodyPr/>
          <a:lstStyle/>
          <a:p>
            <a:r>
              <a:rPr lang="en-US" altLang="zh-CN" b="0" dirty="0">
                <a:solidFill>
                  <a:schemeClr val="bg2">
                    <a:lumMod val="10000"/>
                  </a:schemeClr>
                </a:solidFill>
                <a:effectLst>
                  <a:outerShdw blurRad="38100" dist="38100" dir="2700000" algn="tl">
                    <a:srgbClr val="000000">
                      <a:alpha val="43137"/>
                    </a:srgbClr>
                  </a:outerShdw>
                </a:effectLst>
                <a:latin typeface="Bahnschrift Condensed" panose="020B0502040204020203" pitchFamily="34" charset="0"/>
              </a:rPr>
              <a:t>Agenda</a:t>
            </a:r>
            <a:endParaRPr lang="en-US" b="0" dirty="0">
              <a:solidFill>
                <a:schemeClr val="bg2">
                  <a:lumMod val="10000"/>
                </a:schemeClr>
              </a:solidFill>
              <a:effectLst>
                <a:outerShdw blurRad="38100" dist="38100" dir="2700000" algn="tl">
                  <a:srgbClr val="000000">
                    <a:alpha val="43137"/>
                  </a:srgbClr>
                </a:outerShdw>
              </a:effectLst>
              <a:latin typeface="Bahnschrift Condensed" panose="020B0502040204020203" pitchFamily="34" charset="0"/>
            </a:endParaRP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sz="2400" dirty="0">
                <a:latin typeface="Agency FB" panose="020B0503020202020204" pitchFamily="34" charset="0"/>
              </a:rPr>
              <a:t>1. Problem Statement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sz="2400" dirty="0">
                <a:latin typeface="Agency FB" panose="020B0503020202020204" pitchFamily="34" charset="0"/>
              </a:rPr>
              <a:t>2. Project overview</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sz="2400" dirty="0">
                <a:latin typeface="Agency FB" panose="020B0503020202020204" pitchFamily="34" charset="0"/>
              </a:rPr>
              <a:t>5. Dataset Description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sz="2400" dirty="0">
                <a:latin typeface="Agency FB" panose="020B0503020202020204" pitchFamily="34" charset="0"/>
              </a:rPr>
              <a:t>6. Modelling Approach</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sz="2400" dirty="0">
                <a:latin typeface="Agency FB" panose="020B0503020202020204" pitchFamily="34" charset="0"/>
              </a:rPr>
              <a:t>8. 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3</a:t>
            </a:fld>
            <a:endParaRPr lang="en-US" altLang="zh-CN" dirty="0"/>
          </a:p>
        </p:txBody>
      </p:sp>
      <p:sp>
        <p:nvSpPr>
          <p:cNvPr id="2" name="Text Placeholder 8">
            <a:extLst>
              <a:ext uri="{FF2B5EF4-FFF2-40B4-BE49-F238E27FC236}">
                <a16:creationId xmlns:a16="http://schemas.microsoft.com/office/drawing/2014/main" id="{D5342F91-75A6-E1E6-8E4E-17FD8EFE3F26}"/>
              </a:ext>
            </a:extLst>
          </p:cNvPr>
          <p:cNvSpPr txBox="1">
            <a:spLocks/>
          </p:cNvSpPr>
          <p:nvPr/>
        </p:nvSpPr>
        <p:spPr>
          <a:xfrm>
            <a:off x="10370334" y="1074716"/>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3</a:t>
            </a:r>
            <a:r>
              <a:rPr lang="en-US" sz="2400" dirty="0">
                <a:latin typeface="Agency FB" panose="020B0503020202020204" pitchFamily="34" charset="0"/>
              </a:rPr>
              <a:t>. End users</a:t>
            </a:r>
          </a:p>
        </p:txBody>
      </p:sp>
      <p:sp>
        <p:nvSpPr>
          <p:cNvPr id="3" name="Text Placeholder 8">
            <a:extLst>
              <a:ext uri="{FF2B5EF4-FFF2-40B4-BE49-F238E27FC236}">
                <a16:creationId xmlns:a16="http://schemas.microsoft.com/office/drawing/2014/main" id="{11B51046-56CA-6A27-0E30-EA67E8126F4E}"/>
              </a:ext>
            </a:extLst>
          </p:cNvPr>
          <p:cNvSpPr txBox="1">
            <a:spLocks/>
          </p:cNvSpPr>
          <p:nvPr/>
        </p:nvSpPr>
        <p:spPr>
          <a:xfrm>
            <a:off x="5244051" y="2826795"/>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4. </a:t>
            </a:r>
            <a:r>
              <a:rPr lang="en-US" sz="2400" dirty="0">
                <a:latin typeface="Agency FB" panose="020B0503020202020204" pitchFamily="34" charset="0"/>
              </a:rPr>
              <a:t>Our solution and Proposition</a:t>
            </a:r>
          </a:p>
        </p:txBody>
      </p:sp>
      <p:sp>
        <p:nvSpPr>
          <p:cNvPr id="4" name="Text Placeholder 21">
            <a:extLst>
              <a:ext uri="{FF2B5EF4-FFF2-40B4-BE49-F238E27FC236}">
                <a16:creationId xmlns:a16="http://schemas.microsoft.com/office/drawing/2014/main" id="{4A814212-397C-003C-9933-128E3B14D382}"/>
              </a:ext>
            </a:extLst>
          </p:cNvPr>
          <p:cNvSpPr txBox="1">
            <a:spLocks/>
          </p:cNvSpPr>
          <p:nvPr/>
        </p:nvSpPr>
        <p:spPr>
          <a:xfrm>
            <a:off x="6366168" y="4577350"/>
            <a:ext cx="1913128" cy="110712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gency FB" panose="020B0503020202020204" pitchFamily="34" charset="0"/>
              </a:rPr>
              <a:t>7. Results and discussion</a:t>
            </a: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46511" y="564553"/>
            <a:ext cx="5117162" cy="1294530"/>
          </a:xfrm>
        </p:spPr>
        <p:txBody>
          <a:bodyPr/>
          <a:lstStyle/>
          <a:p>
            <a:r>
              <a:rPr lang="en-US" dirty="0">
                <a:solidFill>
                  <a:schemeClr val="bg2">
                    <a:lumMod val="10000"/>
                  </a:schemeClr>
                </a:solidFill>
                <a:latin typeface="Arial Black" panose="020B0A04020102020204" pitchFamily="34" charset="0"/>
              </a:rPr>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722165" y="2205013"/>
            <a:ext cx="4260180" cy="1294530"/>
          </a:xfrm>
        </p:spPr>
        <p:txBody>
          <a:bodyPr/>
          <a:lstStyle/>
          <a:p>
            <a:r>
              <a:rPr lang="en-US" sz="2000" dirty="0">
                <a:solidFill>
                  <a:schemeClr val="tx2">
                    <a:lumMod val="75000"/>
                    <a:lumOff val="25000"/>
                  </a:schemeClr>
                </a:solidFill>
                <a:latin typeface="Aptos Narrow" panose="020B0004020202020204" pitchFamily="34" charset="0"/>
              </a:rPr>
              <a:t>The project involves conducting an employee demographic analysis using Excel, focusing on age categories, gender, ethnicity, and department data. This analysis aims to identify diversity trends, demographic distributions, and workforce distribution within the organization. The results will provide valuable insights to guide diversity and inclusion strategies, as well as enhance workforce planning and decision-making.</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Presentation title</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pic>
        <p:nvPicPr>
          <p:cNvPr id="9" name="Picture Placeholder 8">
            <a:extLst>
              <a:ext uri="{FF2B5EF4-FFF2-40B4-BE49-F238E27FC236}">
                <a16:creationId xmlns:a16="http://schemas.microsoft.com/office/drawing/2014/main" id="{C7394C5D-5B22-D8F6-6825-00ADA84B3320}"/>
              </a:ext>
            </a:extLst>
          </p:cNvPr>
          <p:cNvPicPr>
            <a:picLocks noGrp="1" noChangeAspect="1"/>
          </p:cNvPicPr>
          <p:nvPr>
            <p:ph type="pic" sz="quarter" idx="51"/>
          </p:nvPr>
        </p:nvPicPr>
        <p:blipFill>
          <a:blip r:embed="rId3"/>
          <a:srcRect l="18649" r="18649"/>
          <a:stretch>
            <a:fillRect/>
          </a:stretch>
        </p:blipFill>
        <p:spPr/>
      </p:pic>
      <p:grpSp>
        <p:nvGrpSpPr>
          <p:cNvPr id="2" name="object 2">
            <a:extLst>
              <a:ext uri="{FF2B5EF4-FFF2-40B4-BE49-F238E27FC236}">
                <a16:creationId xmlns:a16="http://schemas.microsoft.com/office/drawing/2014/main" id="{9AFA6A7F-B9CD-BAD0-CDB5-F29D68C1C129}"/>
              </a:ext>
            </a:extLst>
          </p:cNvPr>
          <p:cNvGrpSpPr/>
          <p:nvPr/>
        </p:nvGrpSpPr>
        <p:grpSpPr>
          <a:xfrm>
            <a:off x="4266580" y="34985"/>
            <a:ext cx="1796663" cy="2040711"/>
            <a:chOff x="7991475" y="2933700"/>
            <a:chExt cx="2762250" cy="3257550"/>
          </a:xfrm>
        </p:grpSpPr>
        <p:sp>
          <p:nvSpPr>
            <p:cNvPr id="3" name="object 3">
              <a:extLst>
                <a:ext uri="{FF2B5EF4-FFF2-40B4-BE49-F238E27FC236}">
                  <a16:creationId xmlns:a16="http://schemas.microsoft.com/office/drawing/2014/main" id="{6131E323-B021-6D9F-3FCF-EA80C6487B3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8" name="object 4">
              <a:extLst>
                <a:ext uri="{FF2B5EF4-FFF2-40B4-BE49-F238E27FC236}">
                  <a16:creationId xmlns:a16="http://schemas.microsoft.com/office/drawing/2014/main" id="{11B6FD7A-1A4F-57FC-4F35-FD005374A632}"/>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10" name="object 5">
              <a:extLst>
                <a:ext uri="{FF2B5EF4-FFF2-40B4-BE49-F238E27FC236}">
                  <a16:creationId xmlns:a16="http://schemas.microsoft.com/office/drawing/2014/main" id="{E09D4E5A-DA0F-FD0C-3858-7C689A6E2CAD}"/>
                </a:ext>
              </a:extLst>
            </p:cNvPr>
            <p:cNvPicPr/>
            <p:nvPr/>
          </p:nvPicPr>
          <p:blipFill>
            <a:blip r:embed="rId4"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77554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763574" y="166492"/>
            <a:ext cx="5117162" cy="1446408"/>
          </a:xfrm>
        </p:spPr>
        <p:txBody>
          <a:bodyPr/>
          <a:lstStyle/>
          <a:p>
            <a:r>
              <a:rPr lang="en-US" sz="3600" dirty="0">
                <a:solidFill>
                  <a:schemeClr val="tx1"/>
                </a:solidFill>
                <a:latin typeface="Arial Black" panose="020B0A04020102020204" pitchFamily="34" charset="0"/>
              </a:rPr>
              <a:t>PROJPECT OVERVEIW</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58319" y="1924481"/>
            <a:ext cx="4926204" cy="4216400"/>
          </a:xfrm>
        </p:spPr>
        <p:txBody>
          <a:bodyPr/>
          <a:lstStyle/>
          <a:p>
            <a:r>
              <a:rPr lang="en-US" sz="2000" dirty="0">
                <a:solidFill>
                  <a:schemeClr val="tx2">
                    <a:lumMod val="75000"/>
                    <a:lumOff val="25000"/>
                  </a:schemeClr>
                </a:solidFill>
                <a:latin typeface="Aptos Display" panose="020B0004020202020204" pitchFamily="34" charset="0"/>
              </a:rPr>
              <a:t>This project focuses on analyzing employee demographics using Excel to explore diversity within an organization. Key demographics such as age categories, gender, ethnicity, and department are examined to uncover trends and patterns. The analysis will help identify areas where diversity can be strengthened and provide insights for strategic HR planning. The findings aim to support initiatives that promote a more inclusive and equitable workplace environment.</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Presentation title</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5</a:t>
            </a:fld>
            <a:endParaRPr lang="en-US" altLang="zh-CN" dirty="0"/>
          </a:p>
        </p:txBody>
      </p:sp>
      <p:pic>
        <p:nvPicPr>
          <p:cNvPr id="9" name="Picture Placeholder 8">
            <a:extLst>
              <a:ext uri="{FF2B5EF4-FFF2-40B4-BE49-F238E27FC236}">
                <a16:creationId xmlns:a16="http://schemas.microsoft.com/office/drawing/2014/main" id="{C7394C5D-5B22-D8F6-6825-00ADA84B3320}"/>
              </a:ext>
            </a:extLst>
          </p:cNvPr>
          <p:cNvPicPr>
            <a:picLocks noGrp="1" noChangeAspect="1"/>
          </p:cNvPicPr>
          <p:nvPr>
            <p:ph type="pic" sz="quarter" idx="51"/>
          </p:nvPr>
        </p:nvPicPr>
        <p:blipFill>
          <a:blip r:embed="rId3"/>
          <a:srcRect l="18649" r="18649"/>
          <a:stretch>
            <a:fillRect/>
          </a:stretch>
        </p:blipFill>
        <p:spPr/>
      </p:pic>
    </p:spTree>
    <p:extLst>
      <p:ext uri="{BB962C8B-B14F-4D97-AF65-F5344CB8AC3E}">
        <p14:creationId xmlns:p14="http://schemas.microsoft.com/office/powerpoint/2010/main" val="1779562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1"/>
            <a:ext cx="10515600" cy="1690688"/>
          </a:xfrm>
        </p:spPr>
        <p:txBody>
          <a:bodyPr/>
          <a:lstStyle/>
          <a:p>
            <a:r>
              <a:rPr lang="en-US" sz="4000" dirty="0">
                <a:latin typeface="Arial Black" panose="020B0A04020102020204" pitchFamily="34" charset="0"/>
              </a:rPr>
              <a:t>WHO ARE THE END USERS</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3416093" y="3948643"/>
            <a:ext cx="1973178" cy="506399"/>
          </a:xfrm>
        </p:spPr>
        <p:txBody>
          <a:bodyPr/>
          <a:lstStyle/>
          <a:p>
            <a:r>
              <a:rPr lang="en-US" sz="2800" dirty="0">
                <a:latin typeface="Agency FB" panose="020B0503020202020204" pitchFamily="34" charset="0"/>
              </a:rPr>
              <a:t>DEPARTMENT MANAGER</a:t>
            </a:r>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6</a:t>
            </a:fld>
            <a:endParaRPr lang="en-US" altLang="zh-CN" dirty="0"/>
          </a:p>
        </p:txBody>
      </p:sp>
      <p:pic>
        <p:nvPicPr>
          <p:cNvPr id="17" name="Picture Placeholder 16">
            <a:extLst>
              <a:ext uri="{FF2B5EF4-FFF2-40B4-BE49-F238E27FC236}">
                <a16:creationId xmlns:a16="http://schemas.microsoft.com/office/drawing/2014/main" id="{ED2EC4A0-ECBB-4048-A5F3-4CB312815DE3}"/>
              </a:ext>
            </a:extLst>
          </p:cNvPr>
          <p:cNvPicPr>
            <a:picLocks noGrp="1" noChangeAspect="1"/>
          </p:cNvPicPr>
          <p:nvPr>
            <p:ph type="pic" sz="quarter" idx="48"/>
          </p:nvPr>
        </p:nvPicPr>
        <p:blipFill>
          <a:blip r:embed="rId3"/>
          <a:srcRect t="5630" b="5630"/>
          <a:stretch>
            <a:fillRect/>
          </a:stretch>
        </p:blipFill>
        <p:spPr>
          <a:xfrm>
            <a:off x="41965" y="2573153"/>
            <a:ext cx="2368061" cy="2102177"/>
          </a:xfrm>
        </p:spPr>
      </p:pic>
      <p:pic>
        <p:nvPicPr>
          <p:cNvPr id="32" name="Picture Placeholder 31">
            <a:extLst>
              <a:ext uri="{FF2B5EF4-FFF2-40B4-BE49-F238E27FC236}">
                <a16:creationId xmlns:a16="http://schemas.microsoft.com/office/drawing/2014/main" id="{38F2F86F-5811-3CAA-1B75-D0D4D3890AB8}"/>
              </a:ext>
            </a:extLst>
          </p:cNvPr>
          <p:cNvPicPr>
            <a:picLocks noGrp="1" noChangeAspect="1"/>
          </p:cNvPicPr>
          <p:nvPr>
            <p:ph type="pic" sz="quarter" idx="50"/>
          </p:nvPr>
        </p:nvPicPr>
        <p:blipFill>
          <a:blip r:embed="rId4"/>
          <a:srcRect t="5600" b="5600"/>
          <a:stretch>
            <a:fillRect/>
          </a:stretch>
        </p:blipFill>
        <p:spPr>
          <a:xfrm>
            <a:off x="9457357" y="1526959"/>
            <a:ext cx="2366963" cy="2101850"/>
          </a:xfrm>
        </p:spPr>
      </p:pic>
      <p:pic>
        <p:nvPicPr>
          <p:cNvPr id="20" name="Picture Placeholder 18">
            <a:extLst>
              <a:ext uri="{FF2B5EF4-FFF2-40B4-BE49-F238E27FC236}">
                <a16:creationId xmlns:a16="http://schemas.microsoft.com/office/drawing/2014/main" id="{DB1E72A5-3634-6036-C13C-C783F22DF643}"/>
              </a:ext>
            </a:extLst>
          </p:cNvPr>
          <p:cNvPicPr>
            <a:picLocks noChangeAspect="1"/>
          </p:cNvPicPr>
          <p:nvPr/>
        </p:nvPicPr>
        <p:blipFill>
          <a:blip r:embed="rId5"/>
          <a:srcRect t="5600" b="5600"/>
          <a:stretch>
            <a:fillRect/>
          </a:stretch>
        </p:blipFill>
        <p:spPr>
          <a:xfrm>
            <a:off x="3093284" y="1268064"/>
            <a:ext cx="2368061" cy="2102177"/>
          </a:xfrm>
          <a:prstGeom prst="hexagon">
            <a:avLst>
              <a:gd name="adj" fmla="val 28349"/>
              <a:gd name="vf" fmla="val 115470"/>
            </a:avLst>
          </a:prstGeom>
          <a:ln>
            <a:noFill/>
          </a:ln>
        </p:spPr>
      </p:pic>
      <p:sp>
        <p:nvSpPr>
          <p:cNvPr id="21" name="Text Placeholder 8">
            <a:extLst>
              <a:ext uri="{FF2B5EF4-FFF2-40B4-BE49-F238E27FC236}">
                <a16:creationId xmlns:a16="http://schemas.microsoft.com/office/drawing/2014/main" id="{08EB6C5F-A5CD-4C22-9D5C-65D772836B3F}"/>
              </a:ext>
            </a:extLst>
          </p:cNvPr>
          <p:cNvSpPr txBox="1">
            <a:spLocks/>
          </p:cNvSpPr>
          <p:nvPr/>
        </p:nvSpPr>
        <p:spPr>
          <a:xfrm>
            <a:off x="2539466" y="3969458"/>
            <a:ext cx="2212366" cy="55827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ext Placeholder 3">
            <a:extLst>
              <a:ext uri="{FF2B5EF4-FFF2-40B4-BE49-F238E27FC236}">
                <a16:creationId xmlns:a16="http://schemas.microsoft.com/office/drawing/2014/main" id="{117E0462-84E6-583C-4A04-22185F791A1E}"/>
              </a:ext>
            </a:extLst>
          </p:cNvPr>
          <p:cNvSpPr txBox="1">
            <a:spLocks/>
          </p:cNvSpPr>
          <p:nvPr/>
        </p:nvSpPr>
        <p:spPr>
          <a:xfrm>
            <a:off x="6451600" y="4866429"/>
            <a:ext cx="1712765"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 Placeholder 3">
            <a:extLst>
              <a:ext uri="{FF2B5EF4-FFF2-40B4-BE49-F238E27FC236}">
                <a16:creationId xmlns:a16="http://schemas.microsoft.com/office/drawing/2014/main" id="{FC57AE77-FD9D-5FF3-2156-8F2823D9335C}"/>
              </a:ext>
            </a:extLst>
          </p:cNvPr>
          <p:cNvSpPr txBox="1">
            <a:spLocks/>
          </p:cNvSpPr>
          <p:nvPr/>
        </p:nvSpPr>
        <p:spPr>
          <a:xfrm>
            <a:off x="9096933" y="365125"/>
            <a:ext cx="2098039"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28" name="Picture Placeholder 27">
            <a:extLst>
              <a:ext uri="{FF2B5EF4-FFF2-40B4-BE49-F238E27FC236}">
                <a16:creationId xmlns:a16="http://schemas.microsoft.com/office/drawing/2014/main" id="{F87FFFFF-B2F6-B192-1DC6-5DA63E8770EB}"/>
              </a:ext>
            </a:extLst>
          </p:cNvPr>
          <p:cNvPicPr>
            <a:picLocks noGrp="1" noChangeAspect="1"/>
          </p:cNvPicPr>
          <p:nvPr>
            <p:ph type="pic" sz="quarter" idx="49"/>
          </p:nvPr>
        </p:nvPicPr>
        <p:blipFill>
          <a:blip r:embed="rId6"/>
          <a:srcRect t="5600" b="5600"/>
          <a:stretch>
            <a:fillRect/>
          </a:stretch>
        </p:blipFill>
        <p:spPr>
          <a:xfrm>
            <a:off x="5931865" y="2573480"/>
            <a:ext cx="2366962" cy="2101850"/>
          </a:xfrm>
        </p:spPr>
      </p:pic>
      <p:sp>
        <p:nvSpPr>
          <p:cNvPr id="35" name="Text Placeholder 2">
            <a:extLst>
              <a:ext uri="{FF2B5EF4-FFF2-40B4-BE49-F238E27FC236}">
                <a16:creationId xmlns:a16="http://schemas.microsoft.com/office/drawing/2014/main" id="{804C30BA-CB3F-C63A-A0CF-8EBAE3EA8A09}"/>
              </a:ext>
            </a:extLst>
          </p:cNvPr>
          <p:cNvSpPr txBox="1">
            <a:spLocks/>
          </p:cNvSpPr>
          <p:nvPr/>
        </p:nvSpPr>
        <p:spPr>
          <a:xfrm>
            <a:off x="239406" y="4866429"/>
            <a:ext cx="1973178"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latin typeface="Agency FB" panose="020B0503020202020204" pitchFamily="34" charset="0"/>
              </a:rPr>
              <a:t>HR MANAGER</a:t>
            </a:r>
          </a:p>
        </p:txBody>
      </p:sp>
      <p:sp>
        <p:nvSpPr>
          <p:cNvPr id="36" name="Text Placeholder 2">
            <a:extLst>
              <a:ext uri="{FF2B5EF4-FFF2-40B4-BE49-F238E27FC236}">
                <a16:creationId xmlns:a16="http://schemas.microsoft.com/office/drawing/2014/main" id="{C9A9A4A3-A585-73CC-7859-B6B1B6F5B33A}"/>
              </a:ext>
            </a:extLst>
          </p:cNvPr>
          <p:cNvSpPr txBox="1">
            <a:spLocks/>
          </p:cNvSpPr>
          <p:nvPr/>
        </p:nvSpPr>
        <p:spPr>
          <a:xfrm>
            <a:off x="6096000" y="4675330"/>
            <a:ext cx="1973178" cy="55827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latin typeface="Agency FB" panose="020B0503020202020204" pitchFamily="34" charset="0"/>
              </a:rPr>
              <a:t>DATA ANALYST</a:t>
            </a:r>
          </a:p>
        </p:txBody>
      </p:sp>
      <p:sp>
        <p:nvSpPr>
          <p:cNvPr id="37" name="Text Placeholder 2">
            <a:extLst>
              <a:ext uri="{FF2B5EF4-FFF2-40B4-BE49-F238E27FC236}">
                <a16:creationId xmlns:a16="http://schemas.microsoft.com/office/drawing/2014/main" id="{496DE438-AB78-F219-BE2C-7DB9DCD24BFC}"/>
              </a:ext>
            </a:extLst>
          </p:cNvPr>
          <p:cNvSpPr txBox="1">
            <a:spLocks/>
          </p:cNvSpPr>
          <p:nvPr/>
        </p:nvSpPr>
        <p:spPr>
          <a:xfrm>
            <a:off x="9573705" y="3818398"/>
            <a:ext cx="1973178"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latin typeface="Agency FB" panose="020B0503020202020204" pitchFamily="34" charset="0"/>
              </a:rPr>
              <a:t>EXECUTIVES</a:t>
            </a:r>
          </a:p>
        </p:txBody>
      </p:sp>
    </p:spTree>
    <p:extLst>
      <p:ext uri="{BB962C8B-B14F-4D97-AF65-F5344CB8AC3E}">
        <p14:creationId xmlns:p14="http://schemas.microsoft.com/office/powerpoint/2010/main" val="2107888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sz="3600" dirty="0">
                <a:solidFill>
                  <a:schemeClr val="tx1"/>
                </a:solidFill>
                <a:latin typeface="Arial Black" panose="020B0A04020102020204" pitchFamily="34" charset="0"/>
              </a:rPr>
              <a:t>OUR SOLUTION AND ITS PROPOSITION</a:t>
            </a:r>
          </a:p>
        </p:txBody>
      </p:sp>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905269542"/>
              </p:ext>
            </p:extLst>
          </p:nvPr>
        </p:nvGraphicFramePr>
        <p:xfrm>
          <a:off x="393700" y="1614488"/>
          <a:ext cx="11259062" cy="4087812"/>
        </p:xfrm>
        <a:graphic>
          <a:graphicData uri="http://schemas.openxmlformats.org/drawingml/2006/table">
            <a:tbl>
              <a:tblPr firstRow="1" bandRow="1">
                <a:tableStyleId>{22838BEF-8BB2-4498-84A7-C5851F593DF1}</a:tableStyleId>
              </a:tblPr>
              <a:tblGrid>
                <a:gridCol w="1731433">
                  <a:extLst>
                    <a:ext uri="{9D8B030D-6E8A-4147-A177-3AD203B41FA5}">
                      <a16:colId xmlns:a16="http://schemas.microsoft.com/office/drawing/2014/main" val="1457000769"/>
                    </a:ext>
                  </a:extLst>
                </a:gridCol>
                <a:gridCol w="1710267">
                  <a:extLst>
                    <a:ext uri="{9D8B030D-6E8A-4147-A177-3AD203B41FA5}">
                      <a16:colId xmlns:a16="http://schemas.microsoft.com/office/drawing/2014/main" val="1939741220"/>
                    </a:ext>
                  </a:extLst>
                </a:gridCol>
                <a:gridCol w="1831120">
                  <a:extLst>
                    <a:ext uri="{9D8B030D-6E8A-4147-A177-3AD203B41FA5}">
                      <a16:colId xmlns:a16="http://schemas.microsoft.com/office/drawing/2014/main" val="1728182267"/>
                    </a:ext>
                  </a:extLst>
                </a:gridCol>
                <a:gridCol w="1995414">
                  <a:extLst>
                    <a:ext uri="{9D8B030D-6E8A-4147-A177-3AD203B41FA5}">
                      <a16:colId xmlns:a16="http://schemas.microsoft.com/office/drawing/2014/main" val="2001491648"/>
                    </a:ext>
                  </a:extLst>
                </a:gridCol>
                <a:gridCol w="1995414">
                  <a:extLst>
                    <a:ext uri="{9D8B030D-6E8A-4147-A177-3AD203B41FA5}">
                      <a16:colId xmlns:a16="http://schemas.microsoft.com/office/drawing/2014/main" val="3091143212"/>
                    </a:ext>
                  </a:extLst>
                </a:gridCol>
                <a:gridCol w="1995414">
                  <a:extLst>
                    <a:ext uri="{9D8B030D-6E8A-4147-A177-3AD203B41FA5}">
                      <a16:colId xmlns:a16="http://schemas.microsoft.com/office/drawing/2014/main" val="440248734"/>
                    </a:ext>
                  </a:extLst>
                </a:gridCol>
              </a:tblGrid>
              <a:tr h="2043906">
                <a:tc>
                  <a:txBody>
                    <a:bodyPr/>
                    <a:lstStyle/>
                    <a:p>
                      <a:pPr algn="ctr"/>
                      <a:r>
                        <a:rPr lang="en-US" sz="1400" b="0" kern="1200" dirty="0">
                          <a:solidFill>
                            <a:schemeClr val="accent6"/>
                          </a:solidFill>
                          <a:latin typeface="Arial Black" panose="020B0A04020102020204" pitchFamily="34" charset="0"/>
                        </a:rPr>
                        <a:t>CONDITIONAL FORMATTING</a:t>
                      </a:r>
                      <a:endParaRPr lang="en-US" sz="1400" b="0" kern="1200" dirty="0">
                        <a:solidFill>
                          <a:schemeClr val="accent6"/>
                        </a:solidFill>
                        <a:latin typeface="Arial Black" panose="020B0A04020102020204" pitchFamily="34" charset="0"/>
                        <a:ea typeface="+mn-ea"/>
                        <a:cs typeface="+mn-cs"/>
                      </a:endParaRPr>
                    </a:p>
                  </a:txBody>
                  <a:tcPr anchor="ctr"/>
                </a:tc>
                <a:tc>
                  <a:txBody>
                    <a:bodyPr/>
                    <a:lstStyle/>
                    <a:p>
                      <a:pPr algn="ctr"/>
                      <a:r>
                        <a:rPr lang="en-US" sz="1400" b="0" dirty="0">
                          <a:solidFill>
                            <a:schemeClr val="accent6"/>
                          </a:solidFill>
                          <a:latin typeface="Arial Black" panose="020B0A04020102020204" pitchFamily="34" charset="0"/>
                        </a:rPr>
                        <a:t>FILTER</a:t>
                      </a:r>
                      <a:endParaRPr lang="en-US" sz="1400" b="0" i="0" dirty="0">
                        <a:solidFill>
                          <a:schemeClr val="accent6"/>
                        </a:solidFill>
                        <a:latin typeface="Arial Black" panose="020B0A04020102020204" pitchFamily="34" charset="0"/>
                        <a:cs typeface="Posterama" panose="020B0504020200020000" pitchFamily="34" charset="0"/>
                      </a:endParaRPr>
                    </a:p>
                  </a:txBody>
                  <a:tcPr anchor="ctr"/>
                </a:tc>
                <a:tc>
                  <a:txBody>
                    <a:bodyPr/>
                    <a:lstStyle/>
                    <a:p>
                      <a:pPr algn="ctr"/>
                      <a:r>
                        <a:rPr lang="en-US" sz="1400" b="0" dirty="0">
                          <a:solidFill>
                            <a:schemeClr val="accent6"/>
                          </a:solidFill>
                          <a:latin typeface="Arial Black" panose="020B0A04020102020204" pitchFamily="34" charset="0"/>
                        </a:rPr>
                        <a:t>FORMULA</a:t>
                      </a:r>
                      <a:endParaRPr lang="en-US" sz="1400" b="0" i="0" dirty="0">
                        <a:solidFill>
                          <a:schemeClr val="accent6"/>
                        </a:solidFill>
                        <a:latin typeface="Arial Black" panose="020B0A04020102020204" pitchFamily="34" charset="0"/>
                        <a:cs typeface="Posterama" panose="020B0504020200020000" pitchFamily="34" charset="0"/>
                      </a:endParaRPr>
                    </a:p>
                  </a:txBody>
                  <a:tcPr anchor="ctr"/>
                </a:tc>
                <a:tc>
                  <a:txBody>
                    <a:bodyPr/>
                    <a:lstStyle/>
                    <a:p>
                      <a:pPr algn="ctr"/>
                      <a:r>
                        <a:rPr lang="en-US" sz="1400" b="0" dirty="0">
                          <a:solidFill>
                            <a:schemeClr val="accent6"/>
                          </a:solidFill>
                          <a:latin typeface="Arial Black" panose="020B0A04020102020204" pitchFamily="34" charset="0"/>
                        </a:rPr>
                        <a:t>PIVOT TABLE</a:t>
                      </a:r>
                      <a:endParaRPr lang="en-US" sz="1400" b="0" i="0" dirty="0">
                        <a:solidFill>
                          <a:schemeClr val="accent6"/>
                        </a:solidFill>
                        <a:latin typeface="Arial Black" panose="020B0A04020102020204" pitchFamily="34" charset="0"/>
                        <a:cs typeface="Posterama" panose="020B0504020200020000" pitchFamily="34" charset="0"/>
                      </a:endParaRPr>
                    </a:p>
                  </a:txBody>
                  <a:tcPr anchor="ctr"/>
                </a:tc>
                <a:tc>
                  <a:txBody>
                    <a:bodyPr/>
                    <a:lstStyle/>
                    <a:p>
                      <a:pPr algn="ctr"/>
                      <a:r>
                        <a:rPr lang="en-US" sz="1400" b="0" dirty="0">
                          <a:solidFill>
                            <a:schemeClr val="accent6"/>
                          </a:solidFill>
                          <a:latin typeface="Arial Black" panose="020B0A04020102020204" pitchFamily="34" charset="0"/>
                        </a:rPr>
                        <a:t>SLICER</a:t>
                      </a:r>
                      <a:endParaRPr lang="en-US" sz="1400" b="0" i="0" dirty="0">
                        <a:solidFill>
                          <a:schemeClr val="accent6"/>
                        </a:solidFill>
                        <a:latin typeface="Arial Black" panose="020B0A04020102020204" pitchFamily="34" charset="0"/>
                        <a:cs typeface="Posterama" panose="020B0504020200020000" pitchFamily="34" charset="0"/>
                      </a:endParaRPr>
                    </a:p>
                  </a:txBody>
                  <a:tcPr anchor="ctr"/>
                </a:tc>
                <a:tc>
                  <a:txBody>
                    <a:bodyPr/>
                    <a:lstStyle/>
                    <a:p>
                      <a:pPr algn="ctr"/>
                      <a:r>
                        <a:rPr lang="en-US" sz="1400" b="0" dirty="0">
                          <a:solidFill>
                            <a:schemeClr val="accent6"/>
                          </a:solidFill>
                          <a:latin typeface="Arial Black" panose="020B0A04020102020204" pitchFamily="34" charset="0"/>
                        </a:rPr>
                        <a:t>GRAPH</a:t>
                      </a:r>
                      <a:endParaRPr lang="en-US" sz="1400" b="0" i="0" dirty="0">
                        <a:solidFill>
                          <a:schemeClr val="accent6"/>
                        </a:solidFill>
                        <a:latin typeface="Arial Black" panose="020B0A04020102020204" pitchFamily="34" charset="0"/>
                        <a:cs typeface="Posterama" panose="020B0504020200020000" pitchFamily="34" charset="0"/>
                      </a:endParaRPr>
                    </a:p>
                  </a:txBody>
                  <a:tcPr anchor="ctr"/>
                </a:tc>
                <a:extLst>
                  <a:ext uri="{0D108BD9-81ED-4DB2-BD59-A6C34878D82A}">
                    <a16:rowId xmlns:a16="http://schemas.microsoft.com/office/drawing/2014/main" val="704343578"/>
                  </a:ext>
                </a:extLst>
              </a:tr>
              <a:tr h="2043906">
                <a:tc>
                  <a:txBody>
                    <a:bodyPr/>
                    <a:lstStyle/>
                    <a:p>
                      <a:pPr algn="ctr"/>
                      <a:r>
                        <a:rPr lang="en-US" b="0" dirty="0">
                          <a:solidFill>
                            <a:schemeClr val="tx2">
                              <a:lumMod val="75000"/>
                              <a:lumOff val="25000"/>
                            </a:schemeClr>
                          </a:solidFill>
                          <a:latin typeface="Aptos Narrow" panose="020B0004020202020204" pitchFamily="34" charset="0"/>
                        </a:rPr>
                        <a:t>Highlighting cells that are blanks or has no value</a:t>
                      </a:r>
                      <a:endParaRPr lang="en-US" b="0" i="0" dirty="0">
                        <a:solidFill>
                          <a:schemeClr val="tx2">
                            <a:lumMod val="75000"/>
                            <a:lumOff val="25000"/>
                          </a:schemeClr>
                        </a:solidFill>
                        <a:latin typeface="Aptos Narrow" panose="020B0004020202020204" pitchFamily="34" charset="0"/>
                        <a:cs typeface="Posterama" panose="020B0504020200020000" pitchFamily="34" charset="0"/>
                      </a:endParaRPr>
                    </a:p>
                  </a:txBody>
                  <a:tcPr anchor="ctr"/>
                </a:tc>
                <a:tc>
                  <a:txBody>
                    <a:bodyPr/>
                    <a:lstStyle/>
                    <a:p>
                      <a:pPr algn="ctr"/>
                      <a:r>
                        <a:rPr lang="en-US" b="0" dirty="0">
                          <a:solidFill>
                            <a:schemeClr val="tx2">
                              <a:lumMod val="75000"/>
                              <a:lumOff val="25000"/>
                            </a:schemeClr>
                          </a:solidFill>
                          <a:latin typeface="Aptos Narrow" panose="020B0004020202020204" pitchFamily="34" charset="0"/>
                        </a:rPr>
                        <a:t>Focusing on blank cells and removing them</a:t>
                      </a:r>
                      <a:endParaRPr lang="en-US" b="0" i="0" dirty="0">
                        <a:solidFill>
                          <a:schemeClr val="tx2">
                            <a:lumMod val="75000"/>
                            <a:lumOff val="25000"/>
                          </a:schemeClr>
                        </a:solidFill>
                        <a:latin typeface="Aptos Narrow" panose="020B0004020202020204" pitchFamily="34" charset="0"/>
                        <a:cs typeface="Posterama" panose="020B0504020200020000" pitchFamily="34" charset="0"/>
                      </a:endParaRPr>
                    </a:p>
                  </a:txBody>
                  <a:tcPr anchor="ctr"/>
                </a:tc>
                <a:tc>
                  <a:txBody>
                    <a:bodyPr/>
                    <a:lstStyle/>
                    <a:p>
                      <a:pPr algn="ctr"/>
                      <a:r>
                        <a:rPr lang="en-US" b="0" dirty="0">
                          <a:solidFill>
                            <a:schemeClr val="tx2">
                              <a:lumMod val="75000"/>
                              <a:lumOff val="25000"/>
                            </a:schemeClr>
                          </a:solidFill>
                          <a:latin typeface="Aptos Narrow" panose="020B0004020202020204" pitchFamily="34" charset="0"/>
                        </a:rPr>
                        <a:t>For identifying the level of performance from low to high</a:t>
                      </a:r>
                      <a:endParaRPr lang="en-US" b="0" i="0" dirty="0">
                        <a:solidFill>
                          <a:schemeClr val="tx2">
                            <a:lumMod val="75000"/>
                            <a:lumOff val="25000"/>
                          </a:schemeClr>
                        </a:solidFill>
                        <a:latin typeface="Aptos Narrow" panose="020B0004020202020204" pitchFamily="34" charset="0"/>
                        <a:cs typeface="Posterama" panose="020B0504020200020000" pitchFamily="34" charset="0"/>
                      </a:endParaRPr>
                    </a:p>
                  </a:txBody>
                  <a:tcPr anchor="ctr"/>
                </a:tc>
                <a:tc>
                  <a:txBody>
                    <a:bodyPr/>
                    <a:lstStyle/>
                    <a:p>
                      <a:pPr algn="ctr"/>
                      <a:r>
                        <a:rPr lang="en-US" b="0" dirty="0">
                          <a:solidFill>
                            <a:schemeClr val="tx2">
                              <a:lumMod val="75000"/>
                              <a:lumOff val="25000"/>
                            </a:schemeClr>
                          </a:solidFill>
                          <a:latin typeface="Aptos Narrow" panose="020B0004020202020204" pitchFamily="34" charset="0"/>
                        </a:rPr>
                        <a:t>Summarizing data and analyzing relationship and generating report</a:t>
                      </a:r>
                      <a:endParaRPr lang="en-US" b="0" i="0" dirty="0">
                        <a:solidFill>
                          <a:schemeClr val="tx2">
                            <a:lumMod val="75000"/>
                            <a:lumOff val="25000"/>
                          </a:schemeClr>
                        </a:solidFill>
                        <a:latin typeface="Aptos Narrow" panose="020B0004020202020204" pitchFamily="34" charset="0"/>
                        <a:cs typeface="Posterama" panose="020B0504020200020000" pitchFamily="34" charset="0"/>
                      </a:endParaRPr>
                    </a:p>
                  </a:txBody>
                  <a:tcPr anchor="ctr"/>
                </a:tc>
                <a:tc>
                  <a:txBody>
                    <a:bodyPr/>
                    <a:lstStyle/>
                    <a:p>
                      <a:pPr algn="ctr"/>
                      <a:r>
                        <a:rPr lang="en-US" b="0" dirty="0">
                          <a:solidFill>
                            <a:schemeClr val="tx2">
                              <a:lumMod val="75000"/>
                              <a:lumOff val="25000"/>
                            </a:schemeClr>
                          </a:solidFill>
                          <a:latin typeface="Aptos Narrow" panose="020B0004020202020204" pitchFamily="34" charset="0"/>
                        </a:rPr>
                        <a:t>Filtering data for enhancing user experience and highlight clear view of specific data</a:t>
                      </a:r>
                      <a:endParaRPr lang="en-US" b="0" i="0" dirty="0">
                        <a:solidFill>
                          <a:schemeClr val="tx2">
                            <a:lumMod val="75000"/>
                            <a:lumOff val="25000"/>
                          </a:schemeClr>
                        </a:solidFill>
                        <a:latin typeface="Aptos Narrow" panose="020B0004020202020204" pitchFamily="34" charset="0"/>
                        <a:cs typeface="Posterama" panose="020B0504020200020000" pitchFamily="34" charset="0"/>
                      </a:endParaRPr>
                    </a:p>
                  </a:txBody>
                  <a:tcPr anchor="ctr"/>
                </a:tc>
                <a:tc>
                  <a:txBody>
                    <a:bodyPr/>
                    <a:lstStyle/>
                    <a:p>
                      <a:pPr algn="ctr"/>
                      <a:r>
                        <a:rPr lang="en-US" b="0" dirty="0">
                          <a:solidFill>
                            <a:schemeClr val="tx2">
                              <a:lumMod val="75000"/>
                              <a:lumOff val="25000"/>
                            </a:schemeClr>
                          </a:solidFill>
                          <a:latin typeface="Aptos Narrow" panose="020B0004020202020204" pitchFamily="34" charset="0"/>
                        </a:rPr>
                        <a:t>For data visualization</a:t>
                      </a:r>
                      <a:endParaRPr lang="en-US" b="0" i="0" dirty="0">
                        <a:solidFill>
                          <a:schemeClr val="tx2">
                            <a:lumMod val="75000"/>
                            <a:lumOff val="25000"/>
                          </a:schemeClr>
                        </a:solidFill>
                        <a:latin typeface="Aptos Narrow" panose="020B0004020202020204" pitchFamily="34" charset="0"/>
                        <a:cs typeface="Posterama" panose="020B0504020200020000" pitchFamily="34" charset="0"/>
                      </a:endParaRPr>
                    </a:p>
                  </a:txBody>
                  <a:tcPr anchor="ctr"/>
                </a:tc>
                <a:extLst>
                  <a:ext uri="{0D108BD9-81ED-4DB2-BD59-A6C34878D82A}">
                    <a16:rowId xmlns:a16="http://schemas.microsoft.com/office/drawing/2014/main" val="322234691"/>
                  </a:ext>
                </a:extLst>
              </a:tr>
            </a:tbl>
          </a:graphicData>
        </a:graphic>
      </p:graphicFrame>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12460212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70933" y="160867"/>
            <a:ext cx="10320868" cy="626533"/>
          </a:xfrm>
        </p:spPr>
        <p:txBody>
          <a:bodyPr/>
          <a:lstStyle/>
          <a:p>
            <a:r>
              <a:rPr lang="en-US" sz="3600" dirty="0">
                <a:solidFill>
                  <a:schemeClr val="tx1"/>
                </a:solidFill>
                <a:latin typeface="Arial Black" panose="020B0A04020102020204" pitchFamily="34" charset="0"/>
              </a:rPr>
              <a:t>DATASET DESCRIPTION</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484632" y="952500"/>
            <a:ext cx="10709537" cy="5130800"/>
          </a:xfrm>
        </p:spPr>
        <p:txBody>
          <a:bodyPr/>
          <a:lstStyle/>
          <a:p>
            <a:r>
              <a:rPr lang="en-US" sz="2000" dirty="0">
                <a:solidFill>
                  <a:schemeClr val="tx1"/>
                </a:solidFill>
                <a:latin typeface="Arial Black" panose="020B0A04020102020204" pitchFamily="34" charset="0"/>
              </a:rPr>
              <a:t>Dataset Name</a:t>
            </a:r>
            <a:r>
              <a:rPr lang="en-US" sz="2000" dirty="0">
                <a:solidFill>
                  <a:schemeClr val="tx2">
                    <a:lumMod val="75000"/>
                    <a:lumOff val="25000"/>
                  </a:schemeClr>
                </a:solidFill>
                <a:latin typeface="Agency FB" panose="020B0503020202020204" pitchFamily="34" charset="0"/>
              </a:rPr>
              <a:t>:</a:t>
            </a:r>
            <a:r>
              <a:rPr lang="en-US" sz="2000" dirty="0">
                <a:solidFill>
                  <a:schemeClr val="tx2">
                    <a:lumMod val="75000"/>
                    <a:lumOff val="25000"/>
                  </a:schemeClr>
                </a:solidFill>
              </a:rPr>
              <a:t> </a:t>
            </a:r>
            <a:r>
              <a:rPr lang="en-US" sz="2000" dirty="0">
                <a:solidFill>
                  <a:schemeClr val="tx2">
                    <a:lumMod val="75000"/>
                    <a:lumOff val="25000"/>
                  </a:schemeClr>
                </a:solidFill>
                <a:latin typeface="Arial" panose="020B0604020202020204" pitchFamily="34" charset="0"/>
                <a:cs typeface="Arial" panose="020B0604020202020204" pitchFamily="34" charset="0"/>
              </a:rPr>
              <a:t>Employee Demographic Analysis </a:t>
            </a:r>
          </a:p>
          <a:p>
            <a:r>
              <a:rPr lang="en-US" sz="2000" dirty="0">
                <a:solidFill>
                  <a:schemeClr val="bg2">
                    <a:lumMod val="10000"/>
                  </a:schemeClr>
                </a:solidFill>
                <a:latin typeface="Arial Black" panose="020B0A04020102020204" pitchFamily="34" charset="0"/>
              </a:rPr>
              <a:t>Data Description</a:t>
            </a:r>
            <a:r>
              <a:rPr lang="en-US" sz="2000" dirty="0">
                <a:solidFill>
                  <a:schemeClr val="tx2">
                    <a:lumMod val="75000"/>
                    <a:lumOff val="25000"/>
                  </a:schemeClr>
                </a:solidFill>
                <a:latin typeface="Arial Black" panose="020B0A04020102020204" pitchFamily="34" charset="0"/>
              </a:rPr>
              <a:t>: </a:t>
            </a:r>
            <a:r>
              <a:rPr lang="en-US" sz="2000" dirty="0">
                <a:solidFill>
                  <a:schemeClr val="tx2">
                    <a:lumMod val="75000"/>
                    <a:lumOff val="25000"/>
                  </a:schemeClr>
                </a:solidFill>
                <a:latin typeface="Arial" panose="020B0604020202020204" pitchFamily="34" charset="0"/>
                <a:cs typeface="Arial" panose="020B0604020202020204" pitchFamily="34" charset="0"/>
              </a:rPr>
              <a:t>Contains demographic data for employees, including age categories, gender, ethnicity, department, and count of employees. This data is used to analyze workforce diversity and identify trends for strategic HR planning</a:t>
            </a:r>
            <a:r>
              <a:rPr lang="en-US" sz="2000" dirty="0">
                <a:solidFill>
                  <a:schemeClr val="tx2">
                    <a:lumMod val="75000"/>
                    <a:lumOff val="25000"/>
                  </a:schemeClr>
                </a:solidFill>
              </a:rPr>
              <a:t>.</a:t>
            </a:r>
          </a:p>
          <a:p>
            <a:r>
              <a:rPr lang="en-US" sz="2000" dirty="0">
                <a:solidFill>
                  <a:schemeClr val="tx1">
                    <a:lumMod val="95000"/>
                    <a:lumOff val="5000"/>
                  </a:schemeClr>
                </a:solidFill>
                <a:latin typeface="Arial Black" panose="020B0A04020102020204" pitchFamily="34" charset="0"/>
              </a:rPr>
              <a:t>Source</a:t>
            </a:r>
            <a:r>
              <a:rPr lang="en-US" sz="2000" dirty="0">
                <a:solidFill>
                  <a:schemeClr val="tx1">
                    <a:lumMod val="95000"/>
                    <a:lumOff val="5000"/>
                  </a:schemeClr>
                </a:solidFill>
              </a:rPr>
              <a:t>:</a:t>
            </a:r>
            <a:r>
              <a:rPr lang="en-US" sz="2000" dirty="0"/>
              <a:t> </a:t>
            </a:r>
            <a:r>
              <a:rPr lang="en-US" sz="2000" dirty="0">
                <a:solidFill>
                  <a:schemeClr val="tx2">
                    <a:lumMod val="75000"/>
                    <a:lumOff val="25000"/>
                  </a:schemeClr>
                </a:solidFill>
                <a:latin typeface="Arial" panose="020B0604020202020204" pitchFamily="34" charset="0"/>
                <a:cs typeface="Arial" panose="020B0604020202020204" pitchFamily="34" charset="0"/>
              </a:rPr>
              <a:t>Kaggle.com</a:t>
            </a:r>
          </a:p>
          <a:p>
            <a:r>
              <a:rPr lang="en-US" sz="2000" dirty="0">
                <a:solidFill>
                  <a:schemeClr val="tx1">
                    <a:lumMod val="95000"/>
                    <a:lumOff val="5000"/>
                  </a:schemeClr>
                </a:solidFill>
                <a:latin typeface="Arial Black" panose="020B0A04020102020204" pitchFamily="34" charset="0"/>
              </a:rPr>
              <a:t>Variables/Columns</a:t>
            </a:r>
            <a:r>
              <a:rPr lang="en-US" sz="2000" dirty="0"/>
              <a:t>:</a:t>
            </a:r>
          </a:p>
          <a:p>
            <a:pPr lvl="1"/>
            <a:r>
              <a:rPr lang="en-US" sz="2000" dirty="0">
                <a:solidFill>
                  <a:schemeClr val="tx2">
                    <a:lumMod val="75000"/>
                    <a:lumOff val="25000"/>
                  </a:schemeClr>
                </a:solidFill>
                <a:latin typeface="Arial" panose="020B0604020202020204" pitchFamily="34" charset="0"/>
                <a:cs typeface="Arial" panose="020B0604020202020204" pitchFamily="34" charset="0"/>
              </a:rPr>
              <a:t>Gender: Male and Female</a:t>
            </a:r>
          </a:p>
          <a:p>
            <a:pPr lvl="1"/>
            <a:r>
              <a:rPr lang="en-US" sz="2000" dirty="0">
                <a:solidFill>
                  <a:schemeClr val="tx2">
                    <a:lumMod val="75000"/>
                    <a:lumOff val="25000"/>
                  </a:schemeClr>
                </a:solidFill>
                <a:latin typeface="Arial" panose="020B0604020202020204" pitchFamily="34" charset="0"/>
                <a:cs typeface="Arial" panose="020B0604020202020204" pitchFamily="34" charset="0"/>
              </a:rPr>
              <a:t> Department: Accounting, Engineering, Finance, Human Resource, II, Marketing, Sales</a:t>
            </a:r>
          </a:p>
          <a:p>
            <a:pPr lvl="1"/>
            <a:r>
              <a:rPr lang="en-US" sz="2000" dirty="0">
                <a:solidFill>
                  <a:schemeClr val="tx2">
                    <a:lumMod val="75000"/>
                    <a:lumOff val="25000"/>
                  </a:schemeClr>
                </a:solidFill>
                <a:latin typeface="Arial" panose="020B0604020202020204" pitchFamily="34" charset="0"/>
                <a:cs typeface="Arial" panose="020B0604020202020204" pitchFamily="34" charset="0"/>
              </a:rPr>
              <a:t> Age Category: Late 20s, Early 30s, Late 30s, Early 40s, Late 401, Early 50s, Late 50s, Early 60s</a:t>
            </a:r>
          </a:p>
          <a:p>
            <a:pPr lvl="1"/>
            <a:r>
              <a:rPr lang="en-US" sz="2000" dirty="0">
                <a:solidFill>
                  <a:schemeClr val="tx2">
                    <a:lumMod val="75000"/>
                    <a:lumOff val="25000"/>
                  </a:schemeClr>
                </a:solidFill>
                <a:latin typeface="Arial" panose="020B0604020202020204" pitchFamily="34" charset="0"/>
                <a:cs typeface="Arial" panose="020B0604020202020204" pitchFamily="34" charset="0"/>
              </a:rPr>
              <a:t>Ethnicity: Asian, Black, Caucasian, Latino</a:t>
            </a:r>
          </a:p>
          <a:p>
            <a:pPr lvl="1"/>
            <a:r>
              <a:rPr lang="en-US" sz="2000" dirty="0">
                <a:solidFill>
                  <a:schemeClr val="tx2">
                    <a:lumMod val="75000"/>
                    <a:lumOff val="25000"/>
                  </a:schemeClr>
                </a:solidFill>
                <a:latin typeface="Arial" panose="020B0604020202020204" pitchFamily="34" charset="0"/>
                <a:cs typeface="Arial" panose="020B0604020202020204" pitchFamily="34" charset="0"/>
              </a:rPr>
              <a:t>Names: For counts</a:t>
            </a:r>
          </a:p>
          <a:p>
            <a:r>
              <a:rPr lang="en-US" sz="2000" dirty="0">
                <a:solidFill>
                  <a:schemeClr val="tx1"/>
                </a:solidFill>
                <a:latin typeface="Arial Black" panose="020B0A04020102020204" pitchFamily="34" charset="0"/>
              </a:rPr>
              <a:t>Data Types</a:t>
            </a:r>
            <a:r>
              <a:rPr lang="en-US" sz="2000" dirty="0"/>
              <a:t>: </a:t>
            </a:r>
            <a:r>
              <a:rPr lang="en-US" sz="2000" dirty="0">
                <a:solidFill>
                  <a:schemeClr val="tx2">
                    <a:lumMod val="75000"/>
                    <a:lumOff val="25000"/>
                  </a:schemeClr>
                </a:solidFill>
                <a:latin typeface="Arial" panose="020B0604020202020204" pitchFamily="34" charset="0"/>
                <a:cs typeface="Arial" panose="020B0604020202020204" pitchFamily="34" charset="0"/>
              </a:rPr>
              <a:t>Numeric and Text</a:t>
            </a:r>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32955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2100" y="274955"/>
            <a:ext cx="8483600" cy="626533"/>
          </a:xfrm>
        </p:spPr>
        <p:txBody>
          <a:bodyPr/>
          <a:lstStyle/>
          <a:p>
            <a:r>
              <a:rPr lang="en-US" sz="4000" dirty="0">
                <a:solidFill>
                  <a:schemeClr val="tx1"/>
                </a:solidFill>
                <a:latin typeface="Arial Black" panose="020B0A04020102020204" pitchFamily="34" charset="0"/>
              </a:rPr>
              <a:t>DATASET DESCRIPTION</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2464708" y="1229787"/>
            <a:ext cx="9727292" cy="4659834"/>
          </a:xfrm>
        </p:spPr>
        <p:txBody>
          <a:bodyPr/>
          <a:lstStyle/>
          <a:p>
            <a:r>
              <a:rPr lang="en-US" sz="2800" dirty="0">
                <a:solidFill>
                  <a:schemeClr val="tx2"/>
                </a:solidFill>
                <a:latin typeface="Arial Black" panose="020B0A04020102020204" pitchFamily="34" charset="0"/>
              </a:rPr>
              <a:t>Measurement:</a:t>
            </a:r>
          </a:p>
          <a:p>
            <a:r>
              <a:rPr lang="en-US" sz="2800" dirty="0">
                <a:solidFill>
                  <a:schemeClr val="tx1"/>
                </a:solidFill>
              </a:rPr>
              <a:t> </a:t>
            </a:r>
            <a:r>
              <a:rPr lang="en-US" sz="2800" b="1" dirty="0">
                <a:solidFill>
                  <a:schemeClr val="tx1"/>
                </a:solidFill>
                <a:latin typeface="Bahnschrift Condensed" panose="020B0502040204020203" pitchFamily="34" charset="0"/>
              </a:rPr>
              <a:t>Age category</a:t>
            </a:r>
            <a:r>
              <a:rPr lang="en-US" sz="2800" dirty="0">
                <a:solidFill>
                  <a:schemeClr val="tx1"/>
                </a:solidFill>
                <a:latin typeface="Bahnschrift Condensed" panose="020B0502040204020203" pitchFamily="34" charset="0"/>
              </a:rPr>
              <a:t>:</a:t>
            </a:r>
            <a:endParaRPr lang="en-US" sz="2000" dirty="0">
              <a:solidFill>
                <a:schemeClr val="tx1"/>
              </a:solidFill>
              <a:latin typeface="Bahnschrift Condensed" panose="020B0502040204020203" pitchFamily="34" charset="0"/>
            </a:endParaRPr>
          </a:p>
          <a:p>
            <a:pPr lvl="1"/>
            <a:r>
              <a:rPr lang="en-US" sz="2400" dirty="0">
                <a:solidFill>
                  <a:schemeClr val="accent1">
                    <a:lumMod val="75000"/>
                  </a:schemeClr>
                </a:solidFill>
                <a:latin typeface="Bahnschrift Condensed" panose="020B0502040204020203" pitchFamily="34" charset="0"/>
              </a:rPr>
              <a:t>25-29 years: Late 20s</a:t>
            </a:r>
          </a:p>
          <a:p>
            <a:pPr lvl="1"/>
            <a:r>
              <a:rPr lang="en-US" sz="2400" dirty="0">
                <a:solidFill>
                  <a:schemeClr val="accent1">
                    <a:lumMod val="75000"/>
                  </a:schemeClr>
                </a:solidFill>
                <a:latin typeface="Bahnschrift Condensed" panose="020B0502040204020203" pitchFamily="34" charset="0"/>
              </a:rPr>
              <a:t>30-34 years: Early 30s</a:t>
            </a:r>
          </a:p>
          <a:p>
            <a:pPr lvl="1"/>
            <a:r>
              <a:rPr lang="en-US" sz="2400" dirty="0">
                <a:solidFill>
                  <a:schemeClr val="accent1">
                    <a:lumMod val="75000"/>
                  </a:schemeClr>
                </a:solidFill>
                <a:latin typeface="Bahnschrift Condensed" panose="020B0502040204020203" pitchFamily="34" charset="0"/>
              </a:rPr>
              <a:t> 35-39 years: Late 30s</a:t>
            </a:r>
          </a:p>
          <a:p>
            <a:pPr lvl="1"/>
            <a:r>
              <a:rPr lang="en-US" sz="2400" dirty="0">
                <a:solidFill>
                  <a:schemeClr val="accent1">
                    <a:lumMod val="75000"/>
                  </a:schemeClr>
                </a:solidFill>
                <a:latin typeface="Bahnschrift Condensed" panose="020B0502040204020203" pitchFamily="34" charset="0"/>
              </a:rPr>
              <a:t>40-44 years: Early 40s</a:t>
            </a:r>
          </a:p>
          <a:p>
            <a:pPr lvl="1"/>
            <a:r>
              <a:rPr lang="en-US" sz="2400" dirty="0">
                <a:solidFill>
                  <a:schemeClr val="accent1">
                    <a:lumMod val="75000"/>
                  </a:schemeClr>
                </a:solidFill>
                <a:latin typeface="Bahnschrift Condensed" panose="020B0502040204020203" pitchFamily="34" charset="0"/>
              </a:rPr>
              <a:t>45-49 years: Late 40s</a:t>
            </a:r>
          </a:p>
          <a:p>
            <a:pPr lvl="1"/>
            <a:r>
              <a:rPr lang="en-US" sz="2400" dirty="0">
                <a:solidFill>
                  <a:schemeClr val="accent1">
                    <a:lumMod val="75000"/>
                  </a:schemeClr>
                </a:solidFill>
                <a:latin typeface="Bahnschrift Condensed" panose="020B0502040204020203" pitchFamily="34" charset="0"/>
              </a:rPr>
              <a:t>50-54 years: Early 50s</a:t>
            </a:r>
          </a:p>
          <a:p>
            <a:pPr lvl="1"/>
            <a:r>
              <a:rPr lang="en-US" sz="2400" dirty="0">
                <a:solidFill>
                  <a:schemeClr val="accent1">
                    <a:lumMod val="75000"/>
                  </a:schemeClr>
                </a:solidFill>
                <a:latin typeface="Bahnschrift Condensed" panose="020B0502040204020203" pitchFamily="34" charset="0"/>
              </a:rPr>
              <a:t>55-59 years: Late 50s</a:t>
            </a:r>
          </a:p>
          <a:p>
            <a:pPr lvl="1"/>
            <a:r>
              <a:rPr lang="en-US" sz="2400" dirty="0">
                <a:solidFill>
                  <a:schemeClr val="accent1">
                    <a:lumMod val="75000"/>
                  </a:schemeClr>
                </a:solidFill>
                <a:latin typeface="Bahnschrift Condensed" panose="020B0502040204020203" pitchFamily="34" charset="0"/>
              </a:rPr>
              <a:t>60-65 years: Early 60s</a:t>
            </a:r>
          </a:p>
          <a:p>
            <a:pPr marL="457200" lvl="1" indent="0">
              <a:buNone/>
            </a:pPr>
            <a:r>
              <a:rPr lang="en-US" sz="2400" dirty="0">
                <a:solidFill>
                  <a:schemeClr val="accent1">
                    <a:lumMod val="75000"/>
                  </a:schemeClr>
                </a:solidFill>
                <a:latin typeface="Bahnschrift Condensed" panose="020B0502040204020203" pitchFamily="34" charset="0"/>
              </a:rPr>
              <a:t>60sSize: 5 fields (Out of 13 fields)</a:t>
            </a:r>
          </a:p>
          <a:p>
            <a:pPr marL="457200" lvl="1" indent="0">
              <a:buNone/>
            </a:pPr>
            <a:endParaRPr lang="en-US" sz="2400" dirty="0">
              <a:solidFill>
                <a:schemeClr val="accent1">
                  <a:lumMod val="75000"/>
                </a:schemeClr>
              </a:solidFill>
              <a:latin typeface="Bahnschrift Condensed" panose="020B0502040204020203" pitchFamily="34" charset="0"/>
            </a:endParaRPr>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9</a:t>
            </a:fld>
            <a:endParaRPr lang="en-US" altLang="zh-CN" noProof="0" dirty="0"/>
          </a:p>
        </p:txBody>
      </p:sp>
    </p:spTree>
    <p:extLst>
      <p:ext uri="{BB962C8B-B14F-4D97-AF65-F5344CB8AC3E}">
        <p14:creationId xmlns:p14="http://schemas.microsoft.com/office/powerpoint/2010/main" val="28670019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465</TotalTime>
  <Words>880</Words>
  <Application>Microsoft Office PowerPoint</Application>
  <PresentationFormat>Widescreen</PresentationFormat>
  <Paragraphs>141</Paragraphs>
  <Slides>16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vt:i4>
      </vt:variant>
    </vt:vector>
  </HeadingPairs>
  <TitlesOfParts>
    <vt:vector size="33" baseType="lpstr">
      <vt:lpstr>等线</vt:lpstr>
      <vt:lpstr>Abadi</vt:lpstr>
      <vt:lpstr>Agency FB</vt:lpstr>
      <vt:lpstr>Algerian</vt:lpstr>
      <vt:lpstr>Aptos Display</vt:lpstr>
      <vt:lpstr>Aptos Narrow</vt:lpstr>
      <vt:lpstr>Arial</vt:lpstr>
      <vt:lpstr>Arial Black</vt:lpstr>
      <vt:lpstr>Arial Narrow</vt:lpstr>
      <vt:lpstr>Arial Rounded MT Bold</vt:lpstr>
      <vt:lpstr>Bahnschrift Condensed</vt:lpstr>
      <vt:lpstr>Baskerville Old Face</vt:lpstr>
      <vt:lpstr>Calibri</vt:lpstr>
      <vt:lpstr>Posterama Text Black</vt:lpstr>
      <vt:lpstr>Posterama Text SemiBold</vt:lpstr>
      <vt:lpstr>Wingdings</vt:lpstr>
      <vt:lpstr>Custom​​</vt:lpstr>
      <vt:lpstr>Employee Data Analysis Using Excel</vt:lpstr>
      <vt:lpstr>EMPLOYEE DEMOGRAPHIC ANALYSIS USING EXCEL </vt:lpstr>
      <vt:lpstr>Agenda</vt:lpstr>
      <vt:lpstr>PROBLEM STATEMENT</vt:lpstr>
      <vt:lpstr>PROJPECT OVERVEIW</vt:lpstr>
      <vt:lpstr>WHO ARE THE END USERS</vt:lpstr>
      <vt:lpstr>OUR SOLUTION AND ITS PROPOSITION</vt:lpstr>
      <vt:lpstr>DATASET DESCRIPTION</vt:lpstr>
      <vt:lpstr>DATASET DESCRIPTION</vt:lpstr>
      <vt:lpstr>THE "WOW" IN OUR SOLUTION</vt:lpstr>
      <vt:lpstr>MODELLING AND APPROACH</vt:lpstr>
      <vt:lpstr>MODELLING AND APPROACH</vt:lpstr>
      <vt:lpstr>MODELLING AND APPROACH</vt:lpstr>
      <vt:lpstr>RESULT</vt:lpstr>
      <vt:lpstr>RESULT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a.yasmeenyasu12@gmail.com</dc:creator>
  <cp:lastModifiedBy>a.yasmeenyasu12@gmail.com</cp:lastModifiedBy>
  <cp:revision>9</cp:revision>
  <dcterms:created xsi:type="dcterms:W3CDTF">2024-08-28T07:05:22Z</dcterms:created>
  <dcterms:modified xsi:type="dcterms:W3CDTF">2024-08-31T10:34:21Z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