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FD23BA-CE00-4EE0-AB25-915C485CC381}">
          <p14:sldIdLst>
            <p14:sldId id="256"/>
            <p14:sldId id="257"/>
            <p14:sldId id="258"/>
            <p14:sldId id="259"/>
            <p14:sldId id="260"/>
            <p14:sldId id="261"/>
            <p14:sldId id="262"/>
            <p14:sldId id="263"/>
            <p14:sldId id="264"/>
          </p14:sldIdLst>
        </p14:section>
        <p14:section name="Untitled Section" id="{58917D61-4B94-4F36-B600-A3F99614A19A}">
          <p14:sldIdLst>
            <p14:sldId id="265"/>
            <p14:sldId id="266"/>
            <p14:sldId id="268"/>
            <p14:sldId id="267"/>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0710C-4AF9-45CC-A3F1-0B6F2FEE31C2}"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4A4F-13FE-49BC-A163-70649DBEBF55}" type="slidenum">
              <a:rPr lang="en-IN" smtClean="0"/>
              <a:t>‹#›</a:t>
            </a:fld>
            <a:endParaRPr lang="en-IN"/>
          </a:p>
        </p:txBody>
      </p:sp>
    </p:spTree>
    <p:extLst>
      <p:ext uri="{BB962C8B-B14F-4D97-AF65-F5344CB8AC3E}">
        <p14:creationId xmlns:p14="http://schemas.microsoft.com/office/powerpoint/2010/main" val="43229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F4A4F-13FE-49BC-A163-70649DBEBF55}" type="slidenum">
              <a:rPr lang="en-IN" smtClean="0"/>
              <a:t>1</a:t>
            </a:fld>
            <a:endParaRPr lang="en-IN"/>
          </a:p>
        </p:txBody>
      </p:sp>
    </p:spTree>
    <p:extLst>
      <p:ext uri="{BB962C8B-B14F-4D97-AF65-F5344CB8AC3E}">
        <p14:creationId xmlns:p14="http://schemas.microsoft.com/office/powerpoint/2010/main" val="135164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F4A4F-13FE-49BC-A163-70649DBEBF55}" type="slidenum">
              <a:rPr lang="en-IN" smtClean="0"/>
              <a:t>10</a:t>
            </a:fld>
            <a:endParaRPr lang="en-IN"/>
          </a:p>
        </p:txBody>
      </p:sp>
    </p:spTree>
    <p:extLst>
      <p:ext uri="{BB962C8B-B14F-4D97-AF65-F5344CB8AC3E}">
        <p14:creationId xmlns:p14="http://schemas.microsoft.com/office/powerpoint/2010/main" val="248276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F4A4F-13FE-49BC-A163-70649DBEBF55}" type="slidenum">
              <a:rPr lang="en-IN" smtClean="0"/>
              <a:t>14</a:t>
            </a:fld>
            <a:endParaRPr lang="en-IN"/>
          </a:p>
        </p:txBody>
      </p:sp>
    </p:spTree>
    <p:extLst>
      <p:ext uri="{BB962C8B-B14F-4D97-AF65-F5344CB8AC3E}">
        <p14:creationId xmlns:p14="http://schemas.microsoft.com/office/powerpoint/2010/main" val="421256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79F1-3D79-D370-A359-85BF673501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62CB60-ADC8-7EAE-6862-2E7A5F3A25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F9AB11-D68A-751E-BABE-A01C78ADF4B5}"/>
              </a:ext>
            </a:extLst>
          </p:cNvPr>
          <p:cNvSpPr>
            <a:spLocks noGrp="1"/>
          </p:cNvSpPr>
          <p:nvPr>
            <p:ph type="dt" sz="half" idx="10"/>
          </p:nvPr>
        </p:nvSpPr>
        <p:spPr/>
        <p:txBody>
          <a:bodyPr/>
          <a:lstStyle/>
          <a:p>
            <a:fld id="{2B3292CB-E555-402C-909F-77C300857729}" type="datetime1">
              <a:rPr lang="en-IN" smtClean="0"/>
              <a:t>14-07-2024</a:t>
            </a:fld>
            <a:endParaRPr lang="en-IN"/>
          </a:p>
        </p:txBody>
      </p:sp>
      <p:sp>
        <p:nvSpPr>
          <p:cNvPr id="5" name="Footer Placeholder 4">
            <a:extLst>
              <a:ext uri="{FF2B5EF4-FFF2-40B4-BE49-F238E27FC236}">
                <a16:creationId xmlns:a16="http://schemas.microsoft.com/office/drawing/2014/main" id="{9DC3D8F1-2BC3-7FE9-ED37-EF2F51A5B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ECD86-E52C-6D97-679C-1A80CE6E397B}"/>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38655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BBA3-9CCB-D109-E372-8B90815B02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C3B69A-C274-9025-BF1C-9F14274418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A7FCF9-C1F2-5E46-5C4F-F9D34CF4F494}"/>
              </a:ext>
            </a:extLst>
          </p:cNvPr>
          <p:cNvSpPr>
            <a:spLocks noGrp="1"/>
          </p:cNvSpPr>
          <p:nvPr>
            <p:ph type="dt" sz="half" idx="10"/>
          </p:nvPr>
        </p:nvSpPr>
        <p:spPr/>
        <p:txBody>
          <a:bodyPr/>
          <a:lstStyle/>
          <a:p>
            <a:fld id="{68C9D6E2-11F3-4AF1-9560-B7DA23DD2A7B}" type="datetime1">
              <a:rPr lang="en-IN" smtClean="0"/>
              <a:t>14-07-2024</a:t>
            </a:fld>
            <a:endParaRPr lang="en-IN"/>
          </a:p>
        </p:txBody>
      </p:sp>
      <p:sp>
        <p:nvSpPr>
          <p:cNvPr id="5" name="Footer Placeholder 4">
            <a:extLst>
              <a:ext uri="{FF2B5EF4-FFF2-40B4-BE49-F238E27FC236}">
                <a16:creationId xmlns:a16="http://schemas.microsoft.com/office/drawing/2014/main" id="{DCEA7F88-FDCC-43B6-9234-F057B74B1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34F8B-E435-576C-D46C-3098645DD263}"/>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261633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0AF9E-DD5D-D7B4-01CA-34A2DB0A27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1E8B04-02F6-AE7C-C9B5-4E1D098F8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748DE-237E-2430-9616-9B1CC5F94440}"/>
              </a:ext>
            </a:extLst>
          </p:cNvPr>
          <p:cNvSpPr>
            <a:spLocks noGrp="1"/>
          </p:cNvSpPr>
          <p:nvPr>
            <p:ph type="dt" sz="half" idx="10"/>
          </p:nvPr>
        </p:nvSpPr>
        <p:spPr/>
        <p:txBody>
          <a:bodyPr/>
          <a:lstStyle/>
          <a:p>
            <a:fld id="{3B6B00D1-60E1-4191-8DC5-4E74D8FB3A18}" type="datetime1">
              <a:rPr lang="en-IN" smtClean="0"/>
              <a:t>14-07-2024</a:t>
            </a:fld>
            <a:endParaRPr lang="en-IN"/>
          </a:p>
        </p:txBody>
      </p:sp>
      <p:sp>
        <p:nvSpPr>
          <p:cNvPr id="5" name="Footer Placeholder 4">
            <a:extLst>
              <a:ext uri="{FF2B5EF4-FFF2-40B4-BE49-F238E27FC236}">
                <a16:creationId xmlns:a16="http://schemas.microsoft.com/office/drawing/2014/main" id="{58C9849D-8315-390F-C80C-71F2C942E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D6341-0574-5EC0-D768-18E5CEF9C681}"/>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384658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9AB0-614B-0670-7604-20125F87AC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827DC9-B861-E7FF-E963-854AEC7A2D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C89DC-8500-B99A-51C1-2923846DE7A4}"/>
              </a:ext>
            </a:extLst>
          </p:cNvPr>
          <p:cNvSpPr>
            <a:spLocks noGrp="1"/>
          </p:cNvSpPr>
          <p:nvPr>
            <p:ph type="dt" sz="half" idx="10"/>
          </p:nvPr>
        </p:nvSpPr>
        <p:spPr/>
        <p:txBody>
          <a:bodyPr/>
          <a:lstStyle/>
          <a:p>
            <a:fld id="{CD03DFD7-5CAB-40AC-B902-D39C63C93305}" type="datetime1">
              <a:rPr lang="en-IN" smtClean="0"/>
              <a:t>14-07-2024</a:t>
            </a:fld>
            <a:endParaRPr lang="en-IN"/>
          </a:p>
        </p:txBody>
      </p:sp>
      <p:sp>
        <p:nvSpPr>
          <p:cNvPr id="5" name="Footer Placeholder 4">
            <a:extLst>
              <a:ext uri="{FF2B5EF4-FFF2-40B4-BE49-F238E27FC236}">
                <a16:creationId xmlns:a16="http://schemas.microsoft.com/office/drawing/2014/main" id="{F0710248-D399-A356-920D-DE195F2A1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6EDB4-BF7E-FF40-3F2E-C46C3627AC7F}"/>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319424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6AAE-CFAC-A45D-D18B-1B8A224B0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14A2D5-7A3F-98FA-027B-398CC23957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03468-9007-3799-9132-2F00A5D1B910}"/>
              </a:ext>
            </a:extLst>
          </p:cNvPr>
          <p:cNvSpPr>
            <a:spLocks noGrp="1"/>
          </p:cNvSpPr>
          <p:nvPr>
            <p:ph type="dt" sz="half" idx="10"/>
          </p:nvPr>
        </p:nvSpPr>
        <p:spPr/>
        <p:txBody>
          <a:bodyPr/>
          <a:lstStyle/>
          <a:p>
            <a:fld id="{F52D89C0-A95A-4C53-91A6-0E5D3782B519}" type="datetime1">
              <a:rPr lang="en-IN" smtClean="0"/>
              <a:t>14-07-2024</a:t>
            </a:fld>
            <a:endParaRPr lang="en-IN"/>
          </a:p>
        </p:txBody>
      </p:sp>
      <p:sp>
        <p:nvSpPr>
          <p:cNvPr id="5" name="Footer Placeholder 4">
            <a:extLst>
              <a:ext uri="{FF2B5EF4-FFF2-40B4-BE49-F238E27FC236}">
                <a16:creationId xmlns:a16="http://schemas.microsoft.com/office/drawing/2014/main" id="{EC033152-CFA1-CF4F-912A-B248C07EF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FD8A1-C53E-005C-691B-FC3411BE8EAA}"/>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120854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F06F-1E6E-ECA4-C040-AB3362EF0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35C95B-5312-C8E6-324A-9B803A48D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D96F57-68A4-D30C-267E-4074BA253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071EB3-3A0D-B5DA-E10D-7ADE31E71361}"/>
              </a:ext>
            </a:extLst>
          </p:cNvPr>
          <p:cNvSpPr>
            <a:spLocks noGrp="1"/>
          </p:cNvSpPr>
          <p:nvPr>
            <p:ph type="dt" sz="half" idx="10"/>
          </p:nvPr>
        </p:nvSpPr>
        <p:spPr/>
        <p:txBody>
          <a:bodyPr/>
          <a:lstStyle/>
          <a:p>
            <a:fld id="{12144425-7E39-4867-99FE-E703D09E0AF8}" type="datetime1">
              <a:rPr lang="en-IN" smtClean="0"/>
              <a:t>14-07-2024</a:t>
            </a:fld>
            <a:endParaRPr lang="en-IN"/>
          </a:p>
        </p:txBody>
      </p:sp>
      <p:sp>
        <p:nvSpPr>
          <p:cNvPr id="6" name="Footer Placeholder 5">
            <a:extLst>
              <a:ext uri="{FF2B5EF4-FFF2-40B4-BE49-F238E27FC236}">
                <a16:creationId xmlns:a16="http://schemas.microsoft.com/office/drawing/2014/main" id="{0D46C2A2-CB77-ADEA-9DA1-95CA896EC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57E4A-C553-D806-0A6E-C3CD12F5AD2B}"/>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8795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926B-A053-077B-D698-29AAB1A295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CF0EAA-65DF-29CE-B2B4-D0CB3BC93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70A518-CC23-66FD-F7D7-C544E94222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ED55E7-3CDA-5484-FC1C-F9443D27C7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706816-FE5D-158E-9E43-DDC1458EC1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195BB-A9F6-B260-2003-F333193CD5A9}"/>
              </a:ext>
            </a:extLst>
          </p:cNvPr>
          <p:cNvSpPr>
            <a:spLocks noGrp="1"/>
          </p:cNvSpPr>
          <p:nvPr>
            <p:ph type="dt" sz="half" idx="10"/>
          </p:nvPr>
        </p:nvSpPr>
        <p:spPr/>
        <p:txBody>
          <a:bodyPr/>
          <a:lstStyle/>
          <a:p>
            <a:fld id="{0EF275C6-2445-44E8-8434-7D50B73CBD00}" type="datetime1">
              <a:rPr lang="en-IN" smtClean="0"/>
              <a:t>14-07-2024</a:t>
            </a:fld>
            <a:endParaRPr lang="en-IN"/>
          </a:p>
        </p:txBody>
      </p:sp>
      <p:sp>
        <p:nvSpPr>
          <p:cNvPr id="8" name="Footer Placeholder 7">
            <a:extLst>
              <a:ext uri="{FF2B5EF4-FFF2-40B4-BE49-F238E27FC236}">
                <a16:creationId xmlns:a16="http://schemas.microsoft.com/office/drawing/2014/main" id="{E180F707-7FB7-1568-67FC-5E983FFECE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211251-E189-9D4C-7145-74468F3A076F}"/>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247761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169-857A-D49C-E893-AE21C9F36F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D76BFD-1686-1B3C-18FE-15A63C3C875C}"/>
              </a:ext>
            </a:extLst>
          </p:cNvPr>
          <p:cNvSpPr>
            <a:spLocks noGrp="1"/>
          </p:cNvSpPr>
          <p:nvPr>
            <p:ph type="dt" sz="half" idx="10"/>
          </p:nvPr>
        </p:nvSpPr>
        <p:spPr/>
        <p:txBody>
          <a:bodyPr/>
          <a:lstStyle/>
          <a:p>
            <a:fld id="{270ECC1B-C15F-494B-AAEA-8A525AD440AA}" type="datetime1">
              <a:rPr lang="en-IN" smtClean="0"/>
              <a:t>14-07-2024</a:t>
            </a:fld>
            <a:endParaRPr lang="en-IN"/>
          </a:p>
        </p:txBody>
      </p:sp>
      <p:sp>
        <p:nvSpPr>
          <p:cNvPr id="4" name="Footer Placeholder 3">
            <a:extLst>
              <a:ext uri="{FF2B5EF4-FFF2-40B4-BE49-F238E27FC236}">
                <a16:creationId xmlns:a16="http://schemas.microsoft.com/office/drawing/2014/main" id="{E377AA88-B5BB-A42A-7CD5-6416562A9F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EA143A-94C8-7A0E-3DAB-1239D2DACF8F}"/>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342642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3E619-ACAC-8A9E-D96C-DCFA669ABBC8}"/>
              </a:ext>
            </a:extLst>
          </p:cNvPr>
          <p:cNvSpPr>
            <a:spLocks noGrp="1"/>
          </p:cNvSpPr>
          <p:nvPr>
            <p:ph type="dt" sz="half" idx="10"/>
          </p:nvPr>
        </p:nvSpPr>
        <p:spPr/>
        <p:txBody>
          <a:bodyPr/>
          <a:lstStyle/>
          <a:p>
            <a:fld id="{23BBE9AE-BF08-4E9F-8B6D-9FC1C684FD83}" type="datetime1">
              <a:rPr lang="en-IN" smtClean="0"/>
              <a:t>14-07-2024</a:t>
            </a:fld>
            <a:endParaRPr lang="en-IN"/>
          </a:p>
        </p:txBody>
      </p:sp>
      <p:sp>
        <p:nvSpPr>
          <p:cNvPr id="3" name="Footer Placeholder 2">
            <a:extLst>
              <a:ext uri="{FF2B5EF4-FFF2-40B4-BE49-F238E27FC236}">
                <a16:creationId xmlns:a16="http://schemas.microsoft.com/office/drawing/2014/main" id="{89599289-7D0B-2AD4-7930-92392A5D60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C97162-3903-A2BD-C261-1FC56B442AFF}"/>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303069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18E8-A70D-778D-26BC-111595BBD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EBE430-6749-762C-E250-7D4F21025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0EB69F-A112-4DFB-C4CC-D1455E670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ED6C0-494E-1649-F265-32AD23314A68}"/>
              </a:ext>
            </a:extLst>
          </p:cNvPr>
          <p:cNvSpPr>
            <a:spLocks noGrp="1"/>
          </p:cNvSpPr>
          <p:nvPr>
            <p:ph type="dt" sz="half" idx="10"/>
          </p:nvPr>
        </p:nvSpPr>
        <p:spPr/>
        <p:txBody>
          <a:bodyPr/>
          <a:lstStyle/>
          <a:p>
            <a:fld id="{32093B0A-46D1-44D6-A850-292BCCCC35DE}" type="datetime1">
              <a:rPr lang="en-IN" smtClean="0"/>
              <a:t>14-07-2024</a:t>
            </a:fld>
            <a:endParaRPr lang="en-IN"/>
          </a:p>
        </p:txBody>
      </p:sp>
      <p:sp>
        <p:nvSpPr>
          <p:cNvPr id="6" name="Footer Placeholder 5">
            <a:extLst>
              <a:ext uri="{FF2B5EF4-FFF2-40B4-BE49-F238E27FC236}">
                <a16:creationId xmlns:a16="http://schemas.microsoft.com/office/drawing/2014/main" id="{C2ED1227-BF3D-8E34-4B06-68D35A1CE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6B381-D778-725D-3C14-263610445DD2}"/>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1829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CB7B-EC89-15C1-E8F6-37ECBFCC7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17B9FA-5887-A381-0FCF-DED0B92DB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643F87-4A77-661D-8A0A-FF1B0A5F2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0055A-1FFA-AE81-4D63-224E369109E7}"/>
              </a:ext>
            </a:extLst>
          </p:cNvPr>
          <p:cNvSpPr>
            <a:spLocks noGrp="1"/>
          </p:cNvSpPr>
          <p:nvPr>
            <p:ph type="dt" sz="half" idx="10"/>
          </p:nvPr>
        </p:nvSpPr>
        <p:spPr/>
        <p:txBody>
          <a:bodyPr/>
          <a:lstStyle/>
          <a:p>
            <a:fld id="{991C5806-A241-4D5B-B58F-4524BF07A5F4}" type="datetime1">
              <a:rPr lang="en-IN" smtClean="0"/>
              <a:t>14-07-2024</a:t>
            </a:fld>
            <a:endParaRPr lang="en-IN"/>
          </a:p>
        </p:txBody>
      </p:sp>
      <p:sp>
        <p:nvSpPr>
          <p:cNvPr id="6" name="Footer Placeholder 5">
            <a:extLst>
              <a:ext uri="{FF2B5EF4-FFF2-40B4-BE49-F238E27FC236}">
                <a16:creationId xmlns:a16="http://schemas.microsoft.com/office/drawing/2014/main" id="{450692C3-48AB-EDA7-44E6-5DC4718DA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4690AB-FBA9-8B61-0851-81E8A80AB48A}"/>
              </a:ext>
            </a:extLst>
          </p:cNvPr>
          <p:cNvSpPr>
            <a:spLocks noGrp="1"/>
          </p:cNvSpPr>
          <p:nvPr>
            <p:ph type="sldNum" sz="quarter" idx="12"/>
          </p:nvPr>
        </p:nvSpPr>
        <p:spPr/>
        <p:txBody>
          <a:bodyPr/>
          <a:lstStyle/>
          <a:p>
            <a:fld id="{D3203F1A-F4A3-4278-ABE3-516E29190B4E}" type="slidenum">
              <a:rPr lang="en-IN" smtClean="0"/>
              <a:t>‹#›</a:t>
            </a:fld>
            <a:endParaRPr lang="en-IN"/>
          </a:p>
        </p:txBody>
      </p:sp>
    </p:spTree>
    <p:extLst>
      <p:ext uri="{BB962C8B-B14F-4D97-AF65-F5344CB8AC3E}">
        <p14:creationId xmlns:p14="http://schemas.microsoft.com/office/powerpoint/2010/main" val="41133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3B0999-F65A-E973-4D53-027FAC809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B0930D-A68A-252C-F811-1EB6AAAD0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72919-F82B-9F4F-139C-A3CC3E9E9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09A80A-EC77-4821-892A-3DE070BDC434}" type="datetime1">
              <a:rPr lang="en-IN" smtClean="0"/>
              <a:t>14-07-2024</a:t>
            </a:fld>
            <a:endParaRPr lang="en-IN"/>
          </a:p>
        </p:txBody>
      </p:sp>
      <p:sp>
        <p:nvSpPr>
          <p:cNvPr id="5" name="Footer Placeholder 4">
            <a:extLst>
              <a:ext uri="{FF2B5EF4-FFF2-40B4-BE49-F238E27FC236}">
                <a16:creationId xmlns:a16="http://schemas.microsoft.com/office/drawing/2014/main" id="{A5A95695-1C4F-DD81-5DB7-1A3AF490D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F02A67A-E809-F112-5357-371124D59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203F1A-F4A3-4278-ABE3-516E29190B4E}" type="slidenum">
              <a:rPr lang="en-IN" smtClean="0"/>
              <a:t>‹#›</a:t>
            </a:fld>
            <a:endParaRPr lang="en-IN"/>
          </a:p>
        </p:txBody>
      </p:sp>
    </p:spTree>
    <p:extLst>
      <p:ext uri="{BB962C8B-B14F-4D97-AF65-F5344CB8AC3E}">
        <p14:creationId xmlns:p14="http://schemas.microsoft.com/office/powerpoint/2010/main" val="977033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0099CC-90B0-11FE-1F1A-6C3815966ABB}"/>
              </a:ext>
            </a:extLst>
          </p:cNvPr>
          <p:cNvSpPr>
            <a:spLocks noGrp="1"/>
          </p:cNvSpPr>
          <p:nvPr>
            <p:ph type="ctrTitle"/>
          </p:nvPr>
        </p:nvSpPr>
        <p:spPr>
          <a:xfrm>
            <a:off x="982639" y="1012536"/>
            <a:ext cx="4613300" cy="3163224"/>
          </a:xfrm>
        </p:spPr>
        <p:txBody>
          <a:bodyPr anchor="t">
            <a:normAutofit/>
          </a:bodyPr>
          <a:lstStyle/>
          <a:p>
            <a:pPr algn="l"/>
            <a:br>
              <a:rPr lang="en-IN" sz="3000" dirty="0">
                <a:latin typeface="Times New Roman" panose="02020603050405020304" pitchFamily="18" charset="0"/>
                <a:cs typeface="Times New Roman" panose="02020603050405020304" pitchFamily="18" charset="0"/>
              </a:rPr>
            </a:b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VEHICLE MOVEMENT ANALYSIS AND INSIGHT GENERATION IN A COLLEGUE CAMPUS USING EDGE AI</a:t>
            </a:r>
          </a:p>
        </p:txBody>
      </p:sp>
      <p:sp>
        <p:nvSpPr>
          <p:cNvPr id="3" name="Subtitle 2">
            <a:extLst>
              <a:ext uri="{FF2B5EF4-FFF2-40B4-BE49-F238E27FC236}">
                <a16:creationId xmlns:a16="http://schemas.microsoft.com/office/drawing/2014/main" id="{5B13FC08-95B8-39ED-90B3-327E82140EF7}"/>
              </a:ext>
            </a:extLst>
          </p:cNvPr>
          <p:cNvSpPr>
            <a:spLocks noGrp="1"/>
          </p:cNvSpPr>
          <p:nvPr>
            <p:ph type="subTitle" idx="1"/>
          </p:nvPr>
        </p:nvSpPr>
        <p:spPr>
          <a:xfrm>
            <a:off x="982638" y="4389120"/>
            <a:ext cx="4408228" cy="1615440"/>
          </a:xfrm>
        </p:spPr>
        <p:txBody>
          <a:bodyPr anchor="b">
            <a:noAutofit/>
          </a:bodyPr>
          <a:lstStyle/>
          <a:p>
            <a:pPr algn="just"/>
            <a:r>
              <a:rPr lang="en-IN" sz="1800" dirty="0"/>
              <a:t>DONE BY</a:t>
            </a:r>
          </a:p>
          <a:p>
            <a:pPr algn="just"/>
            <a:r>
              <a:rPr lang="en-IN" sz="1800" dirty="0"/>
              <a:t> P.</a:t>
            </a:r>
            <a:r>
              <a:rPr lang="en-IN" sz="1800" dirty="0">
                <a:latin typeface="Times New Roman" panose="02020603050405020304" pitchFamily="18" charset="0"/>
                <a:cs typeface="Times New Roman" panose="02020603050405020304" pitchFamily="18" charset="0"/>
              </a:rPr>
              <a:t>YASMEEN</a:t>
            </a:r>
            <a:r>
              <a:rPr lang="en-IN" sz="1800" dirty="0"/>
              <a:t> BEGUM</a:t>
            </a:r>
          </a:p>
          <a:p>
            <a:pPr algn="just"/>
            <a:r>
              <a:rPr lang="en-IN" sz="1800" dirty="0"/>
              <a:t>MANIPAL INSTITUTE OF TECHNOLOGY</a:t>
            </a:r>
          </a:p>
          <a:p>
            <a:pPr algn="just"/>
            <a:r>
              <a:rPr lang="en-IN" sz="1800" dirty="0"/>
              <a:t>215811050</a:t>
            </a:r>
          </a:p>
        </p:txBody>
      </p:sp>
      <p:sp>
        <p:nvSpPr>
          <p:cNvPr id="49" name="Rectangle 4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Long exposure of lights">
            <a:extLst>
              <a:ext uri="{FF2B5EF4-FFF2-40B4-BE49-F238E27FC236}">
                <a16:creationId xmlns:a16="http://schemas.microsoft.com/office/drawing/2014/main" id="{A5BC3FCE-A98A-C842-D884-DF9624062C2D}"/>
              </a:ext>
            </a:extLst>
          </p:cNvPr>
          <p:cNvPicPr>
            <a:picLocks noChangeAspect="1"/>
          </p:cNvPicPr>
          <p:nvPr/>
        </p:nvPicPr>
        <p:blipFill rotWithShape="1">
          <a:blip r:embed="rId3"/>
          <a:srcRect l="26298" r="6951"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729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9689-2E32-3674-7A50-5E19AB6101C8}"/>
              </a:ext>
            </a:extLst>
          </p:cNvPr>
          <p:cNvSpPr>
            <a:spLocks noGrp="1"/>
          </p:cNvSpPr>
          <p:nvPr>
            <p:ph type="title"/>
          </p:nvPr>
        </p:nvSpPr>
        <p:spPr>
          <a:xfrm>
            <a:off x="762000" y="1138036"/>
            <a:ext cx="4085665" cy="1402470"/>
          </a:xfrm>
        </p:spPr>
        <p:txBody>
          <a:bodyPr vert="horz" lIns="91440" tIns="45720" rIns="91440" bIns="45720" rtlCol="0" anchor="t">
            <a:normAutofit/>
          </a:bodyPr>
          <a:lstStyle/>
          <a:p>
            <a:r>
              <a:rPr lang="en-US"/>
              <a:t>Insight Generation:</a:t>
            </a:r>
            <a:br>
              <a:rPr lang="en-US"/>
            </a:br>
            <a:endParaRPr lang="en-US"/>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F2DFC1D8-03CF-C0EA-655A-848137DB95EA}"/>
              </a:ext>
            </a:extLst>
          </p:cNvPr>
          <p:cNvSpPr>
            <a:spLocks noGrp="1" noChangeArrowheads="1"/>
          </p:cNvSpPr>
          <p:nvPr>
            <p:ph type="body" sz="half" idx="2"/>
          </p:nvPr>
        </p:nvSpPr>
        <p:spPr bwMode="auto">
          <a:xfrm>
            <a:off x="762000" y="2551176"/>
            <a:ext cx="4085665" cy="35912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Traffic Flow</a:t>
            </a:r>
            <a:r>
              <a:rPr kumimoji="0" lang="en-US" altLang="en-US" sz="2000" b="0" i="0" u="none" strike="noStrike" cap="none" normalizeH="0" baseline="0">
                <a:ln>
                  <a:noFill/>
                </a:ln>
                <a:effectLst/>
              </a:rPr>
              <a:t>: Analyze traffic flow patterns to identify congested areas and times.</a:t>
            </a:r>
          </a:p>
          <a:p>
            <a:pPr marL="0" marR="0" lvl="0" indent="-228600"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Parking Occupancy</a:t>
            </a:r>
            <a:r>
              <a:rPr kumimoji="0" lang="en-US" altLang="en-US" sz="2000" b="0" i="0" u="none" strike="noStrike" cap="none" normalizeH="0" baseline="0">
                <a:ln>
                  <a:noFill/>
                </a:ln>
                <a:effectLst/>
              </a:rPr>
              <a:t>: Monitor parking lot occupancy rates and identify frequently occupied spots.</a:t>
            </a:r>
          </a:p>
          <a:p>
            <a:pPr marL="0" marR="0" lvl="0" indent="-228600"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Usage Trends</a:t>
            </a:r>
            <a:r>
              <a:rPr kumimoji="0" lang="en-US" altLang="en-US" sz="2000" b="0" i="0" u="none" strike="noStrike" cap="none" normalizeH="0" baseline="0">
                <a:ln>
                  <a:noFill/>
                </a:ln>
                <a:effectLst/>
              </a:rPr>
              <a:t>: Determine trends in vehicle usage, such as peak times, average stay duration, and most common entry/exit points.</a:t>
            </a:r>
          </a:p>
          <a:p>
            <a:pPr marL="0" marR="0" lvl="0" indent="-228600" fontAlgn="base">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effectLst/>
            </a:endParaRPr>
          </a:p>
        </p:txBody>
      </p:sp>
      <p:pic>
        <p:nvPicPr>
          <p:cNvPr id="5" name="Content Placeholder 4">
            <a:extLst>
              <a:ext uri="{FF2B5EF4-FFF2-40B4-BE49-F238E27FC236}">
                <a16:creationId xmlns:a16="http://schemas.microsoft.com/office/drawing/2014/main" id="{31A0796C-AF58-2514-82A5-B8E85B5E05B3}"/>
              </a:ext>
            </a:extLst>
          </p:cNvPr>
          <p:cNvPicPr>
            <a:picLocks noGrp="1" noChangeAspect="1"/>
          </p:cNvPicPr>
          <p:nvPr>
            <p:ph type="pic" idx="1"/>
          </p:nvPr>
        </p:nvPicPr>
        <p:blipFill rotWithShape="1">
          <a:blip r:embed="rId3"/>
          <a:srcRect l="11660" r="26584" b="1"/>
          <a:stretch/>
        </p:blipFill>
        <p:spPr>
          <a:xfrm>
            <a:off x="5650992" y="10"/>
            <a:ext cx="6541008" cy="6857990"/>
          </a:xfrm>
          <a:prstGeom prst="rect">
            <a:avLst/>
          </a:prstGeom>
        </p:spPr>
      </p:pic>
      <p:sp>
        <p:nvSpPr>
          <p:cNvPr id="9" name="Slide Number Placeholder 8">
            <a:extLst>
              <a:ext uri="{FF2B5EF4-FFF2-40B4-BE49-F238E27FC236}">
                <a16:creationId xmlns:a16="http://schemas.microsoft.com/office/drawing/2014/main" id="{19693E9B-6CF3-7666-4DAD-D358EF6A4A79}"/>
              </a:ext>
            </a:extLst>
          </p:cNvPr>
          <p:cNvSpPr>
            <a:spLocks noGrp="1"/>
          </p:cNvSpPr>
          <p:nvPr>
            <p:ph type="sldNum" sz="quarter" idx="12"/>
          </p:nvPr>
        </p:nvSpPr>
        <p:spPr/>
        <p:txBody>
          <a:bodyPr/>
          <a:lstStyle/>
          <a:p>
            <a:fld id="{D3203F1A-F4A3-4278-ABE3-516E29190B4E}" type="slidenum">
              <a:rPr lang="en-IN" smtClean="0"/>
              <a:t>10</a:t>
            </a:fld>
            <a:endParaRPr lang="en-IN"/>
          </a:p>
        </p:txBody>
      </p:sp>
    </p:spTree>
    <p:extLst>
      <p:ext uri="{BB962C8B-B14F-4D97-AF65-F5344CB8AC3E}">
        <p14:creationId xmlns:p14="http://schemas.microsoft.com/office/powerpoint/2010/main" val="142449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220B-8A89-77A1-7440-F7F343F66AAD}"/>
              </a:ext>
            </a:extLst>
          </p:cNvPr>
          <p:cNvSpPr>
            <a:spLocks noGrp="1"/>
          </p:cNvSpPr>
          <p:nvPr>
            <p:ph type="title"/>
          </p:nvPr>
        </p:nvSpPr>
        <p:spPr>
          <a:xfrm>
            <a:off x="762000" y="1138036"/>
            <a:ext cx="4085665" cy="1402470"/>
          </a:xfrm>
        </p:spPr>
        <p:txBody>
          <a:bodyPr vert="horz" lIns="91440" tIns="45720" rIns="91440" bIns="45720" rtlCol="0" anchor="t">
            <a:normAutofit/>
          </a:bodyPr>
          <a:lstStyle/>
          <a:p>
            <a:r>
              <a:rPr lang="en-US"/>
              <a:t>Vehicle matching:</a:t>
            </a:r>
          </a:p>
        </p:txBody>
      </p:sp>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2B8FE-0022-14D1-5E3E-CFD8AFA586A0}"/>
              </a:ext>
            </a:extLst>
          </p:cNvPr>
          <p:cNvSpPr>
            <a:spLocks noGrp="1"/>
          </p:cNvSpPr>
          <p:nvPr>
            <p:ph type="body" sz="half" idx="2"/>
          </p:nvPr>
        </p:nvSpPr>
        <p:spPr>
          <a:xfrm>
            <a:off x="762000" y="2551176"/>
            <a:ext cx="4085665" cy="3591207"/>
          </a:xfrm>
        </p:spPr>
        <p:txBody>
          <a:bodyPr vert="horz" lIns="91440" tIns="45720" rIns="91440" bIns="45720" rtlCol="0">
            <a:normAutofit/>
          </a:bodyPr>
          <a:lstStyle/>
          <a:p>
            <a:pPr indent="-228600">
              <a:buFont typeface="Arial" panose="020B0604020202020204" pitchFamily="34" charset="0"/>
              <a:buChar char="•"/>
            </a:pPr>
            <a:r>
              <a:rPr lang="en-US" sz="2000" b="1"/>
              <a:t>Approved Vehicle Database</a:t>
            </a:r>
            <a:r>
              <a:rPr lang="en-US" sz="2000"/>
              <a:t>: Connect to the college's approved vehicle database containing details of authorized vehicles.</a:t>
            </a:r>
          </a:p>
          <a:p>
            <a:pPr indent="-228600">
              <a:buFont typeface="Arial" panose="020B0604020202020204" pitchFamily="34" charset="0"/>
              <a:buChar char="•"/>
            </a:pPr>
            <a:r>
              <a:rPr lang="en-US" sz="2000" b="1"/>
              <a:t>Real-Time Processing</a:t>
            </a:r>
            <a:r>
              <a:rPr lang="en-US" sz="2000"/>
              <a:t>: Enable real-time matching to instantly verify vehicle authorization upon entry.</a:t>
            </a:r>
          </a:p>
          <a:p>
            <a:pPr indent="-228600">
              <a:buFont typeface="Arial" panose="020B0604020202020204" pitchFamily="34" charset="0"/>
              <a:buChar char="•"/>
            </a:pPr>
            <a:r>
              <a:rPr lang="en-US" sz="2000" b="1"/>
              <a:t>Screenshots</a:t>
            </a:r>
            <a:r>
              <a:rPr lang="en-US" sz="2000"/>
              <a:t>: Display examples of matched and unmatched vehicle records.</a:t>
            </a:r>
          </a:p>
        </p:txBody>
      </p:sp>
      <p:pic>
        <p:nvPicPr>
          <p:cNvPr id="17" name="Picture 16" descr="A taxi cab sign">
            <a:extLst>
              <a:ext uri="{FF2B5EF4-FFF2-40B4-BE49-F238E27FC236}">
                <a16:creationId xmlns:a16="http://schemas.microsoft.com/office/drawing/2014/main" id="{91754FFC-5E08-2F9A-5B3F-E978AC951FDC}"/>
              </a:ext>
            </a:extLst>
          </p:cNvPr>
          <p:cNvPicPr>
            <a:picLocks noChangeAspect="1"/>
          </p:cNvPicPr>
          <p:nvPr/>
        </p:nvPicPr>
        <p:blipFill rotWithShape="1">
          <a:blip r:embed="rId2"/>
          <a:srcRect l="4905" r="31430" b="-1"/>
          <a:stretch/>
        </p:blipFill>
        <p:spPr>
          <a:xfrm>
            <a:off x="5650992" y="10"/>
            <a:ext cx="6541008" cy="6857990"/>
          </a:xfrm>
          <a:prstGeom prst="rect">
            <a:avLst/>
          </a:prstGeom>
        </p:spPr>
      </p:pic>
      <p:sp>
        <p:nvSpPr>
          <p:cNvPr id="20" name="Slide Number Placeholder 19">
            <a:extLst>
              <a:ext uri="{FF2B5EF4-FFF2-40B4-BE49-F238E27FC236}">
                <a16:creationId xmlns:a16="http://schemas.microsoft.com/office/drawing/2014/main" id="{1F0FE7C6-7768-F428-81C8-BAFEC4947AAD}"/>
              </a:ext>
            </a:extLst>
          </p:cNvPr>
          <p:cNvSpPr>
            <a:spLocks noGrp="1"/>
          </p:cNvSpPr>
          <p:nvPr>
            <p:ph type="sldNum" sz="quarter" idx="12"/>
          </p:nvPr>
        </p:nvSpPr>
        <p:spPr/>
        <p:txBody>
          <a:bodyPr/>
          <a:lstStyle/>
          <a:p>
            <a:fld id="{D3203F1A-F4A3-4278-ABE3-516E29190B4E}" type="slidenum">
              <a:rPr lang="en-IN" smtClean="0"/>
              <a:t>11</a:t>
            </a:fld>
            <a:endParaRPr lang="en-IN"/>
          </a:p>
        </p:txBody>
      </p:sp>
    </p:spTree>
    <p:extLst>
      <p:ext uri="{BB962C8B-B14F-4D97-AF65-F5344CB8AC3E}">
        <p14:creationId xmlns:p14="http://schemas.microsoft.com/office/powerpoint/2010/main" val="110145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03AB54-7E23-F786-ECFB-573E49E09E8D}"/>
              </a:ext>
            </a:extLst>
          </p:cNvPr>
          <p:cNvSpPr>
            <a:spLocks noGrp="1"/>
          </p:cNvSpPr>
          <p:nvPr>
            <p:ph type="title"/>
          </p:nvPr>
        </p:nvSpPr>
        <p:spPr>
          <a:xfrm>
            <a:off x="1905000" y="315068"/>
            <a:ext cx="9159240" cy="1669360"/>
          </a:xfrm>
        </p:spPr>
        <p:txBody>
          <a:bodyPr anchor="t">
            <a:normAutofit/>
          </a:bodyPr>
          <a:lstStyle/>
          <a:p>
            <a:r>
              <a:rPr lang="en-IN" sz="4000" dirty="0">
                <a:latin typeface="Times New Roman" panose="02020603050405020304" pitchFamily="18" charset="0"/>
                <a:cs typeface="Times New Roman" panose="02020603050405020304" pitchFamily="18" charset="0"/>
              </a:rPr>
              <a:t>Process Flow :</a:t>
            </a:r>
          </a:p>
        </p:txBody>
      </p:sp>
      <p:cxnSp>
        <p:nvCxnSpPr>
          <p:cNvPr id="13" name="Straight Connector 1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C9827074-0EB0-8B07-123E-72767A33A5C0}"/>
              </a:ext>
            </a:extLst>
          </p:cNvPr>
          <p:cNvSpPr>
            <a:spLocks noGrp="1" noChangeArrowheads="1"/>
          </p:cNvSpPr>
          <p:nvPr>
            <p:ph idx="1"/>
          </p:nvPr>
        </p:nvSpPr>
        <p:spPr bwMode="auto">
          <a:xfrm>
            <a:off x="350520" y="1362456"/>
            <a:ext cx="6812280" cy="6150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indent="0" eaLnBrk="0" fontAlgn="base" hangingPunct="0">
              <a:spcBef>
                <a:spcPct val="0"/>
              </a:spcBef>
              <a:spcAft>
                <a:spcPts val="600"/>
              </a:spcAft>
              <a:buNone/>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Image Processing and OCR</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Use advanced image processing techniques and OCR to extract license plate numbers from captured images.</a:t>
            </a:r>
          </a:p>
          <a:p>
            <a:pPr marL="0" marR="0" lvl="0" indent="0" defTabSz="914400" rtl="0" eaLnBrk="0" fontAlgn="base" latinLnBrk="0" hangingPunct="0">
              <a:spcBef>
                <a:spcPct val="0"/>
              </a:spcBef>
              <a:spcAft>
                <a:spcPts val="600"/>
              </a:spcAft>
              <a:buClrTx/>
              <a:buSz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Database Comparison</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Compare extracted license plate data against an approved vehicle database to distinguish authorized and unauthorized vehicles.</a:t>
            </a:r>
          </a:p>
          <a:p>
            <a:pPr marL="0" marR="0" lvl="0" indent="0" defTabSz="914400" rtl="0" eaLnBrk="0" fontAlgn="base" latinLnBrk="0" hangingPunct="0">
              <a:spcBef>
                <a:spcPct val="0"/>
              </a:spcBef>
              <a:spcAft>
                <a:spcPts val="600"/>
              </a:spcAft>
              <a:buClrTx/>
              <a:buSz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Vehicle Movement Analysis</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Analyze the frequency and timing of vehicle entries and exits to identify peak times and traffic patterns.</a:t>
            </a:r>
          </a:p>
          <a:p>
            <a:pPr marL="0" marR="0" lvl="0" indent="0" defTabSz="914400" rtl="0" eaLnBrk="0" fontAlgn="base" latinLnBrk="0" hangingPunct="0">
              <a:spcBef>
                <a:spcPct val="0"/>
              </a:spcBef>
              <a:spcAft>
                <a:spcPts val="600"/>
              </a:spcAft>
              <a:buClrTx/>
              <a:buSzTx/>
              <a:buNone/>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Parking Occupancy Monitoring</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Monitor real-time parking lot occupancy to identify frequently used lots and peak usage times.</a:t>
            </a:r>
          </a:p>
          <a:p>
            <a:pPr marL="0" indent="0" eaLnBrk="0" fontAlgn="base" hangingPunct="0">
              <a:spcBef>
                <a:spcPct val="0"/>
              </a:spcBef>
              <a:spcAft>
                <a:spcPts val="600"/>
              </a:spcAft>
              <a:buNone/>
            </a:pP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58391A3-3DBD-46F2-F641-9F54EBB093F8}"/>
              </a:ext>
            </a:extLst>
          </p:cNvPr>
          <p:cNvPicPr>
            <a:picLocks noChangeAspect="1"/>
          </p:cNvPicPr>
          <p:nvPr/>
        </p:nvPicPr>
        <p:blipFill rotWithShape="1">
          <a:blip r:embed="rId2"/>
          <a:srcRect l="15404" r="20931" b="-1"/>
          <a:stretch/>
        </p:blipFill>
        <p:spPr>
          <a:xfrm>
            <a:off x="7278968" y="1706880"/>
            <a:ext cx="4913031" cy="5151120"/>
          </a:xfrm>
          <a:prstGeom prst="rect">
            <a:avLst/>
          </a:prstGeom>
        </p:spPr>
      </p:pic>
      <p:sp>
        <p:nvSpPr>
          <p:cNvPr id="12" name="Slide Number Placeholder 11">
            <a:extLst>
              <a:ext uri="{FF2B5EF4-FFF2-40B4-BE49-F238E27FC236}">
                <a16:creationId xmlns:a16="http://schemas.microsoft.com/office/drawing/2014/main" id="{58CB7E49-B79D-45B8-6555-5E8F6B5A71DF}"/>
              </a:ext>
            </a:extLst>
          </p:cNvPr>
          <p:cNvSpPr>
            <a:spLocks noGrp="1"/>
          </p:cNvSpPr>
          <p:nvPr>
            <p:ph type="sldNum" sz="quarter" idx="12"/>
          </p:nvPr>
        </p:nvSpPr>
        <p:spPr/>
        <p:txBody>
          <a:bodyPr/>
          <a:lstStyle/>
          <a:p>
            <a:fld id="{D3203F1A-F4A3-4278-ABE3-516E29190B4E}" type="slidenum">
              <a:rPr lang="en-IN" smtClean="0"/>
              <a:t>12</a:t>
            </a:fld>
            <a:endParaRPr lang="en-IN"/>
          </a:p>
        </p:txBody>
      </p:sp>
    </p:spTree>
    <p:extLst>
      <p:ext uri="{BB962C8B-B14F-4D97-AF65-F5344CB8AC3E}">
        <p14:creationId xmlns:p14="http://schemas.microsoft.com/office/powerpoint/2010/main" val="204469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38F7A05-E532-AA94-BBD2-7D4B6F3203B6}"/>
              </a:ext>
            </a:extLst>
          </p:cNvPr>
          <p:cNvSpPr>
            <a:spLocks noGrp="1"/>
          </p:cNvSpPr>
          <p:nvPr>
            <p:ph type="title"/>
          </p:nvPr>
        </p:nvSpPr>
        <p:spPr>
          <a:xfrm>
            <a:off x="839788" y="301933"/>
            <a:ext cx="6246812" cy="1600200"/>
          </a:xfrm>
        </p:spPr>
        <p:txBody>
          <a:bodyPr>
            <a:noAutofit/>
          </a:bodyPr>
          <a:lstStyle/>
          <a:p>
            <a:r>
              <a:rPr lang="en-IN" sz="4000" dirty="0">
                <a:latin typeface="Times New Roman" panose="02020603050405020304" pitchFamily="18" charset="0"/>
                <a:cs typeface="Times New Roman" panose="02020603050405020304" pitchFamily="18" charset="0"/>
              </a:rPr>
              <a:t>ARCHITECTURE</a:t>
            </a:r>
            <a:r>
              <a:rPr lang="en-IN" sz="4000" dirty="0"/>
              <a:t> DIAGRAM:</a:t>
            </a:r>
            <a:br>
              <a:rPr lang="en-IN" sz="4000" dirty="0"/>
            </a:br>
            <a:endParaRPr lang="en-IN" sz="4000" dirty="0"/>
          </a:p>
        </p:txBody>
      </p:sp>
      <p:pic>
        <p:nvPicPr>
          <p:cNvPr id="9" name="Content Placeholder 8">
            <a:extLst>
              <a:ext uri="{FF2B5EF4-FFF2-40B4-BE49-F238E27FC236}">
                <a16:creationId xmlns:a16="http://schemas.microsoft.com/office/drawing/2014/main" id="{5DE250E1-7568-85DA-B97C-E4CC362EEB9C}"/>
              </a:ext>
            </a:extLst>
          </p:cNvPr>
          <p:cNvPicPr>
            <a:picLocks noGrp="1" noChangeAspect="1"/>
          </p:cNvPicPr>
          <p:nvPr>
            <p:ph idx="1"/>
          </p:nvPr>
        </p:nvPicPr>
        <p:blipFill>
          <a:blip r:embed="rId2"/>
          <a:stretch>
            <a:fillRect/>
          </a:stretch>
        </p:blipFill>
        <p:spPr>
          <a:xfrm>
            <a:off x="7792051" y="1102033"/>
            <a:ext cx="3560161" cy="4873625"/>
          </a:xfrm>
        </p:spPr>
      </p:pic>
      <p:sp>
        <p:nvSpPr>
          <p:cNvPr id="12" name="Rectangle 1">
            <a:extLst>
              <a:ext uri="{FF2B5EF4-FFF2-40B4-BE49-F238E27FC236}">
                <a16:creationId xmlns:a16="http://schemas.microsoft.com/office/drawing/2014/main" id="{EAB3C248-16A4-E040-4BFB-F3291F9B7DF3}"/>
              </a:ext>
            </a:extLst>
          </p:cNvPr>
          <p:cNvSpPr>
            <a:spLocks noGrp="1" noChangeArrowheads="1"/>
          </p:cNvSpPr>
          <p:nvPr>
            <p:ph type="body" sz="half" idx="2"/>
          </p:nvPr>
        </p:nvSpPr>
        <p:spPr bwMode="auto">
          <a:xfrm>
            <a:off x="839788" y="1482120"/>
            <a:ext cx="481425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Vehicle Movement Analysis</a:t>
            </a: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Continuously track vehicle entries and exits</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Parking Occupancy Monitoring</a:t>
            </a: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Monitor real-time parking lot occupancy to identify frequently used lots and peak usage times.</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Security Enhancement</a:t>
            </a: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Enhance campus security by promptly identifying unauthorized vehicles </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Actionable Insights</a:t>
            </a: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Generate insights that optimize campus operations,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Slide Number Placeholder 26">
            <a:extLst>
              <a:ext uri="{FF2B5EF4-FFF2-40B4-BE49-F238E27FC236}">
                <a16:creationId xmlns:a16="http://schemas.microsoft.com/office/drawing/2014/main" id="{871E9BBA-F1E3-5A2B-4C34-E8105CCF9544}"/>
              </a:ext>
            </a:extLst>
          </p:cNvPr>
          <p:cNvSpPr>
            <a:spLocks noGrp="1"/>
          </p:cNvSpPr>
          <p:nvPr>
            <p:ph type="sldNum" sz="quarter" idx="12"/>
          </p:nvPr>
        </p:nvSpPr>
        <p:spPr/>
        <p:txBody>
          <a:bodyPr/>
          <a:lstStyle/>
          <a:p>
            <a:fld id="{D3203F1A-F4A3-4278-ABE3-516E29190B4E}" type="slidenum">
              <a:rPr lang="en-IN" smtClean="0"/>
              <a:t>13</a:t>
            </a:fld>
            <a:endParaRPr lang="en-IN"/>
          </a:p>
        </p:txBody>
      </p:sp>
    </p:spTree>
    <p:extLst>
      <p:ext uri="{BB962C8B-B14F-4D97-AF65-F5344CB8AC3E}">
        <p14:creationId xmlns:p14="http://schemas.microsoft.com/office/powerpoint/2010/main" val="269006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D4C0CC8-C91C-147B-8409-02F70E77A310}"/>
              </a:ext>
            </a:extLst>
          </p:cNvPr>
          <p:cNvSpPr>
            <a:spLocks noGrp="1"/>
          </p:cNvSpPr>
          <p:nvPr>
            <p:ph type="title"/>
          </p:nvPr>
        </p:nvSpPr>
        <p:spPr>
          <a:xfrm>
            <a:off x="761799" y="0"/>
            <a:ext cx="5867601" cy="1708242"/>
          </a:xfrm>
        </p:spPr>
        <p:txBody>
          <a:bodyPr anchor="ctr">
            <a:normAutofit/>
          </a:bodyPr>
          <a:lstStyle/>
          <a:p>
            <a:r>
              <a:rPr lang="en-IN" sz="4000" dirty="0">
                <a:latin typeface="Times New Roman" panose="02020603050405020304" pitchFamily="18" charset="0"/>
                <a:cs typeface="Times New Roman" panose="02020603050405020304" pitchFamily="18" charset="0"/>
              </a:rPr>
              <a:t>Technologies</a:t>
            </a:r>
            <a:r>
              <a:rPr lang="en-IN" sz="4000" dirty="0"/>
              <a:t> used:</a:t>
            </a:r>
          </a:p>
        </p:txBody>
      </p:sp>
      <p:sp>
        <p:nvSpPr>
          <p:cNvPr id="6" name="Content Placeholder 5">
            <a:extLst>
              <a:ext uri="{FF2B5EF4-FFF2-40B4-BE49-F238E27FC236}">
                <a16:creationId xmlns:a16="http://schemas.microsoft.com/office/drawing/2014/main" id="{BD551AF7-2ECA-CA4C-B446-056A320B5D86}"/>
              </a:ext>
            </a:extLst>
          </p:cNvPr>
          <p:cNvSpPr>
            <a:spLocks noGrp="1"/>
          </p:cNvSpPr>
          <p:nvPr>
            <p:ph idx="1"/>
          </p:nvPr>
        </p:nvSpPr>
        <p:spPr>
          <a:xfrm>
            <a:off x="761800" y="3947160"/>
            <a:ext cx="5334197" cy="2292919"/>
          </a:xfrm>
        </p:spPr>
        <p:txBody>
          <a:bodyPr anchor="ctr">
            <a:noAutofit/>
          </a:bodyPr>
          <a:lstStyle/>
          <a:p>
            <a:pPr marL="457200" indent="-457200" rtl="0">
              <a:spcBef>
                <a:spcPts val="1200"/>
              </a:spcBef>
              <a:spcAft>
                <a:spcPts val="200"/>
              </a:spcAft>
              <a:buFont typeface="+mj-lt"/>
              <a:buAutoNum type="arabicPeriod"/>
            </a:pPr>
            <a:r>
              <a:rPr lang="en-US" sz="2200" i="0" u="none" strike="noStrike" dirty="0">
                <a:effectLst/>
                <a:highlight>
                  <a:srgbClr val="FFFFFF"/>
                </a:highlight>
                <a:latin typeface="Times New Roman" panose="02020603050405020304" pitchFamily="18" charset="0"/>
                <a:cs typeface="Times New Roman" panose="02020603050405020304" pitchFamily="18" charset="0"/>
              </a:rPr>
              <a:t> Load the Dataset</a:t>
            </a:r>
            <a:r>
              <a:rPr lang="en-US" sz="2200" dirty="0">
                <a:highlight>
                  <a:srgbClr val="FFFFFF"/>
                </a:highlight>
                <a:latin typeface="Times New Roman" panose="02020603050405020304" pitchFamily="18" charset="0"/>
                <a:cs typeface="Times New Roman" panose="02020603050405020304" pitchFamily="18" charset="0"/>
              </a:rPr>
              <a:t> : </a:t>
            </a:r>
            <a:r>
              <a:rPr lang="en-US" sz="2200" i="0" u="none" strike="noStrike" dirty="0">
                <a:effectLst/>
                <a:highlight>
                  <a:srgbClr val="FFFFFF"/>
                </a:highlight>
                <a:latin typeface="Times New Roman" panose="02020603050405020304" pitchFamily="18" charset="0"/>
                <a:cs typeface="Times New Roman" panose="02020603050405020304" pitchFamily="18" charset="0"/>
              </a:rPr>
              <a:t>Python, OpenCV</a:t>
            </a:r>
          </a:p>
          <a:p>
            <a:pPr marL="457200" indent="-457200" rtl="0">
              <a:spcBef>
                <a:spcPts val="1200"/>
              </a:spcBef>
              <a:spcAft>
                <a:spcPts val="200"/>
              </a:spcAft>
              <a:buFont typeface="+mj-lt"/>
              <a:buAutoNum type="arabicPeriod"/>
            </a:pPr>
            <a:r>
              <a:rPr lang="en-IN" sz="2200" i="0" u="none" strike="noStrike" dirty="0">
                <a:effectLst/>
                <a:highlight>
                  <a:srgbClr val="FFFFFF"/>
                </a:highlight>
                <a:latin typeface="Times New Roman" panose="02020603050405020304" pitchFamily="18" charset="0"/>
                <a:cs typeface="Times New Roman" panose="02020603050405020304" pitchFamily="18" charset="0"/>
              </a:rPr>
              <a:t> Data Preprocessing </a:t>
            </a:r>
            <a:r>
              <a:rPr lang="en-IN" sz="2200" dirty="0">
                <a:highlight>
                  <a:srgbClr val="FFFFFF"/>
                </a:highlight>
                <a:latin typeface="Times New Roman" panose="02020603050405020304" pitchFamily="18" charset="0"/>
                <a:cs typeface="Times New Roman" panose="02020603050405020304" pitchFamily="18" charset="0"/>
              </a:rPr>
              <a:t>: </a:t>
            </a:r>
            <a:r>
              <a:rPr lang="en-IN" sz="2200" i="0" u="none" strike="noStrike" dirty="0">
                <a:effectLst/>
                <a:highlight>
                  <a:srgbClr val="FFFFFF"/>
                </a:highlight>
                <a:latin typeface="Times New Roman" panose="02020603050405020304" pitchFamily="18" charset="0"/>
                <a:cs typeface="Times New Roman" panose="02020603050405020304" pitchFamily="18" charset="0"/>
              </a:rPr>
              <a:t>OpenCV, Pandas, NumPy</a:t>
            </a:r>
          </a:p>
          <a:p>
            <a:pPr marL="457200" indent="-457200" rtl="0">
              <a:spcBef>
                <a:spcPts val="1200"/>
              </a:spcBef>
              <a:spcAft>
                <a:spcPts val="200"/>
              </a:spcAft>
              <a:buFont typeface="+mj-lt"/>
              <a:buAutoNum type="arabicPeriod"/>
            </a:pPr>
            <a:r>
              <a:rPr lang="en-US" sz="2200" i="0" u="none" strike="noStrike" dirty="0">
                <a:effectLst/>
                <a:highlight>
                  <a:srgbClr val="FFFFFF"/>
                </a:highlight>
                <a:latin typeface="Times New Roman" panose="02020603050405020304" pitchFamily="18" charset="0"/>
                <a:cs typeface="Times New Roman" panose="02020603050405020304" pitchFamily="18" charset="0"/>
              </a:rPr>
              <a:t> Exploratory Data Analysis (EDA)</a:t>
            </a:r>
            <a:r>
              <a:rPr lang="en-US" sz="2200" dirty="0">
                <a:highlight>
                  <a:srgbClr val="FFFFFF"/>
                </a:highlight>
                <a:latin typeface="Times New Roman" panose="02020603050405020304" pitchFamily="18" charset="0"/>
                <a:cs typeface="Times New Roman" panose="02020603050405020304" pitchFamily="18" charset="0"/>
              </a:rPr>
              <a:t> :</a:t>
            </a:r>
            <a:r>
              <a:rPr lang="en-US" sz="2200" i="0" u="none" strike="noStrike" dirty="0">
                <a:effectLst/>
                <a:highlight>
                  <a:srgbClr val="FFFFFF"/>
                </a:highlight>
                <a:latin typeface="Times New Roman" panose="02020603050405020304" pitchFamily="18" charset="0"/>
                <a:cs typeface="Times New Roman" panose="02020603050405020304" pitchFamily="18" charset="0"/>
              </a:rPr>
              <a:t> Matplotlib, Seaborn</a:t>
            </a:r>
          </a:p>
          <a:p>
            <a:pPr marL="457200" indent="-457200" rtl="0">
              <a:spcBef>
                <a:spcPts val="1200"/>
              </a:spcBef>
              <a:spcAft>
                <a:spcPts val="200"/>
              </a:spcAft>
              <a:buFont typeface="+mj-lt"/>
              <a:buAutoNum type="arabicPeriod"/>
            </a:pPr>
            <a:r>
              <a:rPr lang="en-US" sz="2200" i="0" u="none" strike="noStrike" dirty="0">
                <a:effectLst/>
                <a:highlight>
                  <a:srgbClr val="FFFFFF"/>
                </a:highlight>
                <a:latin typeface="Times New Roman" panose="02020603050405020304" pitchFamily="18" charset="0"/>
                <a:cs typeface="Times New Roman" panose="02020603050405020304" pitchFamily="18" charset="0"/>
              </a:rPr>
              <a:t>Vehicle Matching: OpenCV, Tesseract OCR</a:t>
            </a:r>
          </a:p>
          <a:p>
            <a:pPr marL="457200" indent="-457200" rtl="0">
              <a:spcBef>
                <a:spcPts val="1200"/>
              </a:spcBef>
              <a:spcAft>
                <a:spcPts val="200"/>
              </a:spcAft>
              <a:buFont typeface="+mj-lt"/>
              <a:buAutoNum type="arabicPeriod"/>
            </a:pPr>
            <a:r>
              <a:rPr lang="en-US" sz="2200" i="0" u="none" strike="noStrike" dirty="0">
                <a:effectLst/>
                <a:highlight>
                  <a:srgbClr val="FFFFFF"/>
                </a:highlight>
                <a:latin typeface="Times New Roman" panose="02020603050405020304" pitchFamily="18" charset="0"/>
                <a:cs typeface="Times New Roman" panose="02020603050405020304" pitchFamily="18" charset="0"/>
              </a:rPr>
              <a:t>Insight Generation </a:t>
            </a:r>
            <a:r>
              <a:rPr lang="en-US" sz="2200" dirty="0">
                <a:highlight>
                  <a:srgbClr val="FFFFFF"/>
                </a:highlight>
                <a:latin typeface="Times New Roman" panose="02020603050405020304" pitchFamily="18" charset="0"/>
                <a:cs typeface="Times New Roman" panose="02020603050405020304" pitchFamily="18" charset="0"/>
              </a:rPr>
              <a:t>:</a:t>
            </a:r>
            <a:r>
              <a:rPr lang="en-US" sz="2200" i="0" u="none" strike="noStrike" dirty="0">
                <a:effectLst/>
                <a:highlight>
                  <a:srgbClr val="FFFFFF"/>
                </a:highlight>
                <a:latin typeface="Times New Roman" panose="02020603050405020304" pitchFamily="18" charset="0"/>
                <a:cs typeface="Times New Roman" panose="02020603050405020304" pitchFamily="18" charset="0"/>
              </a:rPr>
              <a:t> Pandas, Matplotlib</a:t>
            </a:r>
          </a:p>
          <a:p>
            <a:pPr marL="457200" indent="-457200" rtl="0">
              <a:spcBef>
                <a:spcPts val="1200"/>
              </a:spcBef>
              <a:spcAft>
                <a:spcPts val="200"/>
              </a:spcAft>
              <a:buFont typeface="+mj-lt"/>
              <a:buAutoNum type="arabicPeriod"/>
            </a:pPr>
            <a:r>
              <a:rPr lang="en-US" sz="2200" i="0" u="none" strike="noStrike" dirty="0">
                <a:effectLst/>
                <a:highlight>
                  <a:srgbClr val="FFFFFF"/>
                </a:highlight>
                <a:latin typeface="Times New Roman" panose="02020603050405020304" pitchFamily="18" charset="0"/>
                <a:cs typeface="Times New Roman" panose="02020603050405020304" pitchFamily="18" charset="0"/>
              </a:rPr>
              <a:t> Implementing the Solution :TensorFlow Lite, </a:t>
            </a:r>
            <a:r>
              <a:rPr lang="en-US" sz="2200" i="0" u="none" strike="noStrike" dirty="0" err="1">
                <a:effectLst/>
                <a:highlight>
                  <a:srgbClr val="FFFFFF"/>
                </a:highlight>
                <a:latin typeface="Times New Roman" panose="02020603050405020304" pitchFamily="18" charset="0"/>
                <a:cs typeface="Times New Roman" panose="02020603050405020304" pitchFamily="18" charset="0"/>
              </a:rPr>
              <a:t>OpenVINO</a:t>
            </a:r>
            <a:endParaRPr lang="en-US" sz="2200" i="0" u="none" strike="noStrike" dirty="0">
              <a:effectLst/>
              <a:highlight>
                <a:srgbClr val="FFFFFF"/>
              </a:highlight>
              <a:latin typeface="Times New Roman" panose="02020603050405020304" pitchFamily="18" charset="0"/>
              <a:cs typeface="Times New Roman" panose="02020603050405020304" pitchFamily="18" charset="0"/>
            </a:endParaRPr>
          </a:p>
          <a:p>
            <a:pPr marL="457200" indent="-457200" rtl="0">
              <a:spcBef>
                <a:spcPts val="1200"/>
              </a:spcBef>
              <a:spcAft>
                <a:spcPts val="200"/>
              </a:spcAft>
              <a:buFont typeface="+mj-lt"/>
              <a:buAutoNum type="arabicPeriod"/>
            </a:pPr>
            <a:endParaRPr lang="en-US" sz="2200" b="0" i="0" u="none" strike="noStrike" dirty="0">
              <a:effectLst/>
              <a:highlight>
                <a:srgbClr val="FFFFFF"/>
              </a:highlight>
              <a:latin typeface="Times New Roman" panose="02020603050405020304" pitchFamily="18" charset="0"/>
              <a:cs typeface="Times New Roman" panose="02020603050405020304" pitchFamily="18" charset="0"/>
            </a:endParaRPr>
          </a:p>
          <a:p>
            <a:pPr marL="457200" indent="-457200" rtl="0">
              <a:spcBef>
                <a:spcPts val="1200"/>
              </a:spcBef>
              <a:spcAft>
                <a:spcPts val="200"/>
              </a:spcAft>
              <a:buFont typeface="+mj-lt"/>
              <a:buAutoNum type="arabicPeriod"/>
            </a:pPr>
            <a:endParaRPr lang="en-US" sz="2200" b="0" i="0" u="none" strike="noStrike" dirty="0">
              <a:effectLst/>
              <a:highlight>
                <a:srgbClr val="FFFFFF"/>
              </a:highlight>
              <a:latin typeface="Roboto" panose="02000000000000000000" pitchFamily="2" charset="0"/>
            </a:endParaRPr>
          </a:p>
          <a:p>
            <a:pPr marL="457200" indent="-457200" rtl="0">
              <a:spcBef>
                <a:spcPts val="1200"/>
              </a:spcBef>
              <a:spcAft>
                <a:spcPts val="200"/>
              </a:spcAft>
              <a:buFont typeface="+mj-lt"/>
              <a:buAutoNum type="arabicPeriod"/>
            </a:pPr>
            <a:endParaRPr lang="en-US" sz="2200" b="0" i="0" u="none" strike="noStrike" dirty="0">
              <a:effectLst/>
              <a:highlight>
                <a:srgbClr val="FFFFFF"/>
              </a:highlight>
              <a:latin typeface="Roboto" panose="02000000000000000000" pitchFamily="2" charset="0"/>
            </a:endParaRPr>
          </a:p>
          <a:p>
            <a:pPr marL="457200" indent="-457200" rtl="0">
              <a:spcBef>
                <a:spcPts val="1200"/>
              </a:spcBef>
              <a:spcAft>
                <a:spcPts val="200"/>
              </a:spcAft>
              <a:buFont typeface="+mj-lt"/>
              <a:buAutoNum type="arabicPeriod"/>
            </a:pPr>
            <a:endParaRPr lang="en-IN" sz="2200" b="0" i="0" u="none" strike="noStrike" dirty="0">
              <a:effectLst/>
              <a:highlight>
                <a:srgbClr val="FFFFFF"/>
              </a:highlight>
              <a:latin typeface="Roboto" panose="02000000000000000000" pitchFamily="2" charset="0"/>
            </a:endParaRPr>
          </a:p>
          <a:p>
            <a:pPr marL="457200" indent="-457200" rtl="0">
              <a:spcBef>
                <a:spcPts val="1200"/>
              </a:spcBef>
              <a:spcAft>
                <a:spcPts val="200"/>
              </a:spcAft>
              <a:buFont typeface="+mj-lt"/>
              <a:buAutoNum type="arabicPeriod"/>
            </a:pPr>
            <a:endParaRPr lang="en-US" sz="2200" b="0" i="0" u="none" strike="noStrike" dirty="0">
              <a:effectLst/>
              <a:highlight>
                <a:srgbClr val="FFFFFF"/>
              </a:highlight>
              <a:latin typeface="Roboto" panose="02000000000000000000" pitchFamily="2" charset="0"/>
            </a:endParaRPr>
          </a:p>
          <a:p>
            <a:pPr marL="457200" indent="-457200">
              <a:buFont typeface="+mj-lt"/>
              <a:buAutoNum type="arabicPeriod"/>
            </a:pPr>
            <a:endParaRPr lang="en-IN" sz="2200" dirty="0"/>
          </a:p>
        </p:txBody>
      </p:sp>
      <p:pic>
        <p:nvPicPr>
          <p:cNvPr id="8" name="Picture 7" descr="Digital financial graph">
            <a:extLst>
              <a:ext uri="{FF2B5EF4-FFF2-40B4-BE49-F238E27FC236}">
                <a16:creationId xmlns:a16="http://schemas.microsoft.com/office/drawing/2014/main" id="{8050B428-2071-F0A1-E20B-02CF23C203B7}"/>
              </a:ext>
            </a:extLst>
          </p:cNvPr>
          <p:cNvPicPr>
            <a:picLocks noChangeAspect="1"/>
          </p:cNvPicPr>
          <p:nvPr/>
        </p:nvPicPr>
        <p:blipFill rotWithShape="1">
          <a:blip r:embed="rId3"/>
          <a:srcRect l="35802" r="2051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11" name="Slide Number Placeholder 10">
            <a:extLst>
              <a:ext uri="{FF2B5EF4-FFF2-40B4-BE49-F238E27FC236}">
                <a16:creationId xmlns:a16="http://schemas.microsoft.com/office/drawing/2014/main" id="{D5D9E6CF-977F-BECB-2DAD-22C748C38666}"/>
              </a:ext>
            </a:extLst>
          </p:cNvPr>
          <p:cNvSpPr>
            <a:spLocks noGrp="1"/>
          </p:cNvSpPr>
          <p:nvPr>
            <p:ph type="sldNum" sz="quarter" idx="12"/>
          </p:nvPr>
        </p:nvSpPr>
        <p:spPr/>
        <p:txBody>
          <a:bodyPr/>
          <a:lstStyle/>
          <a:p>
            <a:fld id="{D3203F1A-F4A3-4278-ABE3-516E29190B4E}" type="slidenum">
              <a:rPr lang="en-IN" smtClean="0"/>
              <a:t>14</a:t>
            </a:fld>
            <a:endParaRPr lang="en-IN"/>
          </a:p>
        </p:txBody>
      </p:sp>
    </p:spTree>
    <p:extLst>
      <p:ext uri="{BB962C8B-B14F-4D97-AF65-F5344CB8AC3E}">
        <p14:creationId xmlns:p14="http://schemas.microsoft.com/office/powerpoint/2010/main" val="337619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50C3-F153-09FC-0907-8C5099A82C3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760614D-C4DB-0F3E-8630-382AFCFC3615}"/>
              </a:ext>
            </a:extLst>
          </p:cNvPr>
          <p:cNvSpPr>
            <a:spLocks noGrp="1"/>
          </p:cNvSpPr>
          <p:nvPr>
            <p:ph idx="1"/>
          </p:nvPr>
        </p:nvSpPr>
        <p:spPr>
          <a:xfrm>
            <a:off x="838200" y="1825625"/>
            <a:ext cx="7421880" cy="4351338"/>
          </a:xfrm>
        </p:spPr>
        <p:txBody>
          <a:bodyPr>
            <a:normAutofit/>
          </a:bodyPr>
          <a:lstStyle/>
          <a:p>
            <a:pPr marL="0" indent="0">
              <a:buNone/>
            </a:pPr>
            <a:r>
              <a:rPr lang="en-US" sz="2200">
                <a:latin typeface="Times New Roman" panose="02020603050405020304" pitchFamily="18" charset="0"/>
                <a:cs typeface="Times New Roman" panose="02020603050405020304" pitchFamily="18" charset="0"/>
              </a:rPr>
              <a:t>In conclusion, our intelligent system for managing vehicle movement and parking on campus represents a transformative approach to enhancing security and operational efficiency. Through strategic camera deployment and advanced image processing techniques including OCR, we ensure accurate identification of vehicles and their authorization status. This system monitors parking lot occupancy. By promptly identifying unauthorized vehicles and supporting effective parking strategies, we bolster campus security while improving overall operational efficiency. Embracing these technologies not only meets the current demands of our campus but also prepares us for future growth ultimately enriching the experience of all campus stakeholders.</a:t>
            </a:r>
            <a:endParaRPr lang="en-IN" sz="22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5DAA8B3-DA29-F33F-4822-A7F3D91CBC5C}"/>
              </a:ext>
            </a:extLst>
          </p:cNvPr>
          <p:cNvSpPr>
            <a:spLocks noGrp="1"/>
          </p:cNvSpPr>
          <p:nvPr>
            <p:ph type="sldNum" sz="quarter" idx="12"/>
          </p:nvPr>
        </p:nvSpPr>
        <p:spPr/>
        <p:txBody>
          <a:bodyPr/>
          <a:lstStyle/>
          <a:p>
            <a:fld id="{D3203F1A-F4A3-4278-ABE3-516E29190B4E}" type="slidenum">
              <a:rPr lang="en-IN" smtClean="0"/>
              <a:t>15</a:t>
            </a:fld>
            <a:endParaRPr lang="en-IN"/>
          </a:p>
        </p:txBody>
      </p:sp>
    </p:spTree>
    <p:extLst>
      <p:ext uri="{BB962C8B-B14F-4D97-AF65-F5344CB8AC3E}">
        <p14:creationId xmlns:p14="http://schemas.microsoft.com/office/powerpoint/2010/main" val="344479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5400-0459-D4A7-B63F-9BFD7792AEDA}"/>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Objective</a:t>
            </a:r>
            <a:r>
              <a:rPr lang="en-US" sz="4000" b="1" kern="1200" dirty="0">
                <a:solidFill>
                  <a:schemeClr val="tx1"/>
                </a:solidFill>
              </a:rPr>
              <a:t>:</a:t>
            </a:r>
            <a:endParaRPr lang="en-US" sz="4000" kern="1200" dirty="0">
              <a:solidFill>
                <a:schemeClr val="tx1"/>
              </a:solidFill>
            </a:endParaRPr>
          </a:p>
        </p:txBody>
      </p:sp>
      <p:cxnSp>
        <p:nvCxnSpPr>
          <p:cNvPr id="1035" name="Straight Connector 1034">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4E10E3-2A2C-1B31-0EAC-9215A8C46677}"/>
              </a:ext>
            </a:extLst>
          </p:cNvPr>
          <p:cNvSpPr>
            <a:spLocks noGrp="1"/>
          </p:cNvSpPr>
          <p:nvPr>
            <p:ph type="body" sz="half" idx="2"/>
          </p:nvPr>
        </p:nvSpPr>
        <p:spPr>
          <a:xfrm>
            <a:off x="761840" y="2551176"/>
            <a:ext cx="4544762" cy="3602935"/>
          </a:xfrm>
        </p:spPr>
        <p:txBody>
          <a:bodyPr vert="horz" lIns="91440" tIns="45720" rIns="91440" bIns="45720" rtlCol="0">
            <a:normAutofit/>
          </a:bodyPr>
          <a:lstStyle/>
          <a:p>
            <a:r>
              <a:rPr lang="en-US" sz="2200" dirty="0">
                <a:latin typeface="Times New Roman" panose="02020603050405020304" pitchFamily="18" charset="0"/>
                <a:cs typeface="Times New Roman" panose="02020603050405020304" pitchFamily="18" charset="0"/>
              </a:rPr>
              <a:t>Develop an Edge AI-based solution to analyze: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Vehicle movement,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Monitor parking occupancy,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Match vehicles to an approved database using data from campus cameras.</a:t>
            </a:r>
          </a:p>
          <a:p>
            <a:pPr indent="-228600">
              <a:buFont typeface="Arial" panose="020B0604020202020204" pitchFamily="34" charset="0"/>
              <a:buChar char="•"/>
            </a:pPr>
            <a:endParaRPr lang="en-US" sz="2200" dirty="0"/>
          </a:p>
        </p:txBody>
      </p:sp>
      <p:pic>
        <p:nvPicPr>
          <p:cNvPr id="1026" name="Picture 2">
            <a:extLst>
              <a:ext uri="{FF2B5EF4-FFF2-40B4-BE49-F238E27FC236}">
                <a16:creationId xmlns:a16="http://schemas.microsoft.com/office/drawing/2014/main" id="{DE24D2A8-ADA0-C4AA-B4B1-564CA58A39F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339" r="18339"/>
          <a:stretch>
            <a:fillRect/>
          </a:stretch>
        </p:blipFill>
        <p:spPr bwMode="auto">
          <a:xfrm>
            <a:off x="6082748" y="1323835"/>
            <a:ext cx="5334160" cy="421193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0B89F1B-2030-D973-7CCB-FF76ECA7F162}"/>
              </a:ext>
            </a:extLst>
          </p:cNvPr>
          <p:cNvSpPr>
            <a:spLocks noGrp="1"/>
          </p:cNvSpPr>
          <p:nvPr>
            <p:ph type="sldNum" sz="quarter" idx="12"/>
          </p:nvPr>
        </p:nvSpPr>
        <p:spPr/>
        <p:txBody>
          <a:bodyPr/>
          <a:lstStyle/>
          <a:p>
            <a:fld id="{D3203F1A-F4A3-4278-ABE3-516E29190B4E}" type="slidenum">
              <a:rPr lang="en-IN" smtClean="0"/>
              <a:t>2</a:t>
            </a:fld>
            <a:endParaRPr lang="en-IN"/>
          </a:p>
        </p:txBody>
      </p:sp>
    </p:spTree>
    <p:extLst>
      <p:ext uri="{BB962C8B-B14F-4D97-AF65-F5344CB8AC3E}">
        <p14:creationId xmlns:p14="http://schemas.microsoft.com/office/powerpoint/2010/main" val="273969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6AA266-5EE1-6FBF-8A5D-C41F79C5182A}"/>
              </a:ext>
            </a:extLst>
          </p:cNvPr>
          <p:cNvSpPr>
            <a:spLocks noGrp="1"/>
          </p:cNvSpPr>
          <p:nvPr>
            <p:ph type="title"/>
          </p:nvPr>
        </p:nvSpPr>
        <p:spPr>
          <a:xfrm>
            <a:off x="762000" y="1138036"/>
            <a:ext cx="4085665" cy="1402470"/>
          </a:xfrm>
        </p:spPr>
        <p:txBody>
          <a:bodyPr anchor="t">
            <a:noAutofit/>
          </a:bodyPr>
          <a:lstStyle/>
          <a:p>
            <a:r>
              <a:rPr lang="en-US" sz="3500" b="1" dirty="0">
                <a:latin typeface="Times New Roman" panose="02020603050405020304" pitchFamily="18" charset="0"/>
                <a:cs typeface="Times New Roman" panose="02020603050405020304" pitchFamily="18" charset="0"/>
              </a:rPr>
              <a:t>Unique Idea Brief (Solution)</a:t>
            </a:r>
            <a:br>
              <a:rPr lang="en-US" sz="3500" b="1" dirty="0"/>
            </a:br>
            <a:r>
              <a:rPr lang="en-IN" sz="3500" dirty="0">
                <a:latin typeface="Times New Roman" panose="02020603050405020304" pitchFamily="18" charset="0"/>
                <a:cs typeface="Times New Roman" panose="02020603050405020304" pitchFamily="18" charset="0"/>
              </a:rPr>
              <a:t>Real-time Vehicle Movement Analysis:</a:t>
            </a:r>
            <a:br>
              <a:rPr lang="en-IN" sz="3500" dirty="0"/>
            </a:br>
            <a:endParaRPr lang="en-IN" sz="3500" dirty="0"/>
          </a:p>
        </p:txBody>
      </p:sp>
      <p:cxnSp>
        <p:nvCxnSpPr>
          <p:cNvPr id="2059" name="Straight Connector 205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E5D0E35-2191-B99E-D084-2A866EFD0024}"/>
              </a:ext>
            </a:extLst>
          </p:cNvPr>
          <p:cNvSpPr>
            <a:spLocks noGrp="1"/>
          </p:cNvSpPr>
          <p:nvPr>
            <p:ph idx="1"/>
          </p:nvPr>
        </p:nvSpPr>
        <p:spPr>
          <a:xfrm>
            <a:off x="411480" y="3266793"/>
            <a:ext cx="4648200" cy="3591207"/>
          </a:xfrm>
        </p:spPr>
        <p:txBody>
          <a:bodyPr>
            <a:normAutofit/>
          </a:bodyPr>
          <a:lstStyle/>
          <a:p>
            <a:r>
              <a:rPr lang="en-IN" sz="2200" dirty="0">
                <a:latin typeface="Times New Roman" panose="02020603050405020304" pitchFamily="18" charset="0"/>
                <a:cs typeface="Times New Roman" panose="02020603050405020304" pitchFamily="18" charset="0"/>
              </a:rPr>
              <a:t>Edge AI processing: Use cameras equipped with edge AI capabilities to analyse vehicle movements directly in the campus;</a:t>
            </a:r>
          </a:p>
          <a:p>
            <a:r>
              <a:rPr lang="en-IN" sz="2200" dirty="0">
                <a:latin typeface="Times New Roman" panose="02020603050405020304" pitchFamily="18" charset="0"/>
                <a:cs typeface="Times New Roman" panose="02020603050405020304" pitchFamily="18" charset="0"/>
              </a:rPr>
              <a:t>Pattern Recognition: Identify peak entry and exit times in order to optimise traffic flow.</a:t>
            </a:r>
          </a:p>
          <a:p>
            <a:endParaRPr lang="en-IN" sz="2200" dirty="0"/>
          </a:p>
        </p:txBody>
      </p:sp>
      <p:pic>
        <p:nvPicPr>
          <p:cNvPr id="2050" name="Picture 2">
            <a:extLst>
              <a:ext uri="{FF2B5EF4-FFF2-40B4-BE49-F238E27FC236}">
                <a16:creationId xmlns:a16="http://schemas.microsoft.com/office/drawing/2014/main" id="{1CEBDA93-3D26-C020-E544-F54D822EE7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99" r="16035" b="-1"/>
          <a:stretch/>
        </p:blipFill>
        <p:spPr bwMode="auto">
          <a:xfrm>
            <a:off x="5650992" y="10"/>
            <a:ext cx="6541008"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06F37CA-437B-2AE4-3095-524BC26B1920}"/>
              </a:ext>
            </a:extLst>
          </p:cNvPr>
          <p:cNvSpPr>
            <a:spLocks noGrp="1"/>
          </p:cNvSpPr>
          <p:nvPr>
            <p:ph type="sldNum" sz="quarter" idx="12"/>
          </p:nvPr>
        </p:nvSpPr>
        <p:spPr/>
        <p:txBody>
          <a:bodyPr/>
          <a:lstStyle/>
          <a:p>
            <a:fld id="{D3203F1A-F4A3-4278-ABE3-516E29190B4E}" type="slidenum">
              <a:rPr lang="en-IN" smtClean="0"/>
              <a:t>3</a:t>
            </a:fld>
            <a:endParaRPr lang="en-IN"/>
          </a:p>
        </p:txBody>
      </p:sp>
    </p:spTree>
    <p:extLst>
      <p:ext uri="{BB962C8B-B14F-4D97-AF65-F5344CB8AC3E}">
        <p14:creationId xmlns:p14="http://schemas.microsoft.com/office/powerpoint/2010/main" val="150111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A222-5311-FC61-BFD7-FC2CAA4A3D4A}"/>
              </a:ext>
            </a:extLst>
          </p:cNvPr>
          <p:cNvSpPr>
            <a:spLocks noGrp="1"/>
          </p:cNvSpPr>
          <p:nvPr>
            <p:ph type="title"/>
          </p:nvPr>
        </p:nvSpPr>
        <p:spPr>
          <a:xfrm>
            <a:off x="6823878" y="741391"/>
            <a:ext cx="4491821" cy="1616203"/>
          </a:xfrm>
        </p:spPr>
        <p:txBody>
          <a:bodyPr anchor="b">
            <a:normAutofit/>
          </a:bodyPr>
          <a:lstStyle/>
          <a:p>
            <a:r>
              <a:rPr lang="en-US" sz="2700" b="1">
                <a:latin typeface="Times New Roman" panose="02020603050405020304" pitchFamily="18" charset="0"/>
                <a:cs typeface="Times New Roman" panose="02020603050405020304" pitchFamily="18" charset="0"/>
              </a:rPr>
              <a:t>Unique Idea Brief (Solution)</a:t>
            </a:r>
            <a:br>
              <a:rPr lang="en-US" sz="2700" b="1">
                <a:latin typeface="Times New Roman" panose="02020603050405020304" pitchFamily="18" charset="0"/>
                <a:cs typeface="Times New Roman" panose="02020603050405020304" pitchFamily="18" charset="0"/>
              </a:rPr>
            </a:br>
            <a:r>
              <a:rPr lang="en-IN" sz="2700">
                <a:latin typeface="Times New Roman" panose="02020603050405020304" pitchFamily="18" charset="0"/>
                <a:cs typeface="Times New Roman" panose="02020603050405020304" pitchFamily="18" charset="0"/>
              </a:rPr>
              <a:t>Parking Occupancy Monitoring:</a:t>
            </a:r>
            <a:br>
              <a:rPr lang="en-IN" sz="2700">
                <a:latin typeface="Times New Roman" panose="02020603050405020304" pitchFamily="18" charset="0"/>
                <a:cs typeface="Times New Roman" panose="02020603050405020304" pitchFamily="18" charset="0"/>
              </a:rPr>
            </a:br>
            <a:endParaRPr lang="en-IN" sz="2700">
              <a:latin typeface="Times New Roman" panose="02020603050405020304" pitchFamily="18" charset="0"/>
              <a:cs typeface="Times New Roman" panose="02020603050405020304" pitchFamily="18" charset="0"/>
            </a:endParaRPr>
          </a:p>
        </p:txBody>
      </p:sp>
      <p:pic>
        <p:nvPicPr>
          <p:cNvPr id="5" name="Picture 4" descr="Fire engine parked inside a fire station">
            <a:extLst>
              <a:ext uri="{FF2B5EF4-FFF2-40B4-BE49-F238E27FC236}">
                <a16:creationId xmlns:a16="http://schemas.microsoft.com/office/drawing/2014/main" id="{E2EFCD9D-7F85-9766-01C8-B5D6C0B0F7E4}"/>
              </a:ext>
            </a:extLst>
          </p:cNvPr>
          <p:cNvPicPr>
            <a:picLocks noChangeAspect="1"/>
          </p:cNvPicPr>
          <p:nvPr/>
        </p:nvPicPr>
        <p:blipFill rotWithShape="1">
          <a:blip r:embed="rId2"/>
          <a:srcRect l="23207" r="17459" b="-1"/>
          <a:stretch/>
        </p:blipFill>
        <p:spPr>
          <a:xfrm>
            <a:off x="-1" y="-2"/>
            <a:ext cx="6096001" cy="6858002"/>
          </a:xfrm>
          <a:prstGeom prst="rect">
            <a:avLst/>
          </a:prstGeom>
        </p:spPr>
      </p:pic>
      <p:grpSp>
        <p:nvGrpSpPr>
          <p:cNvPr id="16" name="Group 15">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7" name="Rectangle 16">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EA4711D-329C-3005-17FE-6A45A8A4C41D}"/>
              </a:ext>
            </a:extLst>
          </p:cNvPr>
          <p:cNvSpPr>
            <a:spLocks noGrp="1"/>
          </p:cNvSpPr>
          <p:nvPr>
            <p:ph idx="1"/>
          </p:nvPr>
        </p:nvSpPr>
        <p:spPr>
          <a:xfrm>
            <a:off x="6823878" y="2533476"/>
            <a:ext cx="4491820" cy="3447832"/>
          </a:xfrm>
        </p:spPr>
        <p:txBody>
          <a:bodyPr anchor="t">
            <a:normAutofit/>
          </a:bodyPr>
          <a:lstStyle/>
          <a:p>
            <a:r>
              <a:rPr lang="en-US" sz="2200" b="1" i="0" baseline="0" dirty="0">
                <a:latin typeface="Times New Roman" panose="02020603050405020304" pitchFamily="18" charset="0"/>
                <a:cs typeface="Times New Roman" panose="02020603050405020304" pitchFamily="18" charset="0"/>
              </a:rPr>
              <a:t>Live Occupancy Tracking:</a:t>
            </a:r>
            <a:r>
              <a:rPr lang="en-US" sz="2200" b="0" i="0" baseline="0" dirty="0">
                <a:latin typeface="Times New Roman" panose="02020603050405020304" pitchFamily="18" charset="0"/>
                <a:cs typeface="Times New Roman" panose="02020603050405020304" pitchFamily="18" charset="0"/>
              </a:rPr>
              <a:t> Continuously monitor parking lot usage with cameras and Edge AI, providing up-to-the-minute occupancy data.</a:t>
            </a:r>
            <a:endParaRPr lang="en-US" sz="2200" dirty="0">
              <a:latin typeface="Times New Roman" panose="02020603050405020304" pitchFamily="18" charset="0"/>
              <a:cs typeface="Times New Roman" panose="02020603050405020304" pitchFamily="18" charset="0"/>
            </a:endParaRPr>
          </a:p>
          <a:p>
            <a:r>
              <a:rPr lang="en-US" sz="2200" b="1" i="0" baseline="0" dirty="0">
                <a:latin typeface="Times New Roman" panose="02020603050405020304" pitchFamily="18" charset="0"/>
                <a:cs typeface="Times New Roman" panose="02020603050405020304" pitchFamily="18" charset="0"/>
              </a:rPr>
              <a:t>Optimized Space Utilization:</a:t>
            </a:r>
            <a:r>
              <a:rPr lang="en-US" sz="2200" b="0" i="0" baseline="0" dirty="0">
                <a:latin typeface="Times New Roman" panose="02020603050405020304" pitchFamily="18" charset="0"/>
                <a:cs typeface="Times New Roman" panose="02020603050405020304" pitchFamily="18" charset="0"/>
              </a:rPr>
              <a:t> Recommend available parking spaces </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32E5982D-6781-642B-83F2-C672B1CA254A}"/>
              </a:ext>
            </a:extLst>
          </p:cNvPr>
          <p:cNvSpPr>
            <a:spLocks noGrp="1"/>
          </p:cNvSpPr>
          <p:nvPr>
            <p:ph type="sldNum" sz="quarter" idx="12"/>
          </p:nvPr>
        </p:nvSpPr>
        <p:spPr/>
        <p:txBody>
          <a:bodyPr/>
          <a:lstStyle/>
          <a:p>
            <a:fld id="{D3203F1A-F4A3-4278-ABE3-516E29190B4E}" type="slidenum">
              <a:rPr lang="en-IN" smtClean="0"/>
              <a:t>4</a:t>
            </a:fld>
            <a:endParaRPr lang="en-IN"/>
          </a:p>
        </p:txBody>
      </p:sp>
    </p:spTree>
    <p:extLst>
      <p:ext uri="{BB962C8B-B14F-4D97-AF65-F5344CB8AC3E}">
        <p14:creationId xmlns:p14="http://schemas.microsoft.com/office/powerpoint/2010/main" val="162625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B93D8-D454-C2F6-4069-E878C73F6DF5}"/>
              </a:ext>
            </a:extLst>
          </p:cNvPr>
          <p:cNvSpPr>
            <a:spLocks noGrp="1"/>
          </p:cNvSpPr>
          <p:nvPr>
            <p:ph type="title"/>
          </p:nvPr>
        </p:nvSpPr>
        <p:spPr>
          <a:xfrm>
            <a:off x="838201" y="365125"/>
            <a:ext cx="5251316" cy="1807305"/>
          </a:xfrm>
        </p:spPr>
        <p:txBody>
          <a:bodyPr>
            <a:normAutofit/>
          </a:bodyPr>
          <a:lstStyle/>
          <a:p>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Licence plate detection and matching vehicles to a database:</a:t>
            </a:r>
          </a:p>
        </p:txBody>
      </p:sp>
      <p:sp>
        <p:nvSpPr>
          <p:cNvPr id="3" name="Content Placeholder 2">
            <a:extLst>
              <a:ext uri="{FF2B5EF4-FFF2-40B4-BE49-F238E27FC236}">
                <a16:creationId xmlns:a16="http://schemas.microsoft.com/office/drawing/2014/main" id="{C7705AD4-91DF-A87A-E082-61C2C2549C75}"/>
              </a:ext>
            </a:extLst>
          </p:cNvPr>
          <p:cNvSpPr>
            <a:spLocks noGrp="1"/>
          </p:cNvSpPr>
          <p:nvPr>
            <p:ph idx="1"/>
          </p:nvPr>
        </p:nvSpPr>
        <p:spPr>
          <a:xfrm>
            <a:off x="838200" y="2333297"/>
            <a:ext cx="4619621" cy="3843666"/>
          </a:xfrm>
        </p:spPr>
        <p:txBody>
          <a:bodyPr>
            <a:normAutofit/>
          </a:bodyPr>
          <a:lstStyle/>
          <a:p>
            <a:pPr marL="0" indent="0">
              <a:buNone/>
            </a:pPr>
            <a:endParaRPr lang="en-US" sz="2000" b="1">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License Plate Recognition (LPR): Use high-accuracy LPR to capture and analyze license plates in real-time</a:t>
            </a:r>
            <a:endParaRPr lang="en-IN"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Database Matching: Instantly compare captured plates against an approved vehicle database to identify unauthorized vehicles.</a:t>
            </a:r>
          </a:p>
          <a:p>
            <a:endParaRPr lang="en-IN" sz="2000"/>
          </a:p>
        </p:txBody>
      </p:sp>
      <p:pic>
        <p:nvPicPr>
          <p:cNvPr id="5" name="Picture 4" descr="Cars parked in a line">
            <a:extLst>
              <a:ext uri="{FF2B5EF4-FFF2-40B4-BE49-F238E27FC236}">
                <a16:creationId xmlns:a16="http://schemas.microsoft.com/office/drawing/2014/main" id="{90C9313F-7D3C-43B6-8293-7F8FC808AA47}"/>
              </a:ext>
            </a:extLst>
          </p:cNvPr>
          <p:cNvPicPr>
            <a:picLocks noChangeAspect="1"/>
          </p:cNvPicPr>
          <p:nvPr/>
        </p:nvPicPr>
        <p:blipFill rotWithShape="1">
          <a:blip r:embed="rId2"/>
          <a:srcRect l="19754" r="1503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Slide Number Placeholder 7">
            <a:extLst>
              <a:ext uri="{FF2B5EF4-FFF2-40B4-BE49-F238E27FC236}">
                <a16:creationId xmlns:a16="http://schemas.microsoft.com/office/drawing/2014/main" id="{9F0D9071-BB29-7559-2337-0DCEB671C5B1}"/>
              </a:ext>
            </a:extLst>
          </p:cNvPr>
          <p:cNvSpPr>
            <a:spLocks noGrp="1"/>
          </p:cNvSpPr>
          <p:nvPr>
            <p:ph type="sldNum" sz="quarter" idx="12"/>
          </p:nvPr>
        </p:nvSpPr>
        <p:spPr/>
        <p:txBody>
          <a:bodyPr/>
          <a:lstStyle/>
          <a:p>
            <a:fld id="{D3203F1A-F4A3-4278-ABE3-516E29190B4E}" type="slidenum">
              <a:rPr lang="en-IN" smtClean="0"/>
              <a:t>5</a:t>
            </a:fld>
            <a:endParaRPr lang="en-IN"/>
          </a:p>
        </p:txBody>
      </p:sp>
    </p:spTree>
    <p:extLst>
      <p:ext uri="{BB962C8B-B14F-4D97-AF65-F5344CB8AC3E}">
        <p14:creationId xmlns:p14="http://schemas.microsoft.com/office/powerpoint/2010/main" val="160282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463B-9BC5-E70B-3434-5AA79FA13D84}"/>
              </a:ext>
            </a:extLst>
          </p:cNvPr>
          <p:cNvSpPr>
            <a:spLocks noGrp="1"/>
          </p:cNvSpPr>
          <p:nvPr>
            <p:ph type="title"/>
          </p:nvPr>
        </p:nvSpPr>
        <p:spPr/>
        <p:txBody>
          <a:bodyPr anchor="t">
            <a:normAutofit fontScale="90000"/>
          </a:bodyPr>
          <a:lstStyle/>
          <a:p>
            <a:r>
              <a:rPr lang="en-US" sz="4400" b="1" dirty="0">
                <a:latin typeface="Times New Roman" panose="02020603050405020304" pitchFamily="18" charset="0"/>
                <a:cs typeface="Times New Roman" panose="02020603050405020304" pitchFamily="18" charset="0"/>
              </a:rPr>
              <a:t>Unique Idea Brief (Solution):</a:t>
            </a:r>
            <a:br>
              <a:rPr lang="en-US" sz="4400" b="1"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Insight Generation:</a:t>
            </a:r>
            <a:br>
              <a:rPr lang="en-US" sz="4400" b="1"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8A75E-ABB5-96B2-D98C-4FBE62A37334}"/>
              </a:ext>
            </a:extLst>
          </p:cNvPr>
          <p:cNvSpPr>
            <a:spLocks noGrp="1"/>
          </p:cNvSpPr>
          <p:nvPr>
            <p:ph idx="1"/>
          </p:nvPr>
        </p:nvSpPr>
        <p:spPr>
          <a:xfrm>
            <a:off x="838200" y="2682239"/>
            <a:ext cx="8549640" cy="3494723"/>
          </a:xfrm>
        </p:spPr>
        <p:txBody>
          <a:bodyPr>
            <a:normAutofit/>
          </a:bodyPr>
          <a:lstStyle/>
          <a:p>
            <a:r>
              <a:rPr lang="en-US" sz="2200" b="1" i="0" baseline="0" dirty="0">
                <a:latin typeface="Times New Roman" panose="02020603050405020304" pitchFamily="18" charset="0"/>
                <a:cs typeface="Times New Roman" panose="02020603050405020304" pitchFamily="18" charset="0"/>
              </a:rPr>
              <a:t>Movement Insights:</a:t>
            </a:r>
            <a:r>
              <a:rPr lang="en-US" sz="2200" b="0" i="0" baseline="0" dirty="0">
                <a:latin typeface="Times New Roman" panose="02020603050405020304" pitchFamily="18" charset="0"/>
                <a:cs typeface="Times New Roman" panose="02020603050405020304" pitchFamily="18" charset="0"/>
              </a:rPr>
              <a:t> Generate detailed reports on vehicle movement patterns, helping campus administration make informed decisions.</a:t>
            </a:r>
            <a:endParaRPr lang="en-US" sz="2200" dirty="0">
              <a:latin typeface="Times New Roman" panose="02020603050405020304" pitchFamily="18" charset="0"/>
              <a:cs typeface="Times New Roman" panose="02020603050405020304" pitchFamily="18" charset="0"/>
            </a:endParaRPr>
          </a:p>
          <a:p>
            <a:r>
              <a:rPr lang="en-US" sz="2200" b="1" i="0" baseline="0" dirty="0">
                <a:latin typeface="Times New Roman" panose="02020603050405020304" pitchFamily="18" charset="0"/>
                <a:cs typeface="Times New Roman" panose="02020603050405020304" pitchFamily="18" charset="0"/>
              </a:rPr>
              <a:t>Parking Analytics:</a:t>
            </a:r>
            <a:r>
              <a:rPr lang="en-US" sz="2200" b="0" i="0" baseline="0" dirty="0">
                <a:latin typeface="Times New Roman" panose="02020603050405020304" pitchFamily="18" charset="0"/>
                <a:cs typeface="Times New Roman" panose="02020603050405020304" pitchFamily="18" charset="0"/>
              </a:rPr>
              <a:t> Provide analytics on parking lot usage, peak times, and occupancy trends.</a:t>
            </a:r>
            <a:endParaRPr lang="en-US" sz="2200" dirty="0">
              <a:latin typeface="Times New Roman" panose="02020603050405020304" pitchFamily="18" charset="0"/>
              <a:cs typeface="Times New Roman" panose="02020603050405020304" pitchFamily="18" charset="0"/>
            </a:endParaRPr>
          </a:p>
          <a:p>
            <a:r>
              <a:rPr lang="en-US" sz="2200" b="1" i="0" baseline="0" dirty="0">
                <a:latin typeface="Times New Roman" panose="02020603050405020304" pitchFamily="18" charset="0"/>
                <a:cs typeface="Times New Roman" panose="02020603050405020304" pitchFamily="18" charset="0"/>
              </a:rPr>
              <a:t>Security Reports:</a:t>
            </a:r>
            <a:r>
              <a:rPr lang="en-US" sz="2200" dirty="0">
                <a:latin typeface="Times New Roman" panose="02020603050405020304" pitchFamily="18" charset="0"/>
                <a:cs typeface="Times New Roman" panose="02020603050405020304" pitchFamily="18" charset="0"/>
              </a:rPr>
              <a:t> Identifying authorized and unauthorized vehicles from the vehicles entering the campus.</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9C39574F-CF48-DCE8-D6A6-44D8C996F368}"/>
              </a:ext>
            </a:extLst>
          </p:cNvPr>
          <p:cNvSpPr>
            <a:spLocks noGrp="1"/>
          </p:cNvSpPr>
          <p:nvPr>
            <p:ph type="sldNum" sz="quarter" idx="12"/>
          </p:nvPr>
        </p:nvSpPr>
        <p:spPr/>
        <p:txBody>
          <a:bodyPr/>
          <a:lstStyle/>
          <a:p>
            <a:fld id="{D3203F1A-F4A3-4278-ABE3-516E29190B4E}" type="slidenum">
              <a:rPr lang="en-IN" smtClean="0"/>
              <a:t>6</a:t>
            </a:fld>
            <a:endParaRPr lang="en-IN"/>
          </a:p>
        </p:txBody>
      </p:sp>
    </p:spTree>
    <p:extLst>
      <p:ext uri="{BB962C8B-B14F-4D97-AF65-F5344CB8AC3E}">
        <p14:creationId xmlns:p14="http://schemas.microsoft.com/office/powerpoint/2010/main" val="7788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E6A-2083-C9B7-AD1A-11C3A9156C25}"/>
              </a:ext>
            </a:extLst>
          </p:cNvPr>
          <p:cNvSpPr>
            <a:spLocks noGrp="1"/>
          </p:cNvSpPr>
          <p:nvPr>
            <p:ph type="title"/>
          </p:nvPr>
        </p:nvSpPr>
        <p:spPr/>
        <p:txBody>
          <a:bodyPr>
            <a:noAutofit/>
          </a:bodyPr>
          <a:lstStyle/>
          <a:p>
            <a:r>
              <a:rPr lang="en-IN" sz="4000" b="1" dirty="0">
                <a:latin typeface="Times New Roman" panose="02020603050405020304" pitchFamily="18" charset="0"/>
                <a:cs typeface="Times New Roman" panose="02020603050405020304" pitchFamily="18" charset="0"/>
              </a:rPr>
              <a:t>Solution Features:</a:t>
            </a:r>
            <a:br>
              <a:rPr lang="en-IN"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Data Preprocessing for Vehicle Movement Analysis</a:t>
            </a:r>
            <a:endParaRPr lang="en-IN"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A76ADF9-68A9-FFC4-7BAF-7963FA4D09F4}"/>
              </a:ext>
            </a:extLst>
          </p:cNvPr>
          <p:cNvSpPr>
            <a:spLocks noGrp="1" noChangeArrowheads="1"/>
          </p:cNvSpPr>
          <p:nvPr>
            <p:ph idx="1"/>
          </p:nvPr>
        </p:nvSpPr>
        <p:spPr bwMode="auto">
          <a:xfrm>
            <a:off x="838200" y="2329975"/>
            <a:ext cx="684275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Effective Cleaning</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Remove noise and irrelevant details from images Standardize image formats to ensure consistency (e.g., convert all images to JPEG).</a:t>
            </a:r>
          </a:p>
          <a:p>
            <a:pPr eaLnBrk="0" fontAlgn="base" hangingPunct="0">
              <a:lnSpc>
                <a:spcPct val="100000"/>
              </a:lnSpc>
              <a:spcBef>
                <a:spcPct val="0"/>
              </a:spcBef>
              <a:spcAft>
                <a:spcPct val="0"/>
              </a:spcAft>
            </a:pPr>
            <a:r>
              <a:rPr kumimoji="0" lang="en-US" altLang="en-US" sz="2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Handling Missing Values</a:t>
            </a:r>
            <a:endPar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Identify missing or incomplete data entries.</a:t>
            </a:r>
          </a:p>
          <a:p>
            <a:pPr marL="0" indent="0" eaLnBrk="0" fontAlgn="base" hangingPunct="0">
              <a:lnSpc>
                <a:spcPct val="100000"/>
              </a:lnSpc>
              <a:spcBef>
                <a:spcPct val="0"/>
              </a:spcBef>
              <a:spcAft>
                <a:spcPct val="0"/>
              </a:spcAft>
              <a:buNone/>
            </a:pP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 imputation techniques, such as filling with mean values or using predictive models to estimate missing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FE6EA62-F3A6-34E7-20FC-240E910E2856}"/>
              </a:ext>
            </a:extLst>
          </p:cNvPr>
          <p:cNvSpPr>
            <a:spLocks noGrp="1"/>
          </p:cNvSpPr>
          <p:nvPr>
            <p:ph type="sldNum" sz="quarter" idx="12"/>
          </p:nvPr>
        </p:nvSpPr>
        <p:spPr/>
        <p:txBody>
          <a:bodyPr/>
          <a:lstStyle/>
          <a:p>
            <a:fld id="{D3203F1A-F4A3-4278-ABE3-516E29190B4E}" type="slidenum">
              <a:rPr lang="en-IN" smtClean="0"/>
              <a:t>7</a:t>
            </a:fld>
            <a:endParaRPr lang="en-IN"/>
          </a:p>
        </p:txBody>
      </p:sp>
    </p:spTree>
    <p:extLst>
      <p:ext uri="{BB962C8B-B14F-4D97-AF65-F5344CB8AC3E}">
        <p14:creationId xmlns:p14="http://schemas.microsoft.com/office/powerpoint/2010/main" val="175546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5DE1-C84C-8608-2B5B-78BD8E6EF081}"/>
              </a:ext>
            </a:extLst>
          </p:cNvPr>
          <p:cNvSpPr>
            <a:spLocks noGrp="1"/>
          </p:cNvSpPr>
          <p:nvPr>
            <p:ph type="title"/>
          </p:nvPr>
        </p:nvSpPr>
        <p:spPr>
          <a:xfrm>
            <a:off x="762000" y="1138036"/>
            <a:ext cx="4085665" cy="1402470"/>
          </a:xfrm>
        </p:spPr>
        <p:txBody>
          <a:bodyPr anchor="t">
            <a:normAutofit/>
          </a:bodyPr>
          <a:lstStyle/>
          <a:p>
            <a:r>
              <a:rPr lang="en-US" sz="2700"/>
              <a:t>Accurate </a:t>
            </a:r>
            <a:r>
              <a:rPr lang="en-US" sz="2700">
                <a:latin typeface="Times New Roman" panose="02020603050405020304" pitchFamily="18" charset="0"/>
                <a:cs typeface="Times New Roman" panose="02020603050405020304" pitchFamily="18" charset="0"/>
              </a:rPr>
              <a:t>Analysis</a:t>
            </a:r>
            <a:r>
              <a:rPr lang="en-US" sz="2700"/>
              <a:t> of Vehicle Movement Patterns:</a:t>
            </a:r>
            <a:br>
              <a:rPr lang="en-US" sz="2700"/>
            </a:br>
            <a:endParaRPr lang="en-IN" sz="2700"/>
          </a:p>
        </p:txBody>
      </p:sp>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1FAFB7-0420-EED1-7CF7-9544A855A8A6}"/>
              </a:ext>
            </a:extLst>
          </p:cNvPr>
          <p:cNvSpPr>
            <a:spLocks noGrp="1"/>
          </p:cNvSpPr>
          <p:nvPr>
            <p:ph idx="1"/>
          </p:nvPr>
        </p:nvSpPr>
        <p:spPr>
          <a:xfrm>
            <a:off x="762000" y="2551176"/>
            <a:ext cx="4085665" cy="3591207"/>
          </a:xfrm>
        </p:spPr>
        <p:txBody>
          <a:bodyPr>
            <a:normAutofit/>
          </a:bodyPr>
          <a:lstStyle/>
          <a:p>
            <a:r>
              <a:rPr lang="en-IN" sz="2000" b="1" dirty="0">
                <a:latin typeface="Times New Roman" panose="02020603050405020304" pitchFamily="18" charset="0"/>
                <a:cs typeface="Times New Roman" panose="02020603050405020304" pitchFamily="18" charset="0"/>
              </a:rPr>
              <a:t>Real-Time Tracking</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real-time vehicle detection and tracking.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Timestamp Analysis</a:t>
            </a:r>
            <a:r>
              <a:rPr lang="en-US" sz="2000" dirty="0">
                <a:latin typeface="Times New Roman" panose="02020603050405020304" pitchFamily="18" charset="0"/>
                <a:cs typeface="Times New Roman" panose="02020603050405020304" pitchFamily="18" charset="0"/>
              </a:rPr>
              <a:t>: Analyze entry and exit times to determine peak traffic periods.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Hourly Distribution</a:t>
            </a:r>
            <a:r>
              <a:rPr lang="en-US" sz="2000" dirty="0">
                <a:latin typeface="Times New Roman" panose="02020603050405020304" pitchFamily="18" charset="0"/>
                <a:cs typeface="Times New Roman" panose="02020603050405020304" pitchFamily="18" charset="0"/>
              </a:rPr>
              <a:t>: Create histograms showing vehicle counts per hour.</a:t>
            </a:r>
          </a:p>
          <a:p>
            <a:endParaRPr lang="en-IN" sz="2000" dirty="0">
              <a:latin typeface="Times New Roman" panose="02020603050405020304" pitchFamily="18" charset="0"/>
              <a:cs typeface="Times New Roman" panose="02020603050405020304" pitchFamily="18" charset="0"/>
            </a:endParaRPr>
          </a:p>
        </p:txBody>
      </p:sp>
      <p:pic>
        <p:nvPicPr>
          <p:cNvPr id="5" name="Picture 4" descr="A graph of a vehicle entry&#10;&#10;Description automatically generated">
            <a:extLst>
              <a:ext uri="{FF2B5EF4-FFF2-40B4-BE49-F238E27FC236}">
                <a16:creationId xmlns:a16="http://schemas.microsoft.com/office/drawing/2014/main" id="{F9BFB376-E2B3-2264-DB86-6442E413A32B}"/>
              </a:ext>
            </a:extLst>
          </p:cNvPr>
          <p:cNvPicPr>
            <a:picLocks noChangeAspect="1"/>
          </p:cNvPicPr>
          <p:nvPr/>
        </p:nvPicPr>
        <p:blipFill rotWithShape="1">
          <a:blip r:embed="rId2"/>
          <a:srcRect l="12170" r="27981" b="1"/>
          <a:stretch/>
        </p:blipFill>
        <p:spPr>
          <a:xfrm>
            <a:off x="5650992" y="10"/>
            <a:ext cx="6541008" cy="6857990"/>
          </a:xfrm>
          <a:prstGeom prst="rect">
            <a:avLst/>
          </a:prstGeom>
        </p:spPr>
      </p:pic>
      <p:sp>
        <p:nvSpPr>
          <p:cNvPr id="8" name="Slide Number Placeholder 7">
            <a:extLst>
              <a:ext uri="{FF2B5EF4-FFF2-40B4-BE49-F238E27FC236}">
                <a16:creationId xmlns:a16="http://schemas.microsoft.com/office/drawing/2014/main" id="{79D663B5-89BF-6621-A663-10DC312835D0}"/>
              </a:ext>
            </a:extLst>
          </p:cNvPr>
          <p:cNvSpPr>
            <a:spLocks noGrp="1"/>
          </p:cNvSpPr>
          <p:nvPr>
            <p:ph type="sldNum" sz="quarter" idx="12"/>
          </p:nvPr>
        </p:nvSpPr>
        <p:spPr/>
        <p:txBody>
          <a:bodyPr/>
          <a:lstStyle/>
          <a:p>
            <a:fld id="{D3203F1A-F4A3-4278-ABE3-516E29190B4E}" type="slidenum">
              <a:rPr lang="en-IN" smtClean="0"/>
              <a:t>8</a:t>
            </a:fld>
            <a:endParaRPr lang="en-IN"/>
          </a:p>
        </p:txBody>
      </p:sp>
    </p:spTree>
    <p:extLst>
      <p:ext uri="{BB962C8B-B14F-4D97-AF65-F5344CB8AC3E}">
        <p14:creationId xmlns:p14="http://schemas.microsoft.com/office/powerpoint/2010/main" val="19952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8376-1C0D-9E15-CD21-F53E9F561F5B}"/>
              </a:ext>
            </a:extLst>
          </p:cNvPr>
          <p:cNvSpPr>
            <a:spLocks noGrp="1"/>
          </p:cNvSpPr>
          <p:nvPr>
            <p:ph type="title"/>
          </p:nvPr>
        </p:nvSpPr>
        <p:spPr>
          <a:xfrm>
            <a:off x="762000" y="1138036"/>
            <a:ext cx="4085665" cy="1402470"/>
          </a:xfrm>
        </p:spPr>
        <p:txBody>
          <a:bodyPr vert="horz" lIns="91440" tIns="45720" rIns="91440" bIns="45720" rtlCol="0" anchor="t">
            <a:normAutofit/>
          </a:bodyPr>
          <a:lstStyle/>
          <a:p>
            <a:r>
              <a:rPr lang="en-US"/>
              <a:t>Parking Occupancy:</a:t>
            </a:r>
            <a:br>
              <a:rPr lang="en-US"/>
            </a:br>
            <a:endParaRPr lang="en-US"/>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79260BBC-71C0-CBEF-AB90-E82918D0C505}"/>
              </a:ext>
            </a:extLst>
          </p:cNvPr>
          <p:cNvSpPr>
            <a:spLocks noGrp="1" noChangeArrowheads="1"/>
          </p:cNvSpPr>
          <p:nvPr>
            <p:ph type="body" sz="half" idx="2"/>
          </p:nvPr>
        </p:nvSpPr>
        <p:spPr bwMode="auto">
          <a:xfrm>
            <a:off x="762000" y="2551176"/>
            <a:ext cx="4085665" cy="35912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Movement Patterns</a:t>
            </a:r>
            <a:r>
              <a:rPr kumimoji="0" lang="en-US" altLang="en-US" sz="2000" b="0" i="0" u="none" strike="noStrike" cap="none" normalizeH="0" baseline="0">
                <a:ln>
                  <a:noFill/>
                </a:ln>
                <a:effectLst/>
              </a:rPr>
              <a:t>: Detect common routes and areas with high traffic flow.</a:t>
            </a:r>
          </a:p>
          <a:p>
            <a:pPr marL="0" marR="0" lvl="0" indent="-228600"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Parking Duration</a:t>
            </a:r>
            <a:r>
              <a:rPr kumimoji="0" lang="en-US" altLang="en-US" sz="2000" b="0" i="0" u="none" strike="noStrike" cap="none" normalizeH="0" baseline="0">
                <a:ln>
                  <a:noFill/>
                </a:ln>
                <a:effectLst/>
              </a:rPr>
              <a:t>: Measure how long vehicles stay parked in different areas.</a:t>
            </a:r>
          </a:p>
          <a:p>
            <a:pPr marL="0" marR="0" lvl="0" indent="-228600" fontAlgn="base">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Recurring Vehicles</a:t>
            </a:r>
            <a:r>
              <a:rPr kumimoji="0" lang="en-US" altLang="en-US" sz="2000" b="0" i="0" u="none" strike="noStrike" cap="none" normalizeH="0" baseline="0">
                <a:ln>
                  <a:noFill/>
                </a:ln>
                <a:effectLst/>
              </a:rPr>
              <a:t>: Identify vehicles that frequently enter and exit the campus, indicating regular users. </a:t>
            </a:r>
          </a:p>
        </p:txBody>
      </p:sp>
      <p:pic>
        <p:nvPicPr>
          <p:cNvPr id="6" name="Picture 5" descr="Car park lanes with skid marks on the road">
            <a:extLst>
              <a:ext uri="{FF2B5EF4-FFF2-40B4-BE49-F238E27FC236}">
                <a16:creationId xmlns:a16="http://schemas.microsoft.com/office/drawing/2014/main" id="{32ABA81E-ACA0-1207-4CFF-D06CFB155E41}"/>
              </a:ext>
            </a:extLst>
          </p:cNvPr>
          <p:cNvPicPr>
            <a:picLocks noChangeAspect="1"/>
          </p:cNvPicPr>
          <p:nvPr/>
        </p:nvPicPr>
        <p:blipFill rotWithShape="1">
          <a:blip r:embed="rId2"/>
          <a:srcRect l="16727" r="19607" b="-1"/>
          <a:stretch/>
        </p:blipFill>
        <p:spPr>
          <a:xfrm>
            <a:off x="5650992" y="10"/>
            <a:ext cx="6541008" cy="6857990"/>
          </a:xfrm>
          <a:prstGeom prst="rect">
            <a:avLst/>
          </a:prstGeom>
        </p:spPr>
      </p:pic>
      <p:sp>
        <p:nvSpPr>
          <p:cNvPr id="9" name="Slide Number Placeholder 8">
            <a:extLst>
              <a:ext uri="{FF2B5EF4-FFF2-40B4-BE49-F238E27FC236}">
                <a16:creationId xmlns:a16="http://schemas.microsoft.com/office/drawing/2014/main" id="{D4F339E6-87E9-88A9-6F1E-7C947FE5E9D6}"/>
              </a:ext>
            </a:extLst>
          </p:cNvPr>
          <p:cNvSpPr>
            <a:spLocks noGrp="1"/>
          </p:cNvSpPr>
          <p:nvPr>
            <p:ph type="sldNum" sz="quarter" idx="12"/>
          </p:nvPr>
        </p:nvSpPr>
        <p:spPr/>
        <p:txBody>
          <a:bodyPr/>
          <a:lstStyle/>
          <a:p>
            <a:fld id="{D3203F1A-F4A3-4278-ABE3-516E29190B4E}" type="slidenum">
              <a:rPr lang="en-IN" smtClean="0"/>
              <a:t>9</a:t>
            </a:fld>
            <a:endParaRPr lang="en-IN"/>
          </a:p>
        </p:txBody>
      </p:sp>
    </p:spTree>
    <p:extLst>
      <p:ext uri="{BB962C8B-B14F-4D97-AF65-F5344CB8AC3E}">
        <p14:creationId xmlns:p14="http://schemas.microsoft.com/office/powerpoint/2010/main" val="1189514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821</Words>
  <Application>Microsoft Office PowerPoint</Application>
  <PresentationFormat>Widescreen</PresentationFormat>
  <Paragraphs>91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Roboto</vt:lpstr>
      <vt:lpstr>Times New Roman</vt:lpstr>
      <vt:lpstr>Office Theme</vt:lpstr>
      <vt:lpstr>  VEHICLE MOVEMENT ANALYSIS AND INSIGHT GENERATION IN A COLLEGUE CAMPUS USING EDGE AI</vt:lpstr>
      <vt:lpstr>Objective:</vt:lpstr>
      <vt:lpstr>Unique Idea Brief (Solution) Real-time Vehicle Movement Analysis: </vt:lpstr>
      <vt:lpstr>Unique Idea Brief (Solution) Parking Occupancy Monitoring: </vt:lpstr>
      <vt:lpstr> Licence plate detection and matching vehicles to a database:</vt:lpstr>
      <vt:lpstr>Unique Idea Brief (Solution): Insight Generation:  </vt:lpstr>
      <vt:lpstr>Solution Features: Data Preprocessing for Vehicle Movement Analysis</vt:lpstr>
      <vt:lpstr>Accurate Analysis of Vehicle Movement Patterns: </vt:lpstr>
      <vt:lpstr>Parking Occupancy: </vt:lpstr>
      <vt:lpstr>Insight Generation: </vt:lpstr>
      <vt:lpstr>Vehicle matching:</vt:lpstr>
      <vt:lpstr>Process Flow :</vt:lpstr>
      <vt:lpstr>ARCHITECTURE DIAGRAM: </vt:lpstr>
      <vt:lpstr>Technologies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Yasmeen Pathan</dc:creator>
  <cp:lastModifiedBy>Yasmeen Pathan</cp:lastModifiedBy>
  <cp:revision>3</cp:revision>
  <dcterms:created xsi:type="dcterms:W3CDTF">2024-07-08T09:32:30Z</dcterms:created>
  <dcterms:modified xsi:type="dcterms:W3CDTF">2024-07-14T07:40:06Z</dcterms:modified>
</cp:coreProperties>
</file>