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y="5143500" cx="9144000"/>
  <p:notesSz cx="6858000" cy="9144000"/>
  <p:embeddedFontLst>
    <p:embeddedFont>
      <p:font typeface="Average"/>
      <p:regular r:id="rId62"/>
    </p:embeddedFont>
    <p:embeddedFont>
      <p:font typeface="Oswald"/>
      <p:regular r:id="rId63"/>
      <p:bold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Average-regular.fntdata"/><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Oswald-bold.fntdata"/><Relationship Id="rId63" Type="http://schemas.openxmlformats.org/officeDocument/2006/relationships/font" Target="fonts/Oswald-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bc4d7c53a4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bc4d7c53a4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bc4d7c53a4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bc4d7c53a4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bc4d7c53a4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bc4d7c53a4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bc4d7c53a4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bc4d7c53a4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bc4d7c53a4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bc4d7c53a4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bc4d7c53a4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bc4d7c53a4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bc4d7c53a4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bc4d7c53a4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bc4d7c53a4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bc4d7c53a4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bc4d7c53a4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bc4d7c53a4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bc4d7c53a4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bc4d7c53a4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bc4d7c53a4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bc4d7c53a4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bc4d7c53a4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bc4d7c53a4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bc4d7c53a4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bc4d7c53a4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bc4d7c53a4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bc4d7c53a4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bc4d7c53a4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bc4d7c53a4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bc4d7c53a4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bc4d7c53a4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bc4d7c53a4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bc4d7c53a4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bc4d7c53a4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bc4d7c53a4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bc4d7c53a4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bc4d7c53a4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bc4d7c53a4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bc4d7c53a4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bc4d7c53a4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bc4d7c53a4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bc4d7c53a4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bc4d7c53a4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bc4d7c53a4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bc4d7c53a4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bc4d7c53a4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bc4d7c53a4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bc4d7c53a4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bc4d7c53a4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bc4d7c53a4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bc4d7c53a4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bc4d7c53a4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bc4d7c53a4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bc4d7c53a4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bc4d7c53a4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bc4d7c53a4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bc4d7c53a4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bc4d7c53a4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bc4d7c53a4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bc4d7c53a4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bc4d7c53a4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bc4d7c53a4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bc4d7c53a4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bc4d7c53a4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bc4d7c53a4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bc4d7c53a4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bc4d7c53a4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bc4d7c53a4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bc4d7c53a4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bc4d7c53a4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bc4d7c53a4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bc4d7c53a4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bc4d7c53a4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bc558bfe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bc558bfe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bc558bfe5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bc558bfe5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bc558bfe5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bc558bfe5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bc558bfe5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bc558bfe5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bc558bfe5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bc558bfe5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bc558bfe5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bc558bfe5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bc4d7c53a4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bc4d7c53a4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bc558bfe5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bc558bfe5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bc558bfe5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bc558bfe5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bc558bfe5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bc558bfe5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bc558bfe5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bc558bfe5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bc558bfe5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bc558bfe5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bc558bfe5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bc558bfe5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bc558bfe5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bc558bfe5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bc4d7c53a4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bc4d7c53a4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bc4d7c53a4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bc4d7c53a4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bc4d7c53a4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bc4d7c53a4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bc4d7c53a4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bc4d7c53a4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2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18.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26.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20.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24.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9.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7.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2.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3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3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3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3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DVD Rental Store Website</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 CRUD web application based on sakila database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2"/>
          <p:cNvPicPr preferRelativeResize="0"/>
          <p:nvPr/>
        </p:nvPicPr>
        <p:blipFill>
          <a:blip r:embed="rId3">
            <a:alphaModFix/>
          </a:blip>
          <a:stretch>
            <a:fillRect/>
          </a:stretch>
        </p:blipFill>
        <p:spPr>
          <a:xfrm>
            <a:off x="193600" y="410075"/>
            <a:ext cx="2581275" cy="4410075"/>
          </a:xfrm>
          <a:prstGeom prst="rect">
            <a:avLst/>
          </a:prstGeom>
          <a:noFill/>
          <a:ln>
            <a:noFill/>
          </a:ln>
        </p:spPr>
      </p:pic>
      <p:sp>
        <p:nvSpPr>
          <p:cNvPr id="124" name="Google Shape;124;p22"/>
          <p:cNvSpPr txBox="1"/>
          <p:nvPr/>
        </p:nvSpPr>
        <p:spPr>
          <a:xfrm>
            <a:off x="3390200" y="324825"/>
            <a:ext cx="53712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dk1"/>
                </a:solidFill>
                <a:latin typeface="Average"/>
                <a:ea typeface="Average"/>
                <a:cs typeface="Average"/>
                <a:sym typeface="Average"/>
              </a:rPr>
              <a:t>Actor Table</a:t>
            </a:r>
            <a:endParaRPr b="1" sz="1700">
              <a:solidFill>
                <a:schemeClr val="dk1"/>
              </a:solidFill>
              <a:latin typeface="Average"/>
              <a:ea typeface="Average"/>
              <a:cs typeface="Average"/>
              <a:sym typeface="Average"/>
            </a:endParaRPr>
          </a:p>
        </p:txBody>
      </p:sp>
      <p:sp>
        <p:nvSpPr>
          <p:cNvPr id="125" name="Google Shape;125;p22"/>
          <p:cNvSpPr txBox="1"/>
          <p:nvPr/>
        </p:nvSpPr>
        <p:spPr>
          <a:xfrm>
            <a:off x="3184050" y="771225"/>
            <a:ext cx="5680500" cy="12621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dk1"/>
              </a:buClr>
              <a:buSzPts val="1100"/>
              <a:buFont typeface="Average"/>
              <a:buChar char="●"/>
            </a:pPr>
            <a:r>
              <a:rPr lang="en">
                <a:solidFill>
                  <a:schemeClr val="dk1"/>
                </a:solidFill>
                <a:latin typeface="Average"/>
                <a:ea typeface="Average"/>
                <a:cs typeface="Average"/>
                <a:sym typeface="Average"/>
              </a:rPr>
              <a:t>The actor table lists information for all actors.</a:t>
            </a:r>
            <a:endParaRPr>
              <a:solidFill>
                <a:schemeClr val="dk1"/>
              </a:solidFill>
              <a:latin typeface="Average"/>
              <a:ea typeface="Average"/>
              <a:cs typeface="Average"/>
              <a:sym typeface="Average"/>
            </a:endParaRPr>
          </a:p>
          <a:p>
            <a:pPr indent="0" lvl="0" marL="457200" rtl="0" algn="l">
              <a:spcBef>
                <a:spcPts val="0"/>
              </a:spcBef>
              <a:spcAft>
                <a:spcPts val="0"/>
              </a:spcAft>
              <a:buNone/>
            </a:pPr>
            <a:r>
              <a:t/>
            </a:r>
            <a:endParaRPr>
              <a:solidFill>
                <a:schemeClr val="dk1"/>
              </a:solidFill>
              <a:latin typeface="Average"/>
              <a:ea typeface="Average"/>
              <a:cs typeface="Average"/>
              <a:sym typeface="Average"/>
            </a:endParaRPr>
          </a:p>
          <a:p>
            <a:pPr indent="-298450" lvl="0" marL="457200" rtl="0" algn="l">
              <a:spcBef>
                <a:spcPts val="0"/>
              </a:spcBef>
              <a:spcAft>
                <a:spcPts val="0"/>
              </a:spcAft>
              <a:buClr>
                <a:schemeClr val="dk1"/>
              </a:buClr>
              <a:buSzPts val="1100"/>
              <a:buFont typeface="Average"/>
              <a:buChar char="●"/>
            </a:pPr>
            <a:r>
              <a:rPr lang="en">
                <a:solidFill>
                  <a:schemeClr val="dk1"/>
                </a:solidFill>
                <a:latin typeface="Average"/>
                <a:ea typeface="Average"/>
                <a:cs typeface="Average"/>
                <a:sym typeface="Average"/>
              </a:rPr>
              <a:t>The actor table is joined to the film table by means of the film_actor table.</a:t>
            </a:r>
            <a:endParaRPr>
              <a:solidFill>
                <a:schemeClr val="dk1"/>
              </a:solidFill>
              <a:latin typeface="Average"/>
              <a:ea typeface="Average"/>
              <a:cs typeface="Average"/>
              <a:sym typeface="Average"/>
            </a:endParaRPr>
          </a:p>
          <a:p>
            <a:pPr indent="0" lvl="0" marL="457200" rtl="0" algn="l">
              <a:spcBef>
                <a:spcPts val="0"/>
              </a:spcBef>
              <a:spcAft>
                <a:spcPts val="0"/>
              </a:spcAft>
              <a:buNone/>
            </a:pPr>
            <a:r>
              <a:t/>
            </a:r>
            <a:endParaRPr>
              <a:solidFill>
                <a:schemeClr val="dk1"/>
              </a:solidFill>
              <a:latin typeface="Average"/>
              <a:ea typeface="Average"/>
              <a:cs typeface="Average"/>
              <a:sym typeface="Average"/>
            </a:endParaRPr>
          </a:p>
        </p:txBody>
      </p:sp>
      <p:sp>
        <p:nvSpPr>
          <p:cNvPr id="126" name="Google Shape;126;p22"/>
          <p:cNvSpPr txBox="1"/>
          <p:nvPr/>
        </p:nvSpPr>
        <p:spPr>
          <a:xfrm>
            <a:off x="3869550" y="1827275"/>
            <a:ext cx="4309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dk1"/>
                </a:solidFill>
                <a:latin typeface="Average"/>
                <a:ea typeface="Average"/>
                <a:cs typeface="Average"/>
                <a:sym typeface="Average"/>
              </a:rPr>
              <a:t>Attributes</a:t>
            </a:r>
            <a:endParaRPr b="1" sz="2000">
              <a:solidFill>
                <a:schemeClr val="dk1"/>
              </a:solidFill>
              <a:latin typeface="Average"/>
              <a:ea typeface="Average"/>
              <a:cs typeface="Average"/>
              <a:sym typeface="Average"/>
            </a:endParaRPr>
          </a:p>
        </p:txBody>
      </p:sp>
      <p:sp>
        <p:nvSpPr>
          <p:cNvPr id="127" name="Google Shape;127;p22"/>
          <p:cNvSpPr txBox="1"/>
          <p:nvPr/>
        </p:nvSpPr>
        <p:spPr>
          <a:xfrm>
            <a:off x="3245900" y="2371650"/>
            <a:ext cx="56598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verage"/>
              <a:buChar char="●"/>
            </a:pPr>
            <a:r>
              <a:rPr b="1" lang="en" u="sng">
                <a:solidFill>
                  <a:schemeClr val="dk1"/>
                </a:solidFill>
                <a:latin typeface="Average"/>
                <a:ea typeface="Average"/>
                <a:cs typeface="Average"/>
                <a:sym typeface="Average"/>
              </a:rPr>
              <a:t>actor_id</a:t>
            </a:r>
            <a:r>
              <a:rPr lang="en">
                <a:solidFill>
                  <a:schemeClr val="dk1"/>
                </a:solidFill>
                <a:latin typeface="Average"/>
                <a:ea typeface="Average"/>
                <a:cs typeface="Average"/>
                <a:sym typeface="Average"/>
              </a:rPr>
              <a:t>: A surrogate primary key used to uniquely identify each actor in the table.</a:t>
            </a:r>
            <a:endParaRPr>
              <a:solidFill>
                <a:schemeClr val="dk1"/>
              </a:solidFill>
              <a:latin typeface="Average"/>
              <a:ea typeface="Average"/>
              <a:cs typeface="Average"/>
              <a:sym typeface="Average"/>
            </a:endParaRPr>
          </a:p>
          <a:p>
            <a:pPr indent="0" lvl="0" marL="457200" rtl="0" algn="l">
              <a:spcBef>
                <a:spcPts val="0"/>
              </a:spcBef>
              <a:spcAft>
                <a:spcPts val="0"/>
              </a:spcAft>
              <a:buNone/>
            </a:pPr>
            <a:r>
              <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b="1" lang="en" u="sng">
                <a:solidFill>
                  <a:schemeClr val="dk1"/>
                </a:solidFill>
                <a:latin typeface="Average"/>
                <a:ea typeface="Average"/>
                <a:cs typeface="Average"/>
                <a:sym typeface="Average"/>
              </a:rPr>
              <a:t>first_name</a:t>
            </a:r>
            <a:r>
              <a:rPr lang="en">
                <a:solidFill>
                  <a:schemeClr val="dk1"/>
                </a:solidFill>
                <a:latin typeface="Average"/>
                <a:ea typeface="Average"/>
                <a:cs typeface="Average"/>
                <a:sym typeface="Average"/>
              </a:rPr>
              <a:t>: The actor first name.</a:t>
            </a:r>
            <a:endParaRPr>
              <a:solidFill>
                <a:schemeClr val="dk1"/>
              </a:solidFill>
              <a:latin typeface="Average"/>
              <a:ea typeface="Average"/>
              <a:cs typeface="Average"/>
              <a:sym typeface="Average"/>
            </a:endParaRPr>
          </a:p>
          <a:p>
            <a:pPr indent="0" lvl="0" marL="457200" rtl="0" algn="l">
              <a:spcBef>
                <a:spcPts val="0"/>
              </a:spcBef>
              <a:spcAft>
                <a:spcPts val="0"/>
              </a:spcAft>
              <a:buNone/>
            </a:pPr>
            <a:r>
              <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b="1" lang="en" u="sng">
                <a:solidFill>
                  <a:schemeClr val="dk1"/>
                </a:solidFill>
                <a:latin typeface="Average"/>
                <a:ea typeface="Average"/>
                <a:cs typeface="Average"/>
                <a:sym typeface="Average"/>
              </a:rPr>
              <a:t>last_name</a:t>
            </a:r>
            <a:r>
              <a:rPr lang="en">
                <a:solidFill>
                  <a:schemeClr val="dk1"/>
                </a:solidFill>
                <a:latin typeface="Average"/>
                <a:ea typeface="Average"/>
                <a:cs typeface="Average"/>
                <a:sym typeface="Average"/>
              </a:rPr>
              <a:t>: The actor last name.</a:t>
            </a:r>
            <a:endParaRPr>
              <a:solidFill>
                <a:schemeClr val="dk1"/>
              </a:solidFill>
              <a:latin typeface="Average"/>
              <a:ea typeface="Average"/>
              <a:cs typeface="Average"/>
              <a:sym typeface="Average"/>
            </a:endParaRPr>
          </a:p>
          <a:p>
            <a:pPr indent="0" lvl="0" marL="457200" rtl="0" algn="l">
              <a:spcBef>
                <a:spcPts val="0"/>
              </a:spcBef>
              <a:spcAft>
                <a:spcPts val="0"/>
              </a:spcAft>
              <a:buNone/>
            </a:pPr>
            <a:r>
              <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b="1" lang="en" u="sng">
                <a:solidFill>
                  <a:schemeClr val="dk1"/>
                </a:solidFill>
                <a:latin typeface="Average"/>
                <a:ea typeface="Average"/>
                <a:cs typeface="Average"/>
                <a:sym typeface="Average"/>
              </a:rPr>
              <a:t>last_update</a:t>
            </a:r>
            <a:r>
              <a:rPr lang="en">
                <a:solidFill>
                  <a:schemeClr val="dk1"/>
                </a:solidFill>
                <a:latin typeface="Average"/>
                <a:ea typeface="Average"/>
                <a:cs typeface="Average"/>
                <a:sym typeface="Average"/>
              </a:rPr>
              <a:t>: When the row was created or most recently updated.</a:t>
            </a:r>
            <a:endParaRPr>
              <a:solidFill>
                <a:schemeClr val="dk1"/>
              </a:solidFill>
              <a:latin typeface="Average"/>
              <a:ea typeface="Average"/>
              <a:cs typeface="Average"/>
              <a:sym typeface="Average"/>
            </a:endParaRPr>
          </a:p>
          <a:p>
            <a:pPr indent="0" lvl="0" marL="457200" rtl="0" algn="l">
              <a:spcBef>
                <a:spcPts val="0"/>
              </a:spcBef>
              <a:spcAft>
                <a:spcPts val="0"/>
              </a:spcAft>
              <a:buNone/>
            </a:pPr>
            <a:r>
              <a:t/>
            </a:r>
            <a:endParaRPr>
              <a:solidFill>
                <a:schemeClr val="dk1"/>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3"/>
          <p:cNvPicPr preferRelativeResize="0"/>
          <p:nvPr/>
        </p:nvPicPr>
        <p:blipFill>
          <a:blip r:embed="rId3">
            <a:alphaModFix/>
          </a:blip>
          <a:stretch>
            <a:fillRect/>
          </a:stretch>
        </p:blipFill>
        <p:spPr>
          <a:xfrm>
            <a:off x="193600" y="410075"/>
            <a:ext cx="2581275" cy="4410075"/>
          </a:xfrm>
          <a:prstGeom prst="rect">
            <a:avLst/>
          </a:prstGeom>
          <a:noFill/>
          <a:ln>
            <a:noFill/>
          </a:ln>
        </p:spPr>
      </p:pic>
      <p:sp>
        <p:nvSpPr>
          <p:cNvPr id="133" name="Google Shape;133;p23"/>
          <p:cNvSpPr txBox="1"/>
          <p:nvPr/>
        </p:nvSpPr>
        <p:spPr>
          <a:xfrm>
            <a:off x="3390200" y="324825"/>
            <a:ext cx="53712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dk1"/>
                </a:solidFill>
                <a:latin typeface="Average"/>
                <a:ea typeface="Average"/>
                <a:cs typeface="Average"/>
                <a:sym typeface="Average"/>
              </a:rPr>
              <a:t>Film_Actor</a:t>
            </a:r>
            <a:r>
              <a:rPr b="1" lang="en" sz="1700">
                <a:solidFill>
                  <a:schemeClr val="dk1"/>
                </a:solidFill>
                <a:latin typeface="Average"/>
                <a:ea typeface="Average"/>
                <a:cs typeface="Average"/>
                <a:sym typeface="Average"/>
              </a:rPr>
              <a:t> Table</a:t>
            </a:r>
            <a:endParaRPr b="1" sz="1700">
              <a:solidFill>
                <a:schemeClr val="dk1"/>
              </a:solidFill>
              <a:latin typeface="Average"/>
              <a:ea typeface="Average"/>
              <a:cs typeface="Average"/>
              <a:sym typeface="Average"/>
            </a:endParaRPr>
          </a:p>
        </p:txBody>
      </p:sp>
      <p:sp>
        <p:nvSpPr>
          <p:cNvPr id="134" name="Google Shape;134;p23"/>
          <p:cNvSpPr txBox="1"/>
          <p:nvPr/>
        </p:nvSpPr>
        <p:spPr>
          <a:xfrm>
            <a:off x="3859225" y="2414800"/>
            <a:ext cx="4309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dk1"/>
                </a:solidFill>
                <a:latin typeface="Average"/>
                <a:ea typeface="Average"/>
                <a:cs typeface="Average"/>
                <a:sym typeface="Average"/>
              </a:rPr>
              <a:t>Attributes</a:t>
            </a:r>
            <a:endParaRPr b="1" sz="2000">
              <a:solidFill>
                <a:schemeClr val="dk1"/>
              </a:solidFill>
              <a:latin typeface="Average"/>
              <a:ea typeface="Average"/>
              <a:cs typeface="Average"/>
              <a:sym typeface="Average"/>
            </a:endParaRPr>
          </a:p>
        </p:txBody>
      </p:sp>
      <p:sp>
        <p:nvSpPr>
          <p:cNvPr id="135" name="Google Shape;135;p23"/>
          <p:cNvSpPr txBox="1"/>
          <p:nvPr/>
        </p:nvSpPr>
        <p:spPr>
          <a:xfrm>
            <a:off x="3524725" y="771225"/>
            <a:ext cx="49785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The film_actor table is used to support a many-to-many relationship between films and actors. For each actor in a given film, there will be one row in the film_actor table listing the actor and film.</a:t>
            </a:r>
            <a:endParaRPr>
              <a:solidFill>
                <a:schemeClr val="dk1"/>
              </a:solidFill>
              <a:latin typeface="Average"/>
              <a:ea typeface="Average"/>
              <a:cs typeface="Average"/>
              <a:sym typeface="Average"/>
            </a:endParaRPr>
          </a:p>
          <a:p>
            <a:pPr indent="0" lvl="0" marL="457200" rtl="0" algn="l">
              <a:spcBef>
                <a:spcPts val="0"/>
              </a:spcBef>
              <a:spcAft>
                <a:spcPts val="0"/>
              </a:spcAft>
              <a:buNone/>
            </a:pPr>
            <a:r>
              <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The film_actor table refers to the film and actor tables using foreign keys.</a:t>
            </a:r>
            <a:endParaRPr>
              <a:solidFill>
                <a:schemeClr val="dk1"/>
              </a:solidFill>
              <a:latin typeface="Average"/>
              <a:ea typeface="Average"/>
              <a:cs typeface="Average"/>
              <a:sym typeface="Average"/>
            </a:endParaRPr>
          </a:p>
          <a:p>
            <a:pPr indent="0" lvl="0" marL="457200" rtl="0" algn="l">
              <a:spcBef>
                <a:spcPts val="0"/>
              </a:spcBef>
              <a:spcAft>
                <a:spcPts val="0"/>
              </a:spcAft>
              <a:buNone/>
            </a:pPr>
            <a:r>
              <a:t/>
            </a:r>
            <a:endParaRPr>
              <a:solidFill>
                <a:schemeClr val="dk1"/>
              </a:solidFill>
              <a:latin typeface="Average"/>
              <a:ea typeface="Average"/>
              <a:cs typeface="Average"/>
              <a:sym typeface="Average"/>
            </a:endParaRPr>
          </a:p>
        </p:txBody>
      </p:sp>
      <p:sp>
        <p:nvSpPr>
          <p:cNvPr id="136" name="Google Shape;136;p23"/>
          <p:cNvSpPr txBox="1"/>
          <p:nvPr/>
        </p:nvSpPr>
        <p:spPr>
          <a:xfrm>
            <a:off x="3586050" y="3107900"/>
            <a:ext cx="43095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verage"/>
              <a:buChar char="●"/>
            </a:pPr>
            <a:r>
              <a:rPr b="1" lang="en" u="sng">
                <a:solidFill>
                  <a:schemeClr val="dk1"/>
                </a:solidFill>
                <a:latin typeface="Average"/>
                <a:ea typeface="Average"/>
                <a:cs typeface="Average"/>
                <a:sym typeface="Average"/>
              </a:rPr>
              <a:t>actor_id</a:t>
            </a:r>
            <a:r>
              <a:rPr lang="en">
                <a:solidFill>
                  <a:schemeClr val="dk1"/>
                </a:solidFill>
                <a:latin typeface="Average"/>
                <a:ea typeface="Average"/>
                <a:cs typeface="Average"/>
                <a:sym typeface="Average"/>
              </a:rPr>
              <a:t>: A foreign key identifying the actor.</a:t>
            </a:r>
            <a:endParaRPr>
              <a:solidFill>
                <a:schemeClr val="dk1"/>
              </a:solidFill>
              <a:latin typeface="Average"/>
              <a:ea typeface="Average"/>
              <a:cs typeface="Average"/>
              <a:sym typeface="Average"/>
            </a:endParaRPr>
          </a:p>
          <a:p>
            <a:pPr indent="0" lvl="0" marL="457200" rtl="0" algn="l">
              <a:spcBef>
                <a:spcPts val="0"/>
              </a:spcBef>
              <a:spcAft>
                <a:spcPts val="0"/>
              </a:spcAft>
              <a:buNone/>
            </a:pPr>
            <a:r>
              <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b="1" lang="en" u="sng">
                <a:solidFill>
                  <a:schemeClr val="dk1"/>
                </a:solidFill>
                <a:latin typeface="Average"/>
                <a:ea typeface="Average"/>
                <a:cs typeface="Average"/>
                <a:sym typeface="Average"/>
              </a:rPr>
              <a:t>film_id</a:t>
            </a:r>
            <a:r>
              <a:rPr lang="en">
                <a:solidFill>
                  <a:schemeClr val="dk1"/>
                </a:solidFill>
                <a:latin typeface="Average"/>
                <a:ea typeface="Average"/>
                <a:cs typeface="Average"/>
                <a:sym typeface="Average"/>
              </a:rPr>
              <a:t>: A foreign key identifying the film.</a:t>
            </a:r>
            <a:endParaRPr>
              <a:solidFill>
                <a:schemeClr val="dk1"/>
              </a:solidFill>
              <a:latin typeface="Average"/>
              <a:ea typeface="Average"/>
              <a:cs typeface="Average"/>
              <a:sym typeface="Average"/>
            </a:endParaRPr>
          </a:p>
          <a:p>
            <a:pPr indent="0" lvl="0" marL="457200" rtl="0" algn="l">
              <a:spcBef>
                <a:spcPts val="0"/>
              </a:spcBef>
              <a:spcAft>
                <a:spcPts val="0"/>
              </a:spcAft>
              <a:buNone/>
            </a:pPr>
            <a:r>
              <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b="1" lang="en" u="sng">
                <a:solidFill>
                  <a:schemeClr val="dk1"/>
                </a:solidFill>
                <a:latin typeface="Average"/>
                <a:ea typeface="Average"/>
                <a:cs typeface="Average"/>
                <a:sym typeface="Average"/>
              </a:rPr>
              <a:t>last_update</a:t>
            </a:r>
            <a:r>
              <a:rPr lang="en">
                <a:solidFill>
                  <a:schemeClr val="dk1"/>
                </a:solidFill>
                <a:latin typeface="Average"/>
                <a:ea typeface="Average"/>
                <a:cs typeface="Average"/>
                <a:sym typeface="Average"/>
              </a:rPr>
              <a:t>: When the row was created or most recently updated.</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4"/>
          <p:cNvPicPr preferRelativeResize="0"/>
          <p:nvPr/>
        </p:nvPicPr>
        <p:blipFill>
          <a:blip r:embed="rId3">
            <a:alphaModFix/>
          </a:blip>
          <a:stretch>
            <a:fillRect/>
          </a:stretch>
        </p:blipFill>
        <p:spPr>
          <a:xfrm>
            <a:off x="307025" y="2780825"/>
            <a:ext cx="3886200" cy="2085975"/>
          </a:xfrm>
          <a:prstGeom prst="rect">
            <a:avLst/>
          </a:prstGeom>
          <a:noFill/>
          <a:ln>
            <a:noFill/>
          </a:ln>
        </p:spPr>
      </p:pic>
      <p:sp>
        <p:nvSpPr>
          <p:cNvPr id="142" name="Google Shape;142;p24"/>
          <p:cNvSpPr txBox="1"/>
          <p:nvPr/>
        </p:nvSpPr>
        <p:spPr>
          <a:xfrm>
            <a:off x="-435475" y="180525"/>
            <a:ext cx="53712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dk1"/>
                </a:solidFill>
                <a:latin typeface="Average"/>
                <a:ea typeface="Average"/>
                <a:cs typeface="Average"/>
                <a:sym typeface="Average"/>
              </a:rPr>
              <a:t>Inventory</a:t>
            </a:r>
            <a:r>
              <a:rPr b="1" lang="en" sz="1700">
                <a:solidFill>
                  <a:schemeClr val="dk1"/>
                </a:solidFill>
                <a:latin typeface="Average"/>
                <a:ea typeface="Average"/>
                <a:cs typeface="Average"/>
                <a:sym typeface="Average"/>
              </a:rPr>
              <a:t> Table</a:t>
            </a:r>
            <a:endParaRPr b="1" sz="1700">
              <a:solidFill>
                <a:schemeClr val="dk1"/>
              </a:solidFill>
              <a:latin typeface="Average"/>
              <a:ea typeface="Average"/>
              <a:cs typeface="Average"/>
              <a:sym typeface="Average"/>
            </a:endParaRPr>
          </a:p>
        </p:txBody>
      </p:sp>
      <p:sp>
        <p:nvSpPr>
          <p:cNvPr id="143" name="Google Shape;143;p24"/>
          <p:cNvSpPr txBox="1"/>
          <p:nvPr/>
        </p:nvSpPr>
        <p:spPr>
          <a:xfrm>
            <a:off x="4477700" y="157425"/>
            <a:ext cx="4309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dk1"/>
                </a:solidFill>
                <a:latin typeface="Average"/>
                <a:ea typeface="Average"/>
                <a:cs typeface="Average"/>
                <a:sym typeface="Average"/>
              </a:rPr>
              <a:t>Attributes</a:t>
            </a:r>
            <a:endParaRPr b="1" sz="2000">
              <a:solidFill>
                <a:schemeClr val="dk1"/>
              </a:solidFill>
              <a:latin typeface="Average"/>
              <a:ea typeface="Average"/>
              <a:cs typeface="Average"/>
              <a:sym typeface="Average"/>
            </a:endParaRPr>
          </a:p>
        </p:txBody>
      </p:sp>
      <p:sp>
        <p:nvSpPr>
          <p:cNvPr id="144" name="Google Shape;144;p24"/>
          <p:cNvSpPr txBox="1"/>
          <p:nvPr/>
        </p:nvSpPr>
        <p:spPr>
          <a:xfrm>
            <a:off x="421600" y="726825"/>
            <a:ext cx="36078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The inventory table contains one row for each copy of a given film in a given store.</a:t>
            </a:r>
            <a:endParaRPr>
              <a:solidFill>
                <a:schemeClr val="dk1"/>
              </a:solidFill>
              <a:latin typeface="Average"/>
              <a:ea typeface="Average"/>
              <a:cs typeface="Average"/>
              <a:sym typeface="Average"/>
            </a:endParaRPr>
          </a:p>
          <a:p>
            <a:pPr indent="0" lvl="0" marL="457200" rtl="0" algn="l">
              <a:spcBef>
                <a:spcPts val="0"/>
              </a:spcBef>
              <a:spcAft>
                <a:spcPts val="0"/>
              </a:spcAft>
              <a:buNone/>
            </a:pPr>
            <a:r>
              <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The inventory table refers to the film and store tables using foreign keys and is referred to by the rental table.</a:t>
            </a:r>
            <a:endParaRPr>
              <a:solidFill>
                <a:schemeClr val="dk1"/>
              </a:solidFill>
              <a:latin typeface="Average"/>
              <a:ea typeface="Average"/>
              <a:cs typeface="Average"/>
              <a:sym typeface="Average"/>
            </a:endParaRPr>
          </a:p>
          <a:p>
            <a:pPr indent="0" lvl="0" marL="457200" rtl="0" algn="l">
              <a:spcBef>
                <a:spcPts val="0"/>
              </a:spcBef>
              <a:spcAft>
                <a:spcPts val="0"/>
              </a:spcAft>
              <a:buNone/>
            </a:pPr>
            <a:r>
              <a:t/>
            </a:r>
            <a:endParaRPr>
              <a:solidFill>
                <a:schemeClr val="dk1"/>
              </a:solidFill>
              <a:latin typeface="Average"/>
              <a:ea typeface="Average"/>
              <a:cs typeface="Average"/>
              <a:sym typeface="Average"/>
            </a:endParaRPr>
          </a:p>
        </p:txBody>
      </p:sp>
      <p:sp>
        <p:nvSpPr>
          <p:cNvPr id="145" name="Google Shape;145;p24"/>
          <p:cNvSpPr txBox="1"/>
          <p:nvPr/>
        </p:nvSpPr>
        <p:spPr>
          <a:xfrm>
            <a:off x="4658050" y="798975"/>
            <a:ext cx="45054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verage"/>
              <a:buChar char="●"/>
            </a:pPr>
            <a:r>
              <a:rPr b="1" lang="en" u="sng">
                <a:solidFill>
                  <a:schemeClr val="dk1"/>
                </a:solidFill>
                <a:latin typeface="Average"/>
                <a:ea typeface="Average"/>
                <a:cs typeface="Average"/>
                <a:sym typeface="Average"/>
              </a:rPr>
              <a:t>inventory_id</a:t>
            </a:r>
            <a:r>
              <a:rPr lang="en">
                <a:solidFill>
                  <a:schemeClr val="dk1"/>
                </a:solidFill>
                <a:latin typeface="Average"/>
                <a:ea typeface="Average"/>
                <a:cs typeface="Average"/>
                <a:sym typeface="Average"/>
              </a:rPr>
              <a:t>: A surrogate primary key used to uniquely identify each item in inventory.</a:t>
            </a:r>
            <a:endParaRPr>
              <a:solidFill>
                <a:schemeClr val="dk1"/>
              </a:solidFill>
              <a:latin typeface="Average"/>
              <a:ea typeface="Average"/>
              <a:cs typeface="Average"/>
              <a:sym typeface="Average"/>
            </a:endParaRPr>
          </a:p>
          <a:p>
            <a:pPr indent="0" lvl="0" marL="457200" rtl="0" algn="l">
              <a:spcBef>
                <a:spcPts val="0"/>
              </a:spcBef>
              <a:spcAft>
                <a:spcPts val="0"/>
              </a:spcAft>
              <a:buNone/>
            </a:pPr>
            <a:r>
              <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b="1" lang="en" u="sng">
                <a:solidFill>
                  <a:schemeClr val="dk1"/>
                </a:solidFill>
                <a:latin typeface="Average"/>
                <a:ea typeface="Average"/>
                <a:cs typeface="Average"/>
                <a:sym typeface="Average"/>
              </a:rPr>
              <a:t>film_i</a:t>
            </a:r>
            <a:r>
              <a:rPr b="1" lang="en" u="sng">
                <a:solidFill>
                  <a:schemeClr val="dk1"/>
                </a:solidFill>
                <a:latin typeface="Average"/>
                <a:ea typeface="Average"/>
                <a:cs typeface="Average"/>
                <a:sym typeface="Average"/>
              </a:rPr>
              <a:t>d</a:t>
            </a:r>
            <a:r>
              <a:rPr lang="en">
                <a:solidFill>
                  <a:schemeClr val="dk1"/>
                </a:solidFill>
                <a:latin typeface="Average"/>
                <a:ea typeface="Average"/>
                <a:cs typeface="Average"/>
                <a:sym typeface="Average"/>
              </a:rPr>
              <a:t>: A foreign key pointing to the film this item represents.</a:t>
            </a:r>
            <a:endParaRPr>
              <a:solidFill>
                <a:schemeClr val="dk1"/>
              </a:solidFill>
              <a:latin typeface="Average"/>
              <a:ea typeface="Average"/>
              <a:cs typeface="Average"/>
              <a:sym typeface="Average"/>
            </a:endParaRPr>
          </a:p>
          <a:p>
            <a:pPr indent="0" lvl="0" marL="457200" rtl="0" algn="l">
              <a:spcBef>
                <a:spcPts val="0"/>
              </a:spcBef>
              <a:spcAft>
                <a:spcPts val="0"/>
              </a:spcAft>
              <a:buNone/>
            </a:pPr>
            <a:r>
              <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b="1" lang="en" u="sng">
                <a:solidFill>
                  <a:schemeClr val="dk1"/>
                </a:solidFill>
                <a:latin typeface="Average"/>
                <a:ea typeface="Average"/>
                <a:cs typeface="Average"/>
                <a:sym typeface="Average"/>
              </a:rPr>
              <a:t>store_id</a:t>
            </a:r>
            <a:r>
              <a:rPr lang="en">
                <a:solidFill>
                  <a:schemeClr val="dk1"/>
                </a:solidFill>
                <a:latin typeface="Average"/>
                <a:ea typeface="Average"/>
                <a:cs typeface="Average"/>
                <a:sym typeface="Average"/>
              </a:rPr>
              <a:t>: A foreign key pointing to the store stocking this item.</a:t>
            </a:r>
            <a:endParaRPr>
              <a:solidFill>
                <a:schemeClr val="dk1"/>
              </a:solidFill>
              <a:latin typeface="Average"/>
              <a:ea typeface="Average"/>
              <a:cs typeface="Average"/>
              <a:sym typeface="Average"/>
            </a:endParaRPr>
          </a:p>
          <a:p>
            <a:pPr indent="0" lvl="0" marL="457200" rtl="0" algn="l">
              <a:spcBef>
                <a:spcPts val="0"/>
              </a:spcBef>
              <a:spcAft>
                <a:spcPts val="0"/>
              </a:spcAft>
              <a:buNone/>
            </a:pPr>
            <a:r>
              <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b="1" lang="en" u="sng">
                <a:solidFill>
                  <a:schemeClr val="dk1"/>
                </a:solidFill>
                <a:latin typeface="Average"/>
                <a:ea typeface="Average"/>
                <a:cs typeface="Average"/>
                <a:sym typeface="Average"/>
              </a:rPr>
              <a:t>last_update</a:t>
            </a:r>
            <a:r>
              <a:rPr lang="en">
                <a:solidFill>
                  <a:schemeClr val="dk1"/>
                </a:solidFill>
                <a:latin typeface="Average"/>
                <a:ea typeface="Average"/>
                <a:cs typeface="Average"/>
                <a:sym typeface="Average"/>
              </a:rPr>
              <a:t>: When the row was created or most recently updated.</a:t>
            </a:r>
            <a:endParaRPr>
              <a:solidFill>
                <a:schemeClr val="dk1"/>
              </a:solidFill>
              <a:latin typeface="Average"/>
              <a:ea typeface="Average"/>
              <a:cs typeface="Average"/>
              <a:sym typeface="Average"/>
            </a:endParaRPr>
          </a:p>
          <a:p>
            <a:pPr indent="0" lvl="0" marL="457200" rtl="0" algn="l">
              <a:spcBef>
                <a:spcPts val="0"/>
              </a:spcBef>
              <a:spcAft>
                <a:spcPts val="0"/>
              </a:spcAft>
              <a:buNone/>
            </a:pPr>
            <a:r>
              <a:t/>
            </a:r>
            <a:endParaRPr>
              <a:solidFill>
                <a:schemeClr val="dk1"/>
              </a:solidFill>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5"/>
          <p:cNvPicPr preferRelativeResize="0"/>
          <p:nvPr/>
        </p:nvPicPr>
        <p:blipFill>
          <a:blip r:embed="rId3">
            <a:alphaModFix/>
          </a:blip>
          <a:stretch>
            <a:fillRect/>
          </a:stretch>
        </p:blipFill>
        <p:spPr>
          <a:xfrm>
            <a:off x="307025" y="2780825"/>
            <a:ext cx="3886200" cy="2085975"/>
          </a:xfrm>
          <a:prstGeom prst="rect">
            <a:avLst/>
          </a:prstGeom>
          <a:noFill/>
          <a:ln>
            <a:noFill/>
          </a:ln>
        </p:spPr>
      </p:pic>
      <p:sp>
        <p:nvSpPr>
          <p:cNvPr id="151" name="Google Shape;151;p25"/>
          <p:cNvSpPr txBox="1"/>
          <p:nvPr/>
        </p:nvSpPr>
        <p:spPr>
          <a:xfrm>
            <a:off x="-435475" y="180525"/>
            <a:ext cx="53712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dk1"/>
                </a:solidFill>
                <a:latin typeface="Average"/>
                <a:ea typeface="Average"/>
                <a:cs typeface="Average"/>
                <a:sym typeface="Average"/>
              </a:rPr>
              <a:t>Film_text</a:t>
            </a:r>
            <a:r>
              <a:rPr b="1" lang="en" sz="1700">
                <a:solidFill>
                  <a:schemeClr val="dk1"/>
                </a:solidFill>
                <a:latin typeface="Average"/>
                <a:ea typeface="Average"/>
                <a:cs typeface="Average"/>
                <a:sym typeface="Average"/>
              </a:rPr>
              <a:t> Table</a:t>
            </a:r>
            <a:endParaRPr b="1" sz="1700">
              <a:solidFill>
                <a:schemeClr val="dk1"/>
              </a:solidFill>
              <a:latin typeface="Average"/>
              <a:ea typeface="Average"/>
              <a:cs typeface="Average"/>
              <a:sym typeface="Average"/>
            </a:endParaRPr>
          </a:p>
        </p:txBody>
      </p:sp>
      <p:sp>
        <p:nvSpPr>
          <p:cNvPr id="152" name="Google Shape;152;p25"/>
          <p:cNvSpPr txBox="1"/>
          <p:nvPr/>
        </p:nvSpPr>
        <p:spPr>
          <a:xfrm>
            <a:off x="4477700" y="157425"/>
            <a:ext cx="4309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dk1"/>
                </a:solidFill>
                <a:latin typeface="Average"/>
                <a:ea typeface="Average"/>
                <a:cs typeface="Average"/>
                <a:sym typeface="Average"/>
              </a:rPr>
              <a:t>Attributes</a:t>
            </a:r>
            <a:endParaRPr b="1" sz="2000">
              <a:solidFill>
                <a:schemeClr val="dk1"/>
              </a:solidFill>
              <a:latin typeface="Average"/>
              <a:ea typeface="Average"/>
              <a:cs typeface="Average"/>
              <a:sym typeface="Average"/>
            </a:endParaRPr>
          </a:p>
        </p:txBody>
      </p:sp>
      <p:sp>
        <p:nvSpPr>
          <p:cNvPr id="153" name="Google Shape;153;p25"/>
          <p:cNvSpPr txBox="1"/>
          <p:nvPr/>
        </p:nvSpPr>
        <p:spPr>
          <a:xfrm>
            <a:off x="307025" y="1015450"/>
            <a:ext cx="4309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The film_text table contains the film_id, title and description columns of the film table, with the contents of the table kept in synchrony with the film table by means of triggers on film table INSERT, UPDATE and DELETE operations </a:t>
            </a:r>
            <a:endParaRPr>
              <a:solidFill>
                <a:schemeClr val="dk1"/>
              </a:solidFill>
              <a:latin typeface="Average"/>
              <a:ea typeface="Average"/>
              <a:cs typeface="Average"/>
              <a:sym typeface="Average"/>
            </a:endParaRPr>
          </a:p>
        </p:txBody>
      </p:sp>
      <p:sp>
        <p:nvSpPr>
          <p:cNvPr id="154" name="Google Shape;154;p25"/>
          <p:cNvSpPr txBox="1"/>
          <p:nvPr/>
        </p:nvSpPr>
        <p:spPr>
          <a:xfrm>
            <a:off x="4935725" y="809300"/>
            <a:ext cx="39075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verage"/>
              <a:buChar char="●"/>
            </a:pPr>
            <a:r>
              <a:rPr b="1" lang="en" u="sng">
                <a:solidFill>
                  <a:schemeClr val="dk1"/>
                </a:solidFill>
                <a:latin typeface="Average"/>
                <a:ea typeface="Average"/>
                <a:cs typeface="Average"/>
                <a:sym typeface="Average"/>
              </a:rPr>
              <a:t>film_id</a:t>
            </a:r>
            <a:r>
              <a:rPr lang="en">
                <a:solidFill>
                  <a:schemeClr val="dk1"/>
                </a:solidFill>
                <a:latin typeface="Average"/>
                <a:ea typeface="Average"/>
                <a:cs typeface="Average"/>
                <a:sym typeface="Average"/>
              </a:rPr>
              <a:t>: A surrogate primary key used to uniquely identify each film in the table.</a:t>
            </a:r>
            <a:endParaRPr>
              <a:solidFill>
                <a:schemeClr val="dk1"/>
              </a:solidFill>
              <a:latin typeface="Average"/>
              <a:ea typeface="Average"/>
              <a:cs typeface="Average"/>
              <a:sym typeface="Average"/>
            </a:endParaRPr>
          </a:p>
          <a:p>
            <a:pPr indent="0" lvl="0" marL="457200" rtl="0" algn="l">
              <a:spcBef>
                <a:spcPts val="0"/>
              </a:spcBef>
              <a:spcAft>
                <a:spcPts val="0"/>
              </a:spcAft>
              <a:buNone/>
            </a:pPr>
            <a:r>
              <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b="1" lang="en" u="sng">
                <a:solidFill>
                  <a:schemeClr val="dk1"/>
                </a:solidFill>
                <a:latin typeface="Average"/>
                <a:ea typeface="Average"/>
                <a:cs typeface="Average"/>
                <a:sym typeface="Average"/>
              </a:rPr>
              <a:t>title</a:t>
            </a:r>
            <a:r>
              <a:rPr lang="en">
                <a:solidFill>
                  <a:schemeClr val="dk1"/>
                </a:solidFill>
                <a:latin typeface="Average"/>
                <a:ea typeface="Average"/>
                <a:cs typeface="Average"/>
                <a:sym typeface="Average"/>
              </a:rPr>
              <a:t>: The title of the film.</a:t>
            </a:r>
            <a:endParaRPr>
              <a:solidFill>
                <a:schemeClr val="dk1"/>
              </a:solidFill>
              <a:latin typeface="Average"/>
              <a:ea typeface="Average"/>
              <a:cs typeface="Average"/>
              <a:sym typeface="Average"/>
            </a:endParaRPr>
          </a:p>
          <a:p>
            <a:pPr indent="0" lvl="0" marL="457200" rtl="0" algn="l">
              <a:spcBef>
                <a:spcPts val="0"/>
              </a:spcBef>
              <a:spcAft>
                <a:spcPts val="0"/>
              </a:spcAft>
              <a:buNone/>
            </a:pPr>
            <a:r>
              <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b="1" lang="en" u="sng">
                <a:solidFill>
                  <a:schemeClr val="dk1"/>
                </a:solidFill>
                <a:latin typeface="Average"/>
                <a:ea typeface="Average"/>
                <a:cs typeface="Average"/>
                <a:sym typeface="Average"/>
              </a:rPr>
              <a:t>description</a:t>
            </a:r>
            <a:r>
              <a:rPr lang="en">
                <a:solidFill>
                  <a:schemeClr val="dk1"/>
                </a:solidFill>
                <a:latin typeface="Average"/>
                <a:ea typeface="Average"/>
                <a:cs typeface="Average"/>
                <a:sym typeface="Average"/>
              </a:rPr>
              <a:t>: A short description or plot summary of the film.</a:t>
            </a:r>
            <a:endParaRPr>
              <a:solidFill>
                <a:schemeClr val="dk1"/>
              </a:solidFill>
              <a:latin typeface="Average"/>
              <a:ea typeface="Average"/>
              <a:cs typeface="Average"/>
              <a:sym typeface="Average"/>
            </a:endParaRPr>
          </a:p>
          <a:p>
            <a:pPr indent="0" lvl="0" marL="457200" rtl="0" algn="l">
              <a:spcBef>
                <a:spcPts val="0"/>
              </a:spcBef>
              <a:spcAft>
                <a:spcPts val="0"/>
              </a:spcAft>
              <a:buNone/>
            </a:pPr>
            <a:r>
              <a:t/>
            </a:r>
            <a:endParaRPr>
              <a:solidFill>
                <a:schemeClr val="dk1"/>
              </a:solidFill>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6"/>
          <p:cNvPicPr preferRelativeResize="0"/>
          <p:nvPr/>
        </p:nvPicPr>
        <p:blipFill>
          <a:blip r:embed="rId3">
            <a:alphaModFix/>
          </a:blip>
          <a:stretch>
            <a:fillRect/>
          </a:stretch>
        </p:blipFill>
        <p:spPr>
          <a:xfrm>
            <a:off x="369725" y="632325"/>
            <a:ext cx="1809750" cy="3629025"/>
          </a:xfrm>
          <a:prstGeom prst="rect">
            <a:avLst/>
          </a:prstGeom>
          <a:noFill/>
          <a:ln>
            <a:noFill/>
          </a:ln>
        </p:spPr>
      </p:pic>
      <p:sp>
        <p:nvSpPr>
          <p:cNvPr id="160" name="Google Shape;160;p26"/>
          <p:cNvSpPr txBox="1"/>
          <p:nvPr/>
        </p:nvSpPr>
        <p:spPr>
          <a:xfrm>
            <a:off x="2807200" y="416550"/>
            <a:ext cx="548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61" name="Google Shape;161;p26"/>
          <p:cNvSpPr txBox="1"/>
          <p:nvPr/>
        </p:nvSpPr>
        <p:spPr>
          <a:xfrm>
            <a:off x="2644200" y="588600"/>
            <a:ext cx="6499800" cy="163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verage"/>
                <a:ea typeface="Average"/>
                <a:cs typeface="Average"/>
                <a:sym typeface="Average"/>
              </a:rPr>
              <a:t>Staff Table : Main Table</a:t>
            </a:r>
            <a:endParaRPr>
              <a:solidFill>
                <a:schemeClr val="dk1"/>
              </a:solidFill>
              <a:latin typeface="Average"/>
              <a:ea typeface="Average"/>
              <a:cs typeface="Average"/>
              <a:sym typeface="Average"/>
            </a:endParaRPr>
          </a:p>
          <a:p>
            <a:pPr indent="0" lvl="0" marL="457200" rtl="0" algn="l">
              <a:spcBef>
                <a:spcPts val="0"/>
              </a:spcBef>
              <a:spcAft>
                <a:spcPts val="0"/>
              </a:spcAft>
              <a:buNone/>
            </a:pPr>
            <a:r>
              <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Stores Staff informations like names,usernames,email</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Store_id refers to the store that staff works. It’s a foreign key.</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Address id refers to staff’s home address.</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sz="1000">
              <a:solidFill>
                <a:schemeClr val="dk1"/>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nvSpPr>
        <p:spPr>
          <a:xfrm>
            <a:off x="416550" y="968925"/>
            <a:ext cx="8059500" cy="36327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Font typeface="Average"/>
              <a:buChar char="●"/>
            </a:pPr>
            <a:r>
              <a:rPr lang="en" sz="1500">
                <a:solidFill>
                  <a:schemeClr val="dk1"/>
                </a:solidFill>
                <a:latin typeface="Average"/>
                <a:ea typeface="Average"/>
                <a:cs typeface="Average"/>
                <a:sym typeface="Average"/>
              </a:rPr>
              <a:t>staff_id: A surrogate primary key that uniquely identifies the staff member.</a:t>
            </a:r>
            <a:endParaRPr sz="1500">
              <a:solidFill>
                <a:schemeClr val="dk1"/>
              </a:solidFill>
              <a:latin typeface="Average"/>
              <a:ea typeface="Average"/>
              <a:cs typeface="Average"/>
              <a:sym typeface="Average"/>
            </a:endParaRPr>
          </a:p>
          <a:p>
            <a:pPr indent="-323850" lvl="0" marL="457200" rtl="0" algn="l">
              <a:spcBef>
                <a:spcPts val="0"/>
              </a:spcBef>
              <a:spcAft>
                <a:spcPts val="0"/>
              </a:spcAft>
              <a:buClr>
                <a:schemeClr val="dk1"/>
              </a:buClr>
              <a:buSzPts val="1500"/>
              <a:buFont typeface="Average"/>
              <a:buChar char="●"/>
            </a:pPr>
            <a:r>
              <a:rPr lang="en" sz="1500">
                <a:solidFill>
                  <a:schemeClr val="dk1"/>
                </a:solidFill>
                <a:latin typeface="Average"/>
                <a:ea typeface="Average"/>
                <a:cs typeface="Average"/>
                <a:sym typeface="Average"/>
              </a:rPr>
              <a:t>first_name: The first name of the staff member.</a:t>
            </a:r>
            <a:endParaRPr sz="1500">
              <a:solidFill>
                <a:schemeClr val="dk1"/>
              </a:solidFill>
              <a:latin typeface="Average"/>
              <a:ea typeface="Average"/>
              <a:cs typeface="Average"/>
              <a:sym typeface="Average"/>
            </a:endParaRPr>
          </a:p>
          <a:p>
            <a:pPr indent="-323850" lvl="0" marL="457200" rtl="0" algn="l">
              <a:spcBef>
                <a:spcPts val="0"/>
              </a:spcBef>
              <a:spcAft>
                <a:spcPts val="0"/>
              </a:spcAft>
              <a:buClr>
                <a:schemeClr val="dk1"/>
              </a:buClr>
              <a:buSzPts val="1500"/>
              <a:buFont typeface="Average"/>
              <a:buChar char="●"/>
            </a:pPr>
            <a:r>
              <a:rPr lang="en" sz="1500">
                <a:solidFill>
                  <a:schemeClr val="dk1"/>
                </a:solidFill>
                <a:latin typeface="Average"/>
                <a:ea typeface="Average"/>
                <a:cs typeface="Average"/>
                <a:sym typeface="Average"/>
              </a:rPr>
              <a:t>last_name: The last name of the staff member.</a:t>
            </a:r>
            <a:endParaRPr sz="1500">
              <a:solidFill>
                <a:schemeClr val="dk1"/>
              </a:solidFill>
              <a:latin typeface="Average"/>
              <a:ea typeface="Average"/>
              <a:cs typeface="Average"/>
              <a:sym typeface="Average"/>
            </a:endParaRPr>
          </a:p>
          <a:p>
            <a:pPr indent="-323850" lvl="0" marL="457200" rtl="0" algn="l">
              <a:spcBef>
                <a:spcPts val="0"/>
              </a:spcBef>
              <a:spcAft>
                <a:spcPts val="0"/>
              </a:spcAft>
              <a:buClr>
                <a:schemeClr val="dk1"/>
              </a:buClr>
              <a:buSzPts val="1500"/>
              <a:buFont typeface="Average"/>
              <a:buChar char="●"/>
            </a:pPr>
            <a:r>
              <a:rPr lang="en" sz="1500">
                <a:solidFill>
                  <a:schemeClr val="dk1"/>
                </a:solidFill>
                <a:latin typeface="Average"/>
                <a:ea typeface="Average"/>
                <a:cs typeface="Average"/>
                <a:sym typeface="Average"/>
              </a:rPr>
              <a:t>address_id: A foreign key to the staff member address in the address table.</a:t>
            </a:r>
            <a:endParaRPr sz="1500">
              <a:solidFill>
                <a:schemeClr val="dk1"/>
              </a:solidFill>
              <a:latin typeface="Average"/>
              <a:ea typeface="Average"/>
              <a:cs typeface="Average"/>
              <a:sym typeface="Average"/>
            </a:endParaRPr>
          </a:p>
          <a:p>
            <a:pPr indent="-323850" lvl="0" marL="457200" rtl="0" algn="l">
              <a:spcBef>
                <a:spcPts val="0"/>
              </a:spcBef>
              <a:spcAft>
                <a:spcPts val="0"/>
              </a:spcAft>
              <a:buClr>
                <a:schemeClr val="dk1"/>
              </a:buClr>
              <a:buSzPts val="1500"/>
              <a:buFont typeface="Average"/>
              <a:buChar char="●"/>
            </a:pPr>
            <a:r>
              <a:rPr lang="en" sz="1500">
                <a:solidFill>
                  <a:schemeClr val="dk1"/>
                </a:solidFill>
                <a:latin typeface="Average"/>
                <a:ea typeface="Average"/>
                <a:cs typeface="Average"/>
                <a:sym typeface="Average"/>
              </a:rPr>
              <a:t>picture: A BLOB containing a photograph of the employee.</a:t>
            </a:r>
            <a:endParaRPr sz="1500">
              <a:solidFill>
                <a:schemeClr val="dk1"/>
              </a:solidFill>
              <a:latin typeface="Average"/>
              <a:ea typeface="Average"/>
              <a:cs typeface="Average"/>
              <a:sym typeface="Average"/>
            </a:endParaRPr>
          </a:p>
          <a:p>
            <a:pPr indent="-323850" lvl="0" marL="457200" rtl="0" algn="l">
              <a:spcBef>
                <a:spcPts val="0"/>
              </a:spcBef>
              <a:spcAft>
                <a:spcPts val="0"/>
              </a:spcAft>
              <a:buClr>
                <a:schemeClr val="dk1"/>
              </a:buClr>
              <a:buSzPts val="1500"/>
              <a:buFont typeface="Average"/>
              <a:buChar char="●"/>
            </a:pPr>
            <a:r>
              <a:rPr lang="en" sz="1500">
                <a:solidFill>
                  <a:schemeClr val="dk1"/>
                </a:solidFill>
                <a:latin typeface="Average"/>
                <a:ea typeface="Average"/>
                <a:cs typeface="Average"/>
                <a:sym typeface="Average"/>
              </a:rPr>
              <a:t>email: The staff member email address.</a:t>
            </a:r>
            <a:endParaRPr sz="1500">
              <a:solidFill>
                <a:schemeClr val="dk1"/>
              </a:solidFill>
              <a:latin typeface="Average"/>
              <a:ea typeface="Average"/>
              <a:cs typeface="Average"/>
              <a:sym typeface="Average"/>
            </a:endParaRPr>
          </a:p>
          <a:p>
            <a:pPr indent="-323850" lvl="0" marL="457200" rtl="0" algn="l">
              <a:spcBef>
                <a:spcPts val="0"/>
              </a:spcBef>
              <a:spcAft>
                <a:spcPts val="0"/>
              </a:spcAft>
              <a:buClr>
                <a:schemeClr val="dk1"/>
              </a:buClr>
              <a:buSzPts val="1500"/>
              <a:buFont typeface="Average"/>
              <a:buChar char="●"/>
            </a:pPr>
            <a:r>
              <a:rPr lang="en" sz="1500">
                <a:solidFill>
                  <a:schemeClr val="dk1"/>
                </a:solidFill>
                <a:latin typeface="Average"/>
                <a:ea typeface="Average"/>
                <a:cs typeface="Average"/>
                <a:sym typeface="Average"/>
              </a:rPr>
              <a:t>store_id: The staff member “home store.” The employee can work at other stores but is generally assigned to the store listed.</a:t>
            </a:r>
            <a:endParaRPr sz="1500">
              <a:solidFill>
                <a:schemeClr val="dk1"/>
              </a:solidFill>
              <a:latin typeface="Average"/>
              <a:ea typeface="Average"/>
              <a:cs typeface="Average"/>
              <a:sym typeface="Average"/>
            </a:endParaRPr>
          </a:p>
          <a:p>
            <a:pPr indent="-323850" lvl="0" marL="457200" rtl="0" algn="l">
              <a:spcBef>
                <a:spcPts val="0"/>
              </a:spcBef>
              <a:spcAft>
                <a:spcPts val="0"/>
              </a:spcAft>
              <a:buClr>
                <a:schemeClr val="dk1"/>
              </a:buClr>
              <a:buSzPts val="1500"/>
              <a:buFont typeface="Average"/>
              <a:buChar char="●"/>
            </a:pPr>
            <a:r>
              <a:rPr lang="en" sz="1500">
                <a:solidFill>
                  <a:schemeClr val="dk1"/>
                </a:solidFill>
                <a:latin typeface="Average"/>
                <a:ea typeface="Average"/>
                <a:cs typeface="Average"/>
                <a:sym typeface="Average"/>
              </a:rPr>
              <a:t>active: Whether this is an active employee. If employees leave, their rows are not deleted from this table; instead, this column is set to FALSE.</a:t>
            </a:r>
            <a:endParaRPr sz="1500">
              <a:solidFill>
                <a:schemeClr val="dk1"/>
              </a:solidFill>
              <a:latin typeface="Average"/>
              <a:ea typeface="Average"/>
              <a:cs typeface="Average"/>
              <a:sym typeface="Average"/>
            </a:endParaRPr>
          </a:p>
          <a:p>
            <a:pPr indent="-323850" lvl="0" marL="457200" rtl="0" algn="l">
              <a:spcBef>
                <a:spcPts val="0"/>
              </a:spcBef>
              <a:spcAft>
                <a:spcPts val="0"/>
              </a:spcAft>
              <a:buClr>
                <a:schemeClr val="dk1"/>
              </a:buClr>
              <a:buSzPts val="1500"/>
              <a:buFont typeface="Average"/>
              <a:buChar char="●"/>
            </a:pPr>
            <a:r>
              <a:rPr lang="en" sz="1500">
                <a:solidFill>
                  <a:schemeClr val="dk1"/>
                </a:solidFill>
                <a:latin typeface="Average"/>
                <a:ea typeface="Average"/>
                <a:cs typeface="Average"/>
                <a:sym typeface="Average"/>
              </a:rPr>
              <a:t>username: The user name used by the staff member to access the rental system.</a:t>
            </a:r>
            <a:endParaRPr sz="1500">
              <a:solidFill>
                <a:schemeClr val="dk1"/>
              </a:solidFill>
              <a:latin typeface="Average"/>
              <a:ea typeface="Average"/>
              <a:cs typeface="Average"/>
              <a:sym typeface="Average"/>
            </a:endParaRPr>
          </a:p>
          <a:p>
            <a:pPr indent="-323850" lvl="0" marL="457200" rtl="0" algn="l">
              <a:spcBef>
                <a:spcPts val="0"/>
              </a:spcBef>
              <a:spcAft>
                <a:spcPts val="0"/>
              </a:spcAft>
              <a:buClr>
                <a:schemeClr val="dk1"/>
              </a:buClr>
              <a:buSzPts val="1500"/>
              <a:buFont typeface="Average"/>
              <a:buChar char="●"/>
            </a:pPr>
            <a:r>
              <a:rPr lang="en" sz="1500">
                <a:solidFill>
                  <a:schemeClr val="dk1"/>
                </a:solidFill>
                <a:latin typeface="Average"/>
                <a:ea typeface="Average"/>
                <a:cs typeface="Average"/>
                <a:sym typeface="Average"/>
              </a:rPr>
              <a:t>password: The password used by the staff member to access the rental system. The password should be stored as a hash using the SHA2() function.</a:t>
            </a:r>
            <a:endParaRPr sz="1500">
              <a:solidFill>
                <a:schemeClr val="dk1"/>
              </a:solidFill>
              <a:latin typeface="Average"/>
              <a:ea typeface="Average"/>
              <a:cs typeface="Average"/>
              <a:sym typeface="Average"/>
            </a:endParaRPr>
          </a:p>
          <a:p>
            <a:pPr indent="-323850" lvl="0" marL="457200" rtl="0" algn="l">
              <a:spcBef>
                <a:spcPts val="0"/>
              </a:spcBef>
              <a:spcAft>
                <a:spcPts val="0"/>
              </a:spcAft>
              <a:buClr>
                <a:schemeClr val="dk1"/>
              </a:buClr>
              <a:buSzPts val="1500"/>
              <a:buFont typeface="Average"/>
              <a:buChar char="●"/>
            </a:pPr>
            <a:r>
              <a:rPr lang="en" sz="1500">
                <a:solidFill>
                  <a:schemeClr val="dk1"/>
                </a:solidFill>
                <a:latin typeface="Average"/>
                <a:ea typeface="Average"/>
                <a:cs typeface="Average"/>
                <a:sym typeface="Average"/>
              </a:rPr>
              <a:t>last_update: When the row was created or most recently updated.</a:t>
            </a:r>
            <a:endParaRPr sz="1500">
              <a:solidFill>
                <a:schemeClr val="dk1"/>
              </a:solidFill>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p:txBody>
      </p:sp>
      <p:sp>
        <p:nvSpPr>
          <p:cNvPr id="167" name="Google Shape;167;p27"/>
          <p:cNvSpPr txBox="1"/>
          <p:nvPr/>
        </p:nvSpPr>
        <p:spPr>
          <a:xfrm>
            <a:off x="1602800" y="407500"/>
            <a:ext cx="5415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verage"/>
                <a:ea typeface="Average"/>
                <a:cs typeface="Average"/>
                <a:sym typeface="Average"/>
              </a:rPr>
              <a:t>ATTRIBUTES OF STAFF TABLE</a:t>
            </a:r>
            <a:endParaRPr>
              <a:solidFill>
                <a:schemeClr val="dk1"/>
              </a:solidFill>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8"/>
          <p:cNvPicPr preferRelativeResize="0"/>
          <p:nvPr/>
        </p:nvPicPr>
        <p:blipFill>
          <a:blip r:embed="rId3">
            <a:alphaModFix/>
          </a:blip>
          <a:stretch>
            <a:fillRect/>
          </a:stretch>
        </p:blipFill>
        <p:spPr>
          <a:xfrm>
            <a:off x="686675" y="778775"/>
            <a:ext cx="1762125" cy="3042625"/>
          </a:xfrm>
          <a:prstGeom prst="rect">
            <a:avLst/>
          </a:prstGeom>
          <a:noFill/>
          <a:ln>
            <a:noFill/>
          </a:ln>
        </p:spPr>
      </p:pic>
      <p:sp>
        <p:nvSpPr>
          <p:cNvPr id="173" name="Google Shape;173;p28"/>
          <p:cNvSpPr txBox="1"/>
          <p:nvPr/>
        </p:nvSpPr>
        <p:spPr>
          <a:xfrm>
            <a:off x="3413900" y="778775"/>
            <a:ext cx="4872000" cy="4002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lang="en">
                <a:solidFill>
                  <a:schemeClr val="dk1"/>
                </a:solidFill>
                <a:latin typeface="Average"/>
                <a:ea typeface="Average"/>
                <a:cs typeface="Average"/>
                <a:sym typeface="Average"/>
              </a:rPr>
              <a:t>Store Table</a:t>
            </a:r>
            <a:endParaRPr>
              <a:solidFill>
                <a:schemeClr val="dk1"/>
              </a:solidFill>
              <a:latin typeface="Average"/>
              <a:ea typeface="Average"/>
              <a:cs typeface="Average"/>
              <a:sym typeface="Average"/>
            </a:endParaRPr>
          </a:p>
        </p:txBody>
      </p:sp>
      <p:sp>
        <p:nvSpPr>
          <p:cNvPr id="174" name="Google Shape;174;p28"/>
          <p:cNvSpPr txBox="1"/>
          <p:nvPr/>
        </p:nvSpPr>
        <p:spPr>
          <a:xfrm>
            <a:off x="3332400" y="1131925"/>
            <a:ext cx="5297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The store table lists all stores in the system. All inventory is assigned to specific stores, and staff and customers are assigned a “home store”.</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en">
                <a:solidFill>
                  <a:schemeClr val="dk1"/>
                </a:solidFill>
                <a:latin typeface="Average"/>
                <a:ea typeface="Average"/>
                <a:cs typeface="Average"/>
                <a:sym typeface="Average"/>
              </a:rPr>
              <a:t>The store table refers to the staff and address tables using foreign keys and is referred to by the staff, customer, and inventory tables.</a:t>
            </a:r>
            <a:endParaRPr>
              <a:solidFill>
                <a:schemeClr val="dk1"/>
              </a:solidFill>
              <a:latin typeface="Average"/>
              <a:ea typeface="Average"/>
              <a:cs typeface="Average"/>
              <a:sym typeface="Average"/>
            </a:endParaRPr>
          </a:p>
        </p:txBody>
      </p:sp>
      <p:sp>
        <p:nvSpPr>
          <p:cNvPr id="175" name="Google Shape;175;p28"/>
          <p:cNvSpPr txBox="1"/>
          <p:nvPr/>
        </p:nvSpPr>
        <p:spPr>
          <a:xfrm>
            <a:off x="3409350" y="2752850"/>
            <a:ext cx="51435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store_id: A surrogate primary key that uniquely identifies the store.</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manager_staff_id: A foreign key identifying the manager of this store.</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address_id: A foreign key identifying the address of this store.</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last_update: When the row was created or most recently updated.</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9"/>
          <p:cNvPicPr preferRelativeResize="0"/>
          <p:nvPr/>
        </p:nvPicPr>
        <p:blipFill>
          <a:blip r:embed="rId3">
            <a:alphaModFix/>
          </a:blip>
          <a:stretch>
            <a:fillRect/>
          </a:stretch>
        </p:blipFill>
        <p:spPr>
          <a:xfrm>
            <a:off x="432325" y="452775"/>
            <a:ext cx="2311475" cy="3588025"/>
          </a:xfrm>
          <a:prstGeom prst="rect">
            <a:avLst/>
          </a:prstGeom>
          <a:noFill/>
          <a:ln>
            <a:noFill/>
          </a:ln>
        </p:spPr>
      </p:pic>
      <p:sp>
        <p:nvSpPr>
          <p:cNvPr id="181" name="Google Shape;181;p29"/>
          <p:cNvSpPr txBox="1"/>
          <p:nvPr/>
        </p:nvSpPr>
        <p:spPr>
          <a:xfrm>
            <a:off x="1231550" y="1720525"/>
            <a:ext cx="33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82" name="Google Shape;182;p29"/>
          <p:cNvSpPr txBox="1"/>
          <p:nvPr/>
        </p:nvSpPr>
        <p:spPr>
          <a:xfrm>
            <a:off x="4274200" y="452775"/>
            <a:ext cx="4455300" cy="2262600"/>
          </a:xfrm>
          <a:prstGeom prst="rect">
            <a:avLst/>
          </a:prstGeom>
          <a:noFill/>
          <a:ln>
            <a:noFill/>
          </a:ln>
        </p:spPr>
        <p:txBody>
          <a:bodyPr anchorCtr="0" anchor="t" bIns="91425" lIns="91425" spcFirstLastPara="1" rIns="91425" wrap="square" tIns="91425">
            <a:spAutoFit/>
          </a:bodyPr>
          <a:lstStyle/>
          <a:p>
            <a:pPr indent="457200" lvl="0" marL="914400" rtl="0" algn="l">
              <a:spcBef>
                <a:spcPts val="0"/>
              </a:spcBef>
              <a:spcAft>
                <a:spcPts val="0"/>
              </a:spcAft>
              <a:buNone/>
            </a:pPr>
            <a:r>
              <a:rPr lang="en">
                <a:solidFill>
                  <a:schemeClr val="dk1"/>
                </a:solidFill>
                <a:latin typeface="Average"/>
                <a:ea typeface="Average"/>
                <a:cs typeface="Average"/>
                <a:sym typeface="Average"/>
              </a:rPr>
              <a:t>PAYMENT TABLE</a:t>
            </a:r>
            <a:endParaRPr>
              <a:solidFill>
                <a:schemeClr val="dk1"/>
              </a:solidFill>
              <a:latin typeface="Average"/>
              <a:ea typeface="Average"/>
              <a:cs typeface="Average"/>
              <a:sym typeface="Average"/>
            </a:endParaRPr>
          </a:p>
          <a:p>
            <a:pPr indent="0" lvl="0" marL="0" rtl="0" algn="l">
              <a:spcBef>
                <a:spcPts val="0"/>
              </a:spcBef>
              <a:spcAft>
                <a:spcPts val="0"/>
              </a:spcAft>
              <a:buNone/>
            </a:pPr>
            <a:r>
              <a:rPr lang="en">
                <a:solidFill>
                  <a:schemeClr val="dk1"/>
                </a:solidFill>
                <a:latin typeface="Average"/>
                <a:ea typeface="Average"/>
                <a:cs typeface="Average"/>
                <a:sym typeface="Average"/>
              </a:rPr>
              <a:t>The payment table records each payment made by a customer, with information such as the amount and the rental being paid for (when applicable).</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en">
                <a:solidFill>
                  <a:schemeClr val="dk1"/>
                </a:solidFill>
                <a:latin typeface="Average"/>
                <a:ea typeface="Average"/>
                <a:cs typeface="Average"/>
                <a:sym typeface="Average"/>
              </a:rPr>
              <a:t>The payment table refers to the customer, rental, and staff tables.</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sz="900">
              <a:solidFill>
                <a:schemeClr val="dk1"/>
              </a:solidFill>
              <a:latin typeface="Average"/>
              <a:ea typeface="Average"/>
              <a:cs typeface="Average"/>
              <a:sym typeface="Averag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nvSpPr>
        <p:spPr>
          <a:xfrm>
            <a:off x="1611850" y="561425"/>
            <a:ext cx="5215800" cy="34170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None/>
            </a:pPr>
            <a:r>
              <a:rPr lang="en">
                <a:solidFill>
                  <a:schemeClr val="dk1"/>
                </a:solidFill>
                <a:latin typeface="Average"/>
                <a:ea typeface="Average"/>
                <a:cs typeface="Average"/>
                <a:sym typeface="Average"/>
              </a:rPr>
              <a:t>ATTRIBUTES OF PAYMENT TABLE</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payment_id: A surrogate primary key used to uniquely identify each payment.</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customer_id: The customer whose balance the payment is being applied to. This is a foreign key reference to the customer table.</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staff_id: The staff member who processed the payment. This is a foreign key reference to the staff table.</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rental_id: The rental that the payment is being applied to. This is optional because some payments are for outstanding fees and may not be directly related to a rental.</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amount: The amount of the payment.</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payment_date: The date the payment was processed.</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last_update: When the row was created or most recently updated.</a:t>
            </a:r>
            <a:endParaRPr>
              <a:solidFill>
                <a:schemeClr val="dk1"/>
              </a:solidFill>
              <a:latin typeface="Average"/>
              <a:ea typeface="Average"/>
              <a:cs typeface="Average"/>
              <a:sym typeface="Averag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31"/>
          <p:cNvPicPr preferRelativeResize="0"/>
          <p:nvPr/>
        </p:nvPicPr>
        <p:blipFill>
          <a:blip r:embed="rId3">
            <a:alphaModFix/>
          </a:blip>
          <a:stretch>
            <a:fillRect/>
          </a:stretch>
        </p:blipFill>
        <p:spPr>
          <a:xfrm>
            <a:off x="614225" y="353175"/>
            <a:ext cx="2401250" cy="3902900"/>
          </a:xfrm>
          <a:prstGeom prst="rect">
            <a:avLst/>
          </a:prstGeom>
          <a:noFill/>
          <a:ln>
            <a:noFill/>
          </a:ln>
        </p:spPr>
      </p:pic>
      <p:sp>
        <p:nvSpPr>
          <p:cNvPr id="193" name="Google Shape;193;p31"/>
          <p:cNvSpPr txBox="1"/>
          <p:nvPr/>
        </p:nvSpPr>
        <p:spPr>
          <a:xfrm>
            <a:off x="3658400" y="353175"/>
            <a:ext cx="4554900" cy="400200"/>
          </a:xfrm>
          <a:prstGeom prst="rect">
            <a:avLst/>
          </a:prstGeom>
          <a:noFill/>
          <a:ln>
            <a:noFill/>
          </a:ln>
        </p:spPr>
        <p:txBody>
          <a:bodyPr anchorCtr="0" anchor="t" bIns="91425" lIns="91425" spcFirstLastPara="1" rIns="91425" wrap="square" tIns="91425">
            <a:spAutoFit/>
          </a:bodyPr>
          <a:lstStyle/>
          <a:p>
            <a:pPr indent="457200" lvl="0" marL="1371600" rtl="0" algn="l">
              <a:spcBef>
                <a:spcPts val="0"/>
              </a:spcBef>
              <a:spcAft>
                <a:spcPts val="0"/>
              </a:spcAft>
              <a:buNone/>
            </a:pPr>
            <a:r>
              <a:rPr lang="en">
                <a:solidFill>
                  <a:schemeClr val="dk1"/>
                </a:solidFill>
                <a:latin typeface="Average"/>
                <a:ea typeface="Average"/>
                <a:cs typeface="Average"/>
                <a:sym typeface="Average"/>
              </a:rPr>
              <a:t>Rental Table</a:t>
            </a:r>
            <a:endParaRPr>
              <a:solidFill>
                <a:schemeClr val="dk1"/>
              </a:solidFill>
              <a:latin typeface="Average"/>
              <a:ea typeface="Average"/>
              <a:cs typeface="Average"/>
              <a:sym typeface="Average"/>
            </a:endParaRPr>
          </a:p>
        </p:txBody>
      </p:sp>
      <p:sp>
        <p:nvSpPr>
          <p:cNvPr id="194" name="Google Shape;194;p31"/>
          <p:cNvSpPr txBox="1"/>
          <p:nvPr/>
        </p:nvSpPr>
        <p:spPr>
          <a:xfrm>
            <a:off x="3658400" y="661025"/>
            <a:ext cx="4681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The rental table contains one row for each rental of each inventory item with information about who rented what item, when it was rented, and when it was returned.</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en">
                <a:solidFill>
                  <a:schemeClr val="dk1"/>
                </a:solidFill>
                <a:latin typeface="Average"/>
                <a:ea typeface="Average"/>
                <a:cs typeface="Average"/>
                <a:sym typeface="Average"/>
              </a:rPr>
              <a:t>The rental table refers to the inventory, customer, and staff tables and is referred to by the payment table.</a:t>
            </a:r>
            <a:endParaRPr>
              <a:solidFill>
                <a:schemeClr val="dk1"/>
              </a:solidFill>
              <a:latin typeface="Average"/>
              <a:ea typeface="Average"/>
              <a:cs typeface="Average"/>
              <a:sym typeface="Average"/>
            </a:endParaRPr>
          </a:p>
        </p:txBody>
      </p:sp>
      <p:sp>
        <p:nvSpPr>
          <p:cNvPr id="195" name="Google Shape;195;p31"/>
          <p:cNvSpPr txBox="1"/>
          <p:nvPr/>
        </p:nvSpPr>
        <p:spPr>
          <a:xfrm>
            <a:off x="3721850" y="2245750"/>
            <a:ext cx="4554900" cy="2277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rental_id: A surrogate primary key that uniquely identifies the rental.</a:t>
            </a:r>
            <a:endParaRPr sz="1200">
              <a:solidFill>
                <a:schemeClr val="dk1"/>
              </a:solidFill>
              <a:latin typeface="Average"/>
              <a:ea typeface="Average"/>
              <a:cs typeface="Average"/>
              <a:sym typeface="Average"/>
            </a:endParaRPr>
          </a:p>
          <a:p>
            <a:pPr indent="-304800" lvl="0" marL="457200" rtl="0" algn="l">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rental_date: The date and time that the item was rented.</a:t>
            </a:r>
            <a:endParaRPr sz="1200">
              <a:solidFill>
                <a:schemeClr val="dk1"/>
              </a:solidFill>
              <a:latin typeface="Average"/>
              <a:ea typeface="Average"/>
              <a:cs typeface="Average"/>
              <a:sym typeface="Average"/>
            </a:endParaRPr>
          </a:p>
          <a:p>
            <a:pPr indent="-304800" lvl="0" marL="457200" rtl="0" algn="l">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inventory_id: The item being rented.</a:t>
            </a:r>
            <a:endParaRPr sz="1200">
              <a:solidFill>
                <a:schemeClr val="dk1"/>
              </a:solidFill>
              <a:latin typeface="Average"/>
              <a:ea typeface="Average"/>
              <a:cs typeface="Average"/>
              <a:sym typeface="Average"/>
            </a:endParaRPr>
          </a:p>
          <a:p>
            <a:pPr indent="-304800" lvl="0" marL="457200" rtl="0" algn="l">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customer_id: The customer renting the item.</a:t>
            </a:r>
            <a:endParaRPr sz="1200">
              <a:solidFill>
                <a:schemeClr val="dk1"/>
              </a:solidFill>
              <a:latin typeface="Average"/>
              <a:ea typeface="Average"/>
              <a:cs typeface="Average"/>
              <a:sym typeface="Average"/>
            </a:endParaRPr>
          </a:p>
          <a:p>
            <a:pPr indent="-304800" lvl="0" marL="457200" rtl="0" algn="l">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return_date: The date and time the item was returned.</a:t>
            </a:r>
            <a:endParaRPr sz="1200">
              <a:solidFill>
                <a:schemeClr val="dk1"/>
              </a:solidFill>
              <a:latin typeface="Average"/>
              <a:ea typeface="Average"/>
              <a:cs typeface="Average"/>
              <a:sym typeface="Average"/>
            </a:endParaRPr>
          </a:p>
          <a:p>
            <a:pPr indent="-304800" lvl="0" marL="457200" rtl="0" algn="l">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staff_id: The staff member who processed the rental.</a:t>
            </a:r>
            <a:endParaRPr sz="1200">
              <a:solidFill>
                <a:schemeClr val="dk1"/>
              </a:solidFill>
              <a:latin typeface="Average"/>
              <a:ea typeface="Average"/>
              <a:cs typeface="Average"/>
              <a:sym typeface="Average"/>
            </a:endParaRPr>
          </a:p>
          <a:p>
            <a:pPr indent="-304800" lvl="0" marL="457200" rtl="0" algn="l">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last_update: When the row was created or most recently updated.</a:t>
            </a:r>
            <a:endParaRPr sz="1200">
              <a:solidFill>
                <a:schemeClr val="dk1"/>
              </a:solidFill>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ER Diagram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32"/>
          <p:cNvPicPr preferRelativeResize="0"/>
          <p:nvPr/>
        </p:nvPicPr>
        <p:blipFill>
          <a:blip r:embed="rId3">
            <a:alphaModFix/>
          </a:blip>
          <a:stretch>
            <a:fillRect/>
          </a:stretch>
        </p:blipFill>
        <p:spPr>
          <a:xfrm>
            <a:off x="496550" y="473100"/>
            <a:ext cx="2156700" cy="3400425"/>
          </a:xfrm>
          <a:prstGeom prst="rect">
            <a:avLst/>
          </a:prstGeom>
          <a:noFill/>
          <a:ln>
            <a:noFill/>
          </a:ln>
        </p:spPr>
      </p:pic>
      <p:sp>
        <p:nvSpPr>
          <p:cNvPr id="201" name="Google Shape;201;p32"/>
          <p:cNvSpPr txBox="1"/>
          <p:nvPr/>
        </p:nvSpPr>
        <p:spPr>
          <a:xfrm>
            <a:off x="3441075" y="473100"/>
            <a:ext cx="4899000" cy="400200"/>
          </a:xfrm>
          <a:prstGeom prst="rect">
            <a:avLst/>
          </a:prstGeom>
          <a:noFill/>
          <a:ln>
            <a:noFill/>
          </a:ln>
        </p:spPr>
        <p:txBody>
          <a:bodyPr anchorCtr="0" anchor="t" bIns="91425" lIns="91425" spcFirstLastPara="1" rIns="91425" wrap="square" tIns="91425">
            <a:spAutoFit/>
          </a:bodyPr>
          <a:lstStyle/>
          <a:p>
            <a:pPr indent="457200" lvl="0" marL="914400" rtl="0" algn="l">
              <a:spcBef>
                <a:spcPts val="0"/>
              </a:spcBef>
              <a:spcAft>
                <a:spcPts val="0"/>
              </a:spcAft>
              <a:buNone/>
            </a:pPr>
            <a:r>
              <a:rPr lang="en">
                <a:solidFill>
                  <a:schemeClr val="dk1"/>
                </a:solidFill>
                <a:latin typeface="Average"/>
                <a:ea typeface="Average"/>
                <a:cs typeface="Average"/>
                <a:sym typeface="Average"/>
              </a:rPr>
              <a:t>Customer Table</a:t>
            </a:r>
            <a:endParaRPr>
              <a:solidFill>
                <a:schemeClr val="dk1"/>
              </a:solidFill>
              <a:latin typeface="Average"/>
              <a:ea typeface="Average"/>
              <a:cs typeface="Average"/>
              <a:sym typeface="Average"/>
            </a:endParaRPr>
          </a:p>
        </p:txBody>
      </p:sp>
      <p:sp>
        <p:nvSpPr>
          <p:cNvPr id="202" name="Google Shape;202;p32"/>
          <p:cNvSpPr txBox="1"/>
          <p:nvPr/>
        </p:nvSpPr>
        <p:spPr>
          <a:xfrm>
            <a:off x="3721800" y="1258725"/>
            <a:ext cx="4192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The customer table contains a list of all customers.</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en">
                <a:solidFill>
                  <a:schemeClr val="dk1"/>
                </a:solidFill>
                <a:latin typeface="Average"/>
                <a:ea typeface="Average"/>
                <a:cs typeface="Average"/>
                <a:sym typeface="Average"/>
              </a:rPr>
              <a:t>The customer table is referred to in the payment and rental tables and refers to the address and store tables using foreign keys.</a:t>
            </a:r>
            <a:endParaRPr>
              <a:solidFill>
                <a:schemeClr val="dk1"/>
              </a:solidFill>
              <a:latin typeface="Average"/>
              <a:ea typeface="Average"/>
              <a:cs typeface="Average"/>
              <a:sym typeface="Averag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nvSpPr>
        <p:spPr>
          <a:xfrm>
            <a:off x="1865400" y="163000"/>
            <a:ext cx="5215800" cy="6156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None/>
            </a:pPr>
            <a:r>
              <a:rPr lang="en">
                <a:solidFill>
                  <a:schemeClr val="dk1"/>
                </a:solidFill>
                <a:latin typeface="Average"/>
                <a:ea typeface="Average"/>
                <a:cs typeface="Average"/>
                <a:sym typeface="Average"/>
              </a:rPr>
              <a:t>ATTRIBUTES OF CUSTOMER TABLE</a:t>
            </a:r>
            <a:endParaRPr>
              <a:solidFill>
                <a:schemeClr val="dk1"/>
              </a:solidFill>
              <a:latin typeface="Average"/>
              <a:ea typeface="Average"/>
              <a:cs typeface="Average"/>
              <a:sym typeface="Average"/>
            </a:endParaRPr>
          </a:p>
          <a:p>
            <a:pPr indent="457200" lvl="0" marL="457200" rtl="0" algn="l">
              <a:spcBef>
                <a:spcPts val="0"/>
              </a:spcBef>
              <a:spcAft>
                <a:spcPts val="0"/>
              </a:spcAft>
              <a:buNone/>
            </a:pPr>
            <a:r>
              <a:t/>
            </a:r>
            <a:endParaRPr>
              <a:solidFill>
                <a:schemeClr val="dk1"/>
              </a:solidFill>
              <a:latin typeface="Average"/>
              <a:ea typeface="Average"/>
              <a:cs typeface="Average"/>
              <a:sym typeface="Average"/>
            </a:endParaRPr>
          </a:p>
        </p:txBody>
      </p:sp>
      <p:sp>
        <p:nvSpPr>
          <p:cNvPr id="208" name="Google Shape;208;p33"/>
          <p:cNvSpPr txBox="1"/>
          <p:nvPr/>
        </p:nvSpPr>
        <p:spPr>
          <a:xfrm>
            <a:off x="398450" y="661050"/>
            <a:ext cx="34410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customer_id: A surrogate primary key used to uniquely identify each customer in the table.</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store_id: A foreign key identifying the customer “home store.” Customers are not limited to renting only from this store, but this is the store at which they generally shop.</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first_name: The customer first name.</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last_name: The customer last name.</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email: The customer email address.</a:t>
            </a:r>
            <a:endParaRPr>
              <a:solidFill>
                <a:schemeClr val="dk1"/>
              </a:solidFill>
              <a:latin typeface="Average"/>
              <a:ea typeface="Average"/>
              <a:cs typeface="Average"/>
              <a:sym typeface="Average"/>
            </a:endParaRPr>
          </a:p>
          <a:p>
            <a:pPr indent="457200" lvl="0" marL="457200" rtl="0" algn="l">
              <a:spcBef>
                <a:spcPts val="0"/>
              </a:spcBef>
              <a:spcAft>
                <a:spcPts val="0"/>
              </a:spcAft>
              <a:buNone/>
            </a:pPr>
            <a:r>
              <a:t/>
            </a:r>
            <a:endParaRPr>
              <a:solidFill>
                <a:schemeClr val="dk1"/>
              </a:solidFill>
              <a:latin typeface="Average"/>
              <a:ea typeface="Average"/>
              <a:cs typeface="Average"/>
              <a:sym typeface="Average"/>
            </a:endParaRPr>
          </a:p>
          <a:p>
            <a:pPr indent="457200" lvl="0" marL="45720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p:txBody>
      </p:sp>
      <p:sp>
        <p:nvSpPr>
          <p:cNvPr id="209" name="Google Shape;209;p33"/>
          <p:cNvSpPr txBox="1"/>
          <p:nvPr/>
        </p:nvSpPr>
        <p:spPr>
          <a:xfrm>
            <a:off x="4237950" y="697275"/>
            <a:ext cx="3241800" cy="384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address_id: A foreign key identifying the customer address in the address table.</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active: Indicates whether the customer is an active customer. Setting this to FALSE serves as an alternative to deleting a customer outright. Most queries should have a WHERE active = TRUE clause.</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create_date: The date the customer was added to the system. This date is automatically set using a trigger during an INSERT.</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last_update: When the row was created or most recently updated.</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34"/>
          <p:cNvPicPr preferRelativeResize="0"/>
          <p:nvPr/>
        </p:nvPicPr>
        <p:blipFill>
          <a:blip r:embed="rId3">
            <a:alphaModFix/>
          </a:blip>
          <a:stretch>
            <a:fillRect/>
          </a:stretch>
        </p:blipFill>
        <p:spPr>
          <a:xfrm>
            <a:off x="6282975" y="2254825"/>
            <a:ext cx="2192950" cy="2512750"/>
          </a:xfrm>
          <a:prstGeom prst="rect">
            <a:avLst/>
          </a:prstGeom>
          <a:noFill/>
          <a:ln>
            <a:noFill/>
          </a:ln>
        </p:spPr>
      </p:pic>
      <p:sp>
        <p:nvSpPr>
          <p:cNvPr id="215" name="Google Shape;215;p34"/>
          <p:cNvSpPr txBox="1"/>
          <p:nvPr/>
        </p:nvSpPr>
        <p:spPr>
          <a:xfrm>
            <a:off x="1177200" y="1756750"/>
            <a:ext cx="24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216" name="Google Shape;216;p34"/>
          <p:cNvSpPr txBox="1"/>
          <p:nvPr/>
        </p:nvSpPr>
        <p:spPr>
          <a:xfrm>
            <a:off x="5188775" y="54325"/>
            <a:ext cx="3649500" cy="400200"/>
          </a:xfrm>
          <a:prstGeom prst="rect">
            <a:avLst/>
          </a:prstGeom>
          <a:noFill/>
          <a:ln>
            <a:noFill/>
          </a:ln>
        </p:spPr>
        <p:txBody>
          <a:bodyPr anchorCtr="0" anchor="t" bIns="91425" lIns="91425" spcFirstLastPara="1" rIns="91425" wrap="square" tIns="91425">
            <a:spAutoFit/>
          </a:bodyPr>
          <a:lstStyle/>
          <a:p>
            <a:pPr indent="0" lvl="0" marL="1828800" rtl="0" algn="ctr">
              <a:spcBef>
                <a:spcPts val="0"/>
              </a:spcBef>
              <a:spcAft>
                <a:spcPts val="0"/>
              </a:spcAft>
              <a:buNone/>
            </a:pPr>
            <a:r>
              <a:rPr lang="en">
                <a:solidFill>
                  <a:schemeClr val="dk1"/>
                </a:solidFill>
                <a:latin typeface="Average"/>
                <a:ea typeface="Average"/>
                <a:cs typeface="Average"/>
                <a:sym typeface="Average"/>
              </a:rPr>
              <a:t>Address Table</a:t>
            </a:r>
            <a:endParaRPr>
              <a:solidFill>
                <a:schemeClr val="dk1"/>
              </a:solidFill>
              <a:latin typeface="Average"/>
              <a:ea typeface="Average"/>
              <a:cs typeface="Average"/>
              <a:sym typeface="Average"/>
            </a:endParaRPr>
          </a:p>
        </p:txBody>
      </p:sp>
      <p:sp>
        <p:nvSpPr>
          <p:cNvPr id="217" name="Google Shape;217;p34"/>
          <p:cNvSpPr txBox="1"/>
          <p:nvPr/>
        </p:nvSpPr>
        <p:spPr>
          <a:xfrm>
            <a:off x="3928200" y="992725"/>
            <a:ext cx="5215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The address table contains address information for customers, staff, and stores.</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en">
                <a:solidFill>
                  <a:schemeClr val="dk1"/>
                </a:solidFill>
                <a:latin typeface="Average"/>
                <a:ea typeface="Average"/>
                <a:cs typeface="Average"/>
                <a:sym typeface="Average"/>
              </a:rPr>
              <a:t>The address table primary key appears as a foreign key in the customer, staff, and store tables.</a:t>
            </a:r>
            <a:endParaRPr>
              <a:solidFill>
                <a:schemeClr val="dk1"/>
              </a:solidFill>
              <a:latin typeface="Average"/>
              <a:ea typeface="Average"/>
              <a:cs typeface="Average"/>
              <a:sym typeface="Average"/>
            </a:endParaRPr>
          </a:p>
        </p:txBody>
      </p:sp>
      <p:sp>
        <p:nvSpPr>
          <p:cNvPr id="218" name="Google Shape;218;p34"/>
          <p:cNvSpPr txBox="1"/>
          <p:nvPr/>
        </p:nvSpPr>
        <p:spPr>
          <a:xfrm>
            <a:off x="271675" y="278250"/>
            <a:ext cx="3486300" cy="37866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1"/>
              </a:buClr>
              <a:buSzPts val="1300"/>
              <a:buFont typeface="Average"/>
              <a:buChar char="●"/>
            </a:pPr>
            <a:r>
              <a:rPr lang="en" sz="1300">
                <a:solidFill>
                  <a:schemeClr val="dk1"/>
                </a:solidFill>
                <a:latin typeface="Average"/>
                <a:ea typeface="Average"/>
                <a:cs typeface="Average"/>
                <a:sym typeface="Average"/>
              </a:rPr>
              <a:t>address_id: A surrogate primary key used to uniquely identify each address in the table.</a:t>
            </a:r>
            <a:endParaRPr sz="1300">
              <a:solidFill>
                <a:schemeClr val="dk1"/>
              </a:solidFill>
              <a:latin typeface="Average"/>
              <a:ea typeface="Average"/>
              <a:cs typeface="Average"/>
              <a:sym typeface="Average"/>
            </a:endParaRPr>
          </a:p>
          <a:p>
            <a:pPr indent="-311150" lvl="0" marL="457200" rtl="0" algn="l">
              <a:spcBef>
                <a:spcPts val="0"/>
              </a:spcBef>
              <a:spcAft>
                <a:spcPts val="0"/>
              </a:spcAft>
              <a:buClr>
                <a:schemeClr val="dk1"/>
              </a:buClr>
              <a:buSzPts val="1300"/>
              <a:buFont typeface="Average"/>
              <a:buChar char="●"/>
            </a:pPr>
            <a:r>
              <a:rPr lang="en" sz="1300">
                <a:solidFill>
                  <a:schemeClr val="dk1"/>
                </a:solidFill>
                <a:latin typeface="Average"/>
                <a:ea typeface="Average"/>
                <a:cs typeface="Average"/>
                <a:sym typeface="Average"/>
              </a:rPr>
              <a:t>address: The first line of an address.</a:t>
            </a:r>
            <a:endParaRPr sz="1300">
              <a:solidFill>
                <a:schemeClr val="dk1"/>
              </a:solidFill>
              <a:latin typeface="Average"/>
              <a:ea typeface="Average"/>
              <a:cs typeface="Average"/>
              <a:sym typeface="Average"/>
            </a:endParaRPr>
          </a:p>
          <a:p>
            <a:pPr indent="-311150" lvl="0" marL="457200" rtl="0" algn="l">
              <a:spcBef>
                <a:spcPts val="0"/>
              </a:spcBef>
              <a:spcAft>
                <a:spcPts val="0"/>
              </a:spcAft>
              <a:buClr>
                <a:schemeClr val="dk1"/>
              </a:buClr>
              <a:buSzPts val="1300"/>
              <a:buFont typeface="Average"/>
              <a:buChar char="●"/>
            </a:pPr>
            <a:r>
              <a:rPr lang="en" sz="1300">
                <a:solidFill>
                  <a:schemeClr val="dk1"/>
                </a:solidFill>
                <a:latin typeface="Average"/>
                <a:ea typeface="Average"/>
                <a:cs typeface="Average"/>
                <a:sym typeface="Average"/>
              </a:rPr>
              <a:t>address2: An optional second line of an address.</a:t>
            </a:r>
            <a:endParaRPr sz="1300">
              <a:solidFill>
                <a:schemeClr val="dk1"/>
              </a:solidFill>
              <a:latin typeface="Average"/>
              <a:ea typeface="Average"/>
              <a:cs typeface="Average"/>
              <a:sym typeface="Average"/>
            </a:endParaRPr>
          </a:p>
          <a:p>
            <a:pPr indent="-311150" lvl="0" marL="457200" rtl="0" algn="l">
              <a:spcBef>
                <a:spcPts val="0"/>
              </a:spcBef>
              <a:spcAft>
                <a:spcPts val="0"/>
              </a:spcAft>
              <a:buClr>
                <a:schemeClr val="dk1"/>
              </a:buClr>
              <a:buSzPts val="1300"/>
              <a:buFont typeface="Average"/>
              <a:buChar char="●"/>
            </a:pPr>
            <a:r>
              <a:rPr lang="en" sz="1300">
                <a:solidFill>
                  <a:schemeClr val="dk1"/>
                </a:solidFill>
                <a:latin typeface="Average"/>
                <a:ea typeface="Average"/>
                <a:cs typeface="Average"/>
                <a:sym typeface="Average"/>
              </a:rPr>
              <a:t>district: The region of an address, this may be a state, province, prefecture, etc.</a:t>
            </a:r>
            <a:endParaRPr sz="1300">
              <a:solidFill>
                <a:schemeClr val="dk1"/>
              </a:solidFill>
              <a:latin typeface="Average"/>
              <a:ea typeface="Average"/>
              <a:cs typeface="Average"/>
              <a:sym typeface="Average"/>
            </a:endParaRPr>
          </a:p>
          <a:p>
            <a:pPr indent="-311150" lvl="0" marL="457200" rtl="0" algn="l">
              <a:spcBef>
                <a:spcPts val="0"/>
              </a:spcBef>
              <a:spcAft>
                <a:spcPts val="0"/>
              </a:spcAft>
              <a:buClr>
                <a:schemeClr val="dk1"/>
              </a:buClr>
              <a:buSzPts val="1300"/>
              <a:buFont typeface="Average"/>
              <a:buChar char="●"/>
            </a:pPr>
            <a:r>
              <a:rPr lang="en" sz="1300">
                <a:solidFill>
                  <a:schemeClr val="dk1"/>
                </a:solidFill>
                <a:latin typeface="Average"/>
                <a:ea typeface="Average"/>
                <a:cs typeface="Average"/>
                <a:sym typeface="Average"/>
              </a:rPr>
              <a:t>city_id: A foreign key pointing to the city table.</a:t>
            </a:r>
            <a:endParaRPr sz="1300">
              <a:solidFill>
                <a:schemeClr val="dk1"/>
              </a:solidFill>
              <a:latin typeface="Average"/>
              <a:ea typeface="Average"/>
              <a:cs typeface="Average"/>
              <a:sym typeface="Average"/>
            </a:endParaRPr>
          </a:p>
          <a:p>
            <a:pPr indent="-311150" lvl="0" marL="457200" rtl="0" algn="l">
              <a:spcBef>
                <a:spcPts val="0"/>
              </a:spcBef>
              <a:spcAft>
                <a:spcPts val="0"/>
              </a:spcAft>
              <a:buClr>
                <a:schemeClr val="dk1"/>
              </a:buClr>
              <a:buSzPts val="1300"/>
              <a:buFont typeface="Average"/>
              <a:buChar char="●"/>
            </a:pPr>
            <a:r>
              <a:rPr lang="en" sz="1300">
                <a:solidFill>
                  <a:schemeClr val="dk1"/>
                </a:solidFill>
                <a:latin typeface="Average"/>
                <a:ea typeface="Average"/>
                <a:cs typeface="Average"/>
                <a:sym typeface="Average"/>
              </a:rPr>
              <a:t>postal_code: The postal code or ZIP code of the address (where applicable).</a:t>
            </a:r>
            <a:endParaRPr sz="1300">
              <a:solidFill>
                <a:schemeClr val="dk1"/>
              </a:solidFill>
              <a:latin typeface="Average"/>
              <a:ea typeface="Average"/>
              <a:cs typeface="Average"/>
              <a:sym typeface="Average"/>
            </a:endParaRPr>
          </a:p>
          <a:p>
            <a:pPr indent="-311150" lvl="0" marL="457200" rtl="0" algn="l">
              <a:spcBef>
                <a:spcPts val="0"/>
              </a:spcBef>
              <a:spcAft>
                <a:spcPts val="0"/>
              </a:spcAft>
              <a:buClr>
                <a:schemeClr val="dk1"/>
              </a:buClr>
              <a:buSzPts val="1300"/>
              <a:buFont typeface="Average"/>
              <a:buChar char="●"/>
            </a:pPr>
            <a:r>
              <a:rPr lang="en" sz="1300">
                <a:solidFill>
                  <a:schemeClr val="dk1"/>
                </a:solidFill>
                <a:latin typeface="Average"/>
                <a:ea typeface="Average"/>
                <a:cs typeface="Average"/>
                <a:sym typeface="Average"/>
              </a:rPr>
              <a:t>phone: The telephone number for the address.</a:t>
            </a:r>
            <a:endParaRPr sz="1300">
              <a:solidFill>
                <a:schemeClr val="dk1"/>
              </a:solidFill>
              <a:latin typeface="Average"/>
              <a:ea typeface="Average"/>
              <a:cs typeface="Average"/>
              <a:sym typeface="Average"/>
            </a:endParaRPr>
          </a:p>
          <a:p>
            <a:pPr indent="-311150" lvl="0" marL="457200" rtl="0" algn="l">
              <a:spcBef>
                <a:spcPts val="0"/>
              </a:spcBef>
              <a:spcAft>
                <a:spcPts val="0"/>
              </a:spcAft>
              <a:buClr>
                <a:schemeClr val="dk1"/>
              </a:buClr>
              <a:buSzPts val="1300"/>
              <a:buFont typeface="Average"/>
              <a:buChar char="●"/>
            </a:pPr>
            <a:r>
              <a:rPr lang="en" sz="1300">
                <a:solidFill>
                  <a:schemeClr val="dk1"/>
                </a:solidFill>
                <a:latin typeface="Average"/>
                <a:ea typeface="Average"/>
                <a:cs typeface="Average"/>
                <a:sym typeface="Average"/>
              </a:rPr>
              <a:t>last_update: When the row was created or most recently updated.</a:t>
            </a:r>
            <a:endParaRPr sz="1300">
              <a:solidFill>
                <a:schemeClr val="dk1"/>
              </a:solidFill>
              <a:latin typeface="Average"/>
              <a:ea typeface="Average"/>
              <a:cs typeface="Average"/>
              <a:sym typeface="Average"/>
            </a:endParaRPr>
          </a:p>
          <a:p>
            <a:pPr indent="-311150" lvl="0" marL="457200" rtl="0" algn="l">
              <a:spcBef>
                <a:spcPts val="0"/>
              </a:spcBef>
              <a:spcAft>
                <a:spcPts val="0"/>
              </a:spcAft>
              <a:buClr>
                <a:schemeClr val="dk1"/>
              </a:buClr>
              <a:buSzPts val="1300"/>
              <a:buFont typeface="Average"/>
              <a:buChar char="●"/>
            </a:pPr>
            <a:r>
              <a:rPr lang="en" sz="1300">
                <a:solidFill>
                  <a:schemeClr val="dk1"/>
                </a:solidFill>
                <a:latin typeface="Average"/>
                <a:ea typeface="Average"/>
                <a:cs typeface="Average"/>
                <a:sym typeface="Average"/>
              </a:rPr>
              <a:t>location: A Geometry column with a spatial index on it.</a:t>
            </a:r>
            <a:endParaRPr sz="1300">
              <a:solidFill>
                <a:schemeClr val="dk1"/>
              </a:solidFill>
              <a:latin typeface="Average"/>
              <a:ea typeface="Average"/>
              <a:cs typeface="Average"/>
              <a:sym typeface="Averag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35"/>
          <p:cNvPicPr preferRelativeResize="0"/>
          <p:nvPr/>
        </p:nvPicPr>
        <p:blipFill>
          <a:blip r:embed="rId3">
            <a:alphaModFix/>
          </a:blip>
          <a:stretch>
            <a:fillRect/>
          </a:stretch>
        </p:blipFill>
        <p:spPr>
          <a:xfrm>
            <a:off x="95038" y="173800"/>
            <a:ext cx="1838325" cy="3864925"/>
          </a:xfrm>
          <a:prstGeom prst="rect">
            <a:avLst/>
          </a:prstGeom>
          <a:noFill/>
          <a:ln>
            <a:noFill/>
          </a:ln>
        </p:spPr>
      </p:pic>
      <p:sp>
        <p:nvSpPr>
          <p:cNvPr id="224" name="Google Shape;224;p35"/>
          <p:cNvSpPr txBox="1"/>
          <p:nvPr/>
        </p:nvSpPr>
        <p:spPr>
          <a:xfrm>
            <a:off x="1267775" y="996100"/>
            <a:ext cx="59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225" name="Google Shape;225;p35"/>
          <p:cNvSpPr txBox="1"/>
          <p:nvPr/>
        </p:nvSpPr>
        <p:spPr>
          <a:xfrm>
            <a:off x="3477300" y="65150"/>
            <a:ext cx="521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verage"/>
                <a:ea typeface="Average"/>
                <a:cs typeface="Average"/>
                <a:sym typeface="Average"/>
              </a:rPr>
              <a:t>CITY TABLE</a:t>
            </a:r>
            <a:endParaRPr>
              <a:solidFill>
                <a:schemeClr val="dk1"/>
              </a:solidFill>
              <a:latin typeface="Average"/>
              <a:ea typeface="Average"/>
              <a:cs typeface="Average"/>
              <a:sym typeface="Average"/>
            </a:endParaRPr>
          </a:p>
        </p:txBody>
      </p:sp>
      <p:sp>
        <p:nvSpPr>
          <p:cNvPr id="226" name="Google Shape;226;p35"/>
          <p:cNvSpPr txBox="1"/>
          <p:nvPr/>
        </p:nvSpPr>
        <p:spPr>
          <a:xfrm>
            <a:off x="3513525" y="465350"/>
            <a:ext cx="5215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The city table contains a list of cities.</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en">
                <a:solidFill>
                  <a:schemeClr val="dk1"/>
                </a:solidFill>
                <a:latin typeface="Average"/>
                <a:ea typeface="Average"/>
                <a:cs typeface="Average"/>
                <a:sym typeface="Average"/>
              </a:rPr>
              <a:t>The city table is referred to by a foreign key in the address table and refers to the country table using a foreign key.</a:t>
            </a:r>
            <a:endParaRPr>
              <a:solidFill>
                <a:schemeClr val="dk1"/>
              </a:solidFill>
              <a:latin typeface="Average"/>
              <a:ea typeface="Average"/>
              <a:cs typeface="Average"/>
              <a:sym typeface="Average"/>
            </a:endParaRPr>
          </a:p>
        </p:txBody>
      </p:sp>
      <p:sp>
        <p:nvSpPr>
          <p:cNvPr id="227" name="Google Shape;227;p35"/>
          <p:cNvSpPr txBox="1"/>
          <p:nvPr/>
        </p:nvSpPr>
        <p:spPr>
          <a:xfrm>
            <a:off x="3441075" y="1756750"/>
            <a:ext cx="52158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city_id: A surrogate primary key used to uniquely identify each city in the table.</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en">
                <a:solidFill>
                  <a:schemeClr val="dk1"/>
                </a:solidFill>
                <a:latin typeface="Average"/>
                <a:ea typeface="Average"/>
                <a:cs typeface="Average"/>
                <a:sym typeface="Average"/>
              </a:rPr>
              <a:t>city: The name of the city.</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en">
                <a:solidFill>
                  <a:schemeClr val="dk1"/>
                </a:solidFill>
                <a:latin typeface="Average"/>
                <a:ea typeface="Average"/>
                <a:cs typeface="Average"/>
                <a:sym typeface="Average"/>
              </a:rPr>
              <a:t>country_id: A foreign key identifying the country that the city belongs to.</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en">
                <a:solidFill>
                  <a:schemeClr val="dk1"/>
                </a:solidFill>
                <a:latin typeface="Average"/>
                <a:ea typeface="Average"/>
                <a:cs typeface="Average"/>
                <a:sym typeface="Average"/>
              </a:rPr>
              <a:t>last_update: When the row was created or most recently updated.</a:t>
            </a:r>
            <a:endParaRPr>
              <a:solidFill>
                <a:schemeClr val="dk1"/>
              </a:solidFill>
              <a:latin typeface="Average"/>
              <a:ea typeface="Average"/>
              <a:cs typeface="Average"/>
              <a:sym typeface="Averag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36"/>
          <p:cNvPicPr preferRelativeResize="0"/>
          <p:nvPr/>
        </p:nvPicPr>
        <p:blipFill>
          <a:blip r:embed="rId3">
            <a:alphaModFix/>
          </a:blip>
          <a:stretch>
            <a:fillRect/>
          </a:stretch>
        </p:blipFill>
        <p:spPr>
          <a:xfrm>
            <a:off x="234850" y="729625"/>
            <a:ext cx="2019300" cy="4038600"/>
          </a:xfrm>
          <a:prstGeom prst="rect">
            <a:avLst/>
          </a:prstGeom>
          <a:noFill/>
          <a:ln>
            <a:noFill/>
          </a:ln>
        </p:spPr>
      </p:pic>
      <p:sp>
        <p:nvSpPr>
          <p:cNvPr id="233" name="Google Shape;233;p36"/>
          <p:cNvSpPr txBox="1"/>
          <p:nvPr/>
        </p:nvSpPr>
        <p:spPr>
          <a:xfrm>
            <a:off x="2699625" y="118275"/>
            <a:ext cx="53712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dk1"/>
                </a:solidFill>
                <a:latin typeface="Average"/>
                <a:ea typeface="Average"/>
                <a:cs typeface="Average"/>
                <a:sym typeface="Average"/>
              </a:rPr>
              <a:t>Country</a:t>
            </a:r>
            <a:r>
              <a:rPr b="1" lang="en" sz="1700">
                <a:solidFill>
                  <a:schemeClr val="dk1"/>
                </a:solidFill>
                <a:latin typeface="Average"/>
                <a:ea typeface="Average"/>
                <a:cs typeface="Average"/>
                <a:sym typeface="Average"/>
              </a:rPr>
              <a:t> Table</a:t>
            </a:r>
            <a:endParaRPr b="1" sz="1700">
              <a:solidFill>
                <a:schemeClr val="dk1"/>
              </a:solidFill>
              <a:latin typeface="Average"/>
              <a:ea typeface="Average"/>
              <a:cs typeface="Average"/>
              <a:sym typeface="Average"/>
            </a:endParaRPr>
          </a:p>
        </p:txBody>
      </p:sp>
      <p:sp>
        <p:nvSpPr>
          <p:cNvPr id="234" name="Google Shape;234;p36"/>
          <p:cNvSpPr txBox="1"/>
          <p:nvPr/>
        </p:nvSpPr>
        <p:spPr>
          <a:xfrm>
            <a:off x="3230475" y="2002500"/>
            <a:ext cx="4309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dk1"/>
                </a:solidFill>
                <a:latin typeface="Average"/>
                <a:ea typeface="Average"/>
                <a:cs typeface="Average"/>
                <a:sym typeface="Average"/>
              </a:rPr>
              <a:t>Attributes</a:t>
            </a:r>
            <a:endParaRPr b="1" sz="2000">
              <a:solidFill>
                <a:schemeClr val="dk1"/>
              </a:solidFill>
              <a:latin typeface="Average"/>
              <a:ea typeface="Average"/>
              <a:cs typeface="Average"/>
              <a:sym typeface="Average"/>
            </a:endParaRPr>
          </a:p>
        </p:txBody>
      </p:sp>
      <p:sp>
        <p:nvSpPr>
          <p:cNvPr id="235" name="Google Shape;235;p36"/>
          <p:cNvSpPr txBox="1"/>
          <p:nvPr/>
        </p:nvSpPr>
        <p:spPr>
          <a:xfrm>
            <a:off x="2916050" y="1602300"/>
            <a:ext cx="576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236" name="Google Shape;236;p36"/>
          <p:cNvSpPr txBox="1"/>
          <p:nvPr/>
        </p:nvSpPr>
        <p:spPr>
          <a:xfrm>
            <a:off x="3261975" y="564675"/>
            <a:ext cx="42465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The country table contains a list of countries.</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The country table is referred to by a foreign key in the city table.</a:t>
            </a:r>
            <a:endParaRPr>
              <a:solidFill>
                <a:schemeClr val="dk1"/>
              </a:solidFill>
              <a:latin typeface="Average"/>
              <a:ea typeface="Average"/>
              <a:cs typeface="Average"/>
              <a:sym typeface="Average"/>
            </a:endParaRPr>
          </a:p>
          <a:p>
            <a:pPr indent="0" lvl="0" marL="457200" rtl="0" algn="l">
              <a:spcBef>
                <a:spcPts val="0"/>
              </a:spcBef>
              <a:spcAft>
                <a:spcPts val="0"/>
              </a:spcAft>
              <a:buNone/>
            </a:pPr>
            <a:r>
              <a:t/>
            </a:r>
            <a:endParaRPr>
              <a:solidFill>
                <a:schemeClr val="dk1"/>
              </a:solidFill>
              <a:latin typeface="Average"/>
              <a:ea typeface="Average"/>
              <a:cs typeface="Average"/>
              <a:sym typeface="Average"/>
            </a:endParaRPr>
          </a:p>
        </p:txBody>
      </p:sp>
      <p:sp>
        <p:nvSpPr>
          <p:cNvPr id="237" name="Google Shape;237;p36"/>
          <p:cNvSpPr txBox="1"/>
          <p:nvPr/>
        </p:nvSpPr>
        <p:spPr>
          <a:xfrm>
            <a:off x="2967575" y="2670825"/>
            <a:ext cx="57630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verage"/>
              <a:buChar char="●"/>
            </a:pPr>
            <a:r>
              <a:rPr b="1" lang="en" u="sng">
                <a:solidFill>
                  <a:schemeClr val="dk1"/>
                </a:solidFill>
                <a:latin typeface="Average"/>
                <a:ea typeface="Average"/>
                <a:cs typeface="Average"/>
                <a:sym typeface="Average"/>
              </a:rPr>
              <a:t>country_id</a:t>
            </a:r>
            <a:r>
              <a:rPr lang="en">
                <a:solidFill>
                  <a:schemeClr val="dk1"/>
                </a:solidFill>
                <a:latin typeface="Average"/>
                <a:ea typeface="Average"/>
                <a:cs typeface="Average"/>
                <a:sym typeface="Average"/>
              </a:rPr>
              <a:t>: A surrogate primary key used to uniquely identify each country in the table.</a:t>
            </a:r>
            <a:endParaRPr>
              <a:solidFill>
                <a:schemeClr val="dk1"/>
              </a:solidFill>
              <a:latin typeface="Average"/>
              <a:ea typeface="Average"/>
              <a:cs typeface="Average"/>
              <a:sym typeface="Average"/>
            </a:endParaRPr>
          </a:p>
          <a:p>
            <a:pPr indent="0" lvl="0" marL="457200" rtl="0" algn="l">
              <a:spcBef>
                <a:spcPts val="0"/>
              </a:spcBef>
              <a:spcAft>
                <a:spcPts val="0"/>
              </a:spcAft>
              <a:buNone/>
            </a:pPr>
            <a:r>
              <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b="1" lang="en" u="sng">
                <a:solidFill>
                  <a:schemeClr val="dk1"/>
                </a:solidFill>
                <a:latin typeface="Average"/>
                <a:ea typeface="Average"/>
                <a:cs typeface="Average"/>
                <a:sym typeface="Average"/>
              </a:rPr>
              <a:t>country</a:t>
            </a:r>
            <a:r>
              <a:rPr lang="en">
                <a:solidFill>
                  <a:schemeClr val="dk1"/>
                </a:solidFill>
                <a:latin typeface="Average"/>
                <a:ea typeface="Average"/>
                <a:cs typeface="Average"/>
                <a:sym typeface="Average"/>
              </a:rPr>
              <a:t>: The name of the country.</a:t>
            </a:r>
            <a:endParaRPr>
              <a:solidFill>
                <a:schemeClr val="dk1"/>
              </a:solidFill>
              <a:latin typeface="Average"/>
              <a:ea typeface="Average"/>
              <a:cs typeface="Average"/>
              <a:sym typeface="Average"/>
            </a:endParaRPr>
          </a:p>
          <a:p>
            <a:pPr indent="0" lvl="0" marL="457200" rtl="0" algn="l">
              <a:spcBef>
                <a:spcPts val="0"/>
              </a:spcBef>
              <a:spcAft>
                <a:spcPts val="0"/>
              </a:spcAft>
              <a:buNone/>
            </a:pPr>
            <a:r>
              <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b="1" lang="en" u="sng">
                <a:solidFill>
                  <a:schemeClr val="dk1"/>
                </a:solidFill>
                <a:latin typeface="Average"/>
                <a:ea typeface="Average"/>
                <a:cs typeface="Average"/>
                <a:sym typeface="Average"/>
              </a:rPr>
              <a:t>last_update</a:t>
            </a:r>
            <a:r>
              <a:rPr lang="en">
                <a:solidFill>
                  <a:schemeClr val="dk1"/>
                </a:solidFill>
                <a:latin typeface="Average"/>
                <a:ea typeface="Average"/>
                <a:cs typeface="Average"/>
                <a:sym typeface="Average"/>
              </a:rPr>
              <a:t>: When the row was created or most recently updated.</a:t>
            </a:r>
            <a:endParaRPr>
              <a:solidFill>
                <a:schemeClr val="dk1"/>
              </a:solidFill>
              <a:latin typeface="Average"/>
              <a:ea typeface="Average"/>
              <a:cs typeface="Average"/>
              <a:sym typeface="Average"/>
            </a:endParaRPr>
          </a:p>
          <a:p>
            <a:pPr indent="0" lvl="0" marL="457200" rtl="0" algn="l">
              <a:spcBef>
                <a:spcPts val="0"/>
              </a:spcBef>
              <a:spcAft>
                <a:spcPts val="0"/>
              </a:spcAft>
              <a:buNone/>
            </a:pPr>
            <a:r>
              <a:t/>
            </a:r>
            <a:endParaRPr>
              <a:solidFill>
                <a:schemeClr val="dk1"/>
              </a:solidFill>
              <a:latin typeface="Average"/>
              <a:ea typeface="Average"/>
              <a:cs typeface="Average"/>
              <a:sym typeface="Averag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37"/>
          <p:cNvPicPr preferRelativeResize="0"/>
          <p:nvPr/>
        </p:nvPicPr>
        <p:blipFill>
          <a:blip r:embed="rId3">
            <a:alphaModFix/>
          </a:blip>
          <a:stretch>
            <a:fillRect/>
          </a:stretch>
        </p:blipFill>
        <p:spPr>
          <a:xfrm>
            <a:off x="234850" y="729625"/>
            <a:ext cx="2019300" cy="4038600"/>
          </a:xfrm>
          <a:prstGeom prst="rect">
            <a:avLst/>
          </a:prstGeom>
          <a:noFill/>
          <a:ln>
            <a:noFill/>
          </a:ln>
        </p:spPr>
      </p:pic>
      <p:sp>
        <p:nvSpPr>
          <p:cNvPr id="243" name="Google Shape;243;p37"/>
          <p:cNvSpPr txBox="1"/>
          <p:nvPr/>
        </p:nvSpPr>
        <p:spPr>
          <a:xfrm>
            <a:off x="2699625" y="118275"/>
            <a:ext cx="53712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dk1"/>
                </a:solidFill>
                <a:latin typeface="Average"/>
                <a:ea typeface="Average"/>
                <a:cs typeface="Average"/>
                <a:sym typeface="Average"/>
              </a:rPr>
              <a:t>City</a:t>
            </a:r>
            <a:r>
              <a:rPr b="1" lang="en" sz="1700">
                <a:solidFill>
                  <a:schemeClr val="dk1"/>
                </a:solidFill>
                <a:latin typeface="Average"/>
                <a:ea typeface="Average"/>
                <a:cs typeface="Average"/>
                <a:sym typeface="Average"/>
              </a:rPr>
              <a:t> Table</a:t>
            </a:r>
            <a:endParaRPr b="1" sz="1700">
              <a:solidFill>
                <a:schemeClr val="dk1"/>
              </a:solidFill>
              <a:latin typeface="Average"/>
              <a:ea typeface="Average"/>
              <a:cs typeface="Average"/>
              <a:sym typeface="Average"/>
            </a:endParaRPr>
          </a:p>
        </p:txBody>
      </p:sp>
      <p:sp>
        <p:nvSpPr>
          <p:cNvPr id="244" name="Google Shape;244;p37"/>
          <p:cNvSpPr txBox="1"/>
          <p:nvPr/>
        </p:nvSpPr>
        <p:spPr>
          <a:xfrm>
            <a:off x="3230475" y="2002500"/>
            <a:ext cx="4309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dk1"/>
                </a:solidFill>
                <a:latin typeface="Average"/>
                <a:ea typeface="Average"/>
                <a:cs typeface="Average"/>
                <a:sym typeface="Average"/>
              </a:rPr>
              <a:t>Attributes</a:t>
            </a:r>
            <a:endParaRPr b="1" sz="2000">
              <a:solidFill>
                <a:schemeClr val="dk1"/>
              </a:solidFill>
              <a:latin typeface="Average"/>
              <a:ea typeface="Average"/>
              <a:cs typeface="Average"/>
              <a:sym typeface="Average"/>
            </a:endParaRPr>
          </a:p>
        </p:txBody>
      </p:sp>
      <p:sp>
        <p:nvSpPr>
          <p:cNvPr id="245" name="Google Shape;245;p37"/>
          <p:cNvSpPr txBox="1"/>
          <p:nvPr/>
        </p:nvSpPr>
        <p:spPr>
          <a:xfrm>
            <a:off x="3606675" y="564675"/>
            <a:ext cx="36798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The city table contains a list of cities.</a:t>
            </a:r>
            <a:endParaRPr>
              <a:solidFill>
                <a:schemeClr val="dk1"/>
              </a:solidFill>
              <a:latin typeface="Average"/>
              <a:ea typeface="Average"/>
              <a:cs typeface="Average"/>
              <a:sym typeface="Average"/>
            </a:endParaRPr>
          </a:p>
          <a:p>
            <a:pPr indent="0" lvl="0" marL="457200" rtl="0" algn="l">
              <a:spcBef>
                <a:spcPts val="0"/>
              </a:spcBef>
              <a:spcAft>
                <a:spcPts val="0"/>
              </a:spcAft>
              <a:buNone/>
            </a:pPr>
            <a:r>
              <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The city table is referred to by a foreign key in the address table and refers to the country table using a foreign key.</a:t>
            </a:r>
            <a:endParaRPr>
              <a:solidFill>
                <a:schemeClr val="dk1"/>
              </a:solidFill>
              <a:latin typeface="Average"/>
              <a:ea typeface="Average"/>
              <a:cs typeface="Average"/>
              <a:sym typeface="Average"/>
            </a:endParaRPr>
          </a:p>
          <a:p>
            <a:pPr indent="0" lvl="0" marL="457200" rtl="0" algn="l">
              <a:spcBef>
                <a:spcPts val="0"/>
              </a:spcBef>
              <a:spcAft>
                <a:spcPts val="0"/>
              </a:spcAft>
              <a:buNone/>
            </a:pPr>
            <a:r>
              <a:t/>
            </a:r>
            <a:endParaRPr>
              <a:solidFill>
                <a:schemeClr val="dk1"/>
              </a:solidFill>
              <a:latin typeface="Average"/>
              <a:ea typeface="Average"/>
              <a:cs typeface="Average"/>
              <a:sym typeface="Average"/>
            </a:endParaRPr>
          </a:p>
        </p:txBody>
      </p:sp>
      <p:sp>
        <p:nvSpPr>
          <p:cNvPr id="246" name="Google Shape;246;p37"/>
          <p:cNvSpPr txBox="1"/>
          <p:nvPr/>
        </p:nvSpPr>
        <p:spPr>
          <a:xfrm>
            <a:off x="2946975" y="2495100"/>
            <a:ext cx="52269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verage"/>
              <a:buChar char="●"/>
            </a:pPr>
            <a:r>
              <a:rPr b="1" lang="en" u="sng">
                <a:solidFill>
                  <a:schemeClr val="dk1"/>
                </a:solidFill>
                <a:latin typeface="Average"/>
                <a:ea typeface="Average"/>
                <a:cs typeface="Average"/>
                <a:sym typeface="Average"/>
              </a:rPr>
              <a:t>city_id</a:t>
            </a:r>
            <a:r>
              <a:rPr lang="en">
                <a:solidFill>
                  <a:schemeClr val="dk1"/>
                </a:solidFill>
                <a:latin typeface="Average"/>
                <a:ea typeface="Average"/>
                <a:cs typeface="Average"/>
                <a:sym typeface="Average"/>
              </a:rPr>
              <a:t>: A surrogate primary key used to uniquely identify each city in the table.</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b="1" lang="en" u="sng">
                <a:solidFill>
                  <a:schemeClr val="dk1"/>
                </a:solidFill>
                <a:latin typeface="Average"/>
                <a:ea typeface="Average"/>
                <a:cs typeface="Average"/>
                <a:sym typeface="Average"/>
              </a:rPr>
              <a:t>city</a:t>
            </a:r>
            <a:r>
              <a:rPr lang="en">
                <a:solidFill>
                  <a:schemeClr val="dk1"/>
                </a:solidFill>
                <a:latin typeface="Average"/>
                <a:ea typeface="Average"/>
                <a:cs typeface="Average"/>
                <a:sym typeface="Average"/>
              </a:rPr>
              <a:t>: The name of the city.</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b="1" lang="en" u="sng">
                <a:solidFill>
                  <a:schemeClr val="dk1"/>
                </a:solidFill>
                <a:latin typeface="Average"/>
                <a:ea typeface="Average"/>
                <a:cs typeface="Average"/>
                <a:sym typeface="Average"/>
              </a:rPr>
              <a:t>country_id</a:t>
            </a:r>
            <a:r>
              <a:rPr lang="en">
                <a:solidFill>
                  <a:schemeClr val="dk1"/>
                </a:solidFill>
                <a:latin typeface="Average"/>
                <a:ea typeface="Average"/>
                <a:cs typeface="Average"/>
                <a:sym typeface="Average"/>
              </a:rPr>
              <a:t>: A foreign key identifying the country that the city belongs to.</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b="1" lang="en" u="sng">
                <a:solidFill>
                  <a:schemeClr val="dk1"/>
                </a:solidFill>
                <a:latin typeface="Average"/>
                <a:ea typeface="Average"/>
                <a:cs typeface="Average"/>
                <a:sym typeface="Average"/>
              </a:rPr>
              <a:t>last_update</a:t>
            </a:r>
            <a:r>
              <a:rPr lang="en">
                <a:solidFill>
                  <a:schemeClr val="dk1"/>
                </a:solidFill>
                <a:latin typeface="Average"/>
                <a:ea typeface="Average"/>
                <a:cs typeface="Average"/>
                <a:sym typeface="Average"/>
              </a:rPr>
              <a:t>: When the row was created or most recently updated.</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t/>
            </a:r>
            <a:endParaRPr>
              <a:solidFill>
                <a:schemeClr val="dk1"/>
              </a:solidFill>
              <a:latin typeface="Average"/>
              <a:ea typeface="Average"/>
              <a:cs typeface="Average"/>
              <a:sym typeface="Averag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8"/>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Application Interface </a:t>
            </a:r>
            <a:r>
              <a:rPr lang="en" sz="2200"/>
              <a:t>and  </a:t>
            </a:r>
            <a:r>
              <a:rPr lang="en"/>
              <a:t>Implementation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type="title"/>
          </p:nvPr>
        </p:nvSpPr>
        <p:spPr>
          <a:xfrm>
            <a:off x="311700" y="2285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Sign up / Log in page</a:t>
            </a:r>
            <a:endParaRPr/>
          </a:p>
        </p:txBody>
      </p:sp>
      <p:sp>
        <p:nvSpPr>
          <p:cNvPr id="257" name="Google Shape;257;p39"/>
          <p:cNvSpPr txBox="1"/>
          <p:nvPr>
            <p:ph idx="1" type="body"/>
          </p:nvPr>
        </p:nvSpPr>
        <p:spPr>
          <a:xfrm>
            <a:off x="311700" y="801275"/>
            <a:ext cx="8520600" cy="42651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To access the web application, the user should first log in or sign up if he/she is not a member.</a:t>
            </a:r>
            <a:endParaRPr/>
          </a:p>
          <a:p>
            <a:pPr indent="-325755" lvl="0" marL="457200" rtl="0" algn="l">
              <a:spcBef>
                <a:spcPts val="0"/>
              </a:spcBef>
              <a:spcAft>
                <a:spcPts val="0"/>
              </a:spcAft>
              <a:buSzPct val="100000"/>
              <a:buChar char="●"/>
            </a:pPr>
            <a:r>
              <a:rPr lang="en"/>
              <a:t>There are three files for these pages: </a:t>
            </a:r>
            <a:r>
              <a:rPr i="1" lang="en"/>
              <a:t>sign.html, login.html, and sign.css.</a:t>
            </a:r>
            <a:endParaRPr i="1"/>
          </a:p>
          <a:p>
            <a:pPr indent="-325755" lvl="0" marL="457200" rtl="0" algn="l">
              <a:spcBef>
                <a:spcPts val="0"/>
              </a:spcBef>
              <a:spcAft>
                <a:spcPts val="0"/>
              </a:spcAft>
              <a:buSzPct val="100000"/>
              <a:buChar char="●"/>
            </a:pPr>
            <a:r>
              <a:rPr lang="en"/>
              <a:t>When the app is run at first time, the </a:t>
            </a:r>
            <a:r>
              <a:rPr i="1" lang="en"/>
              <a:t>login page</a:t>
            </a:r>
            <a:r>
              <a:rPr lang="en"/>
              <a:t> should appear. </a:t>
            </a:r>
            <a:endParaRPr/>
          </a:p>
          <a:p>
            <a:pPr indent="-325755" lvl="0" marL="457200" rtl="0" algn="l">
              <a:spcBef>
                <a:spcPts val="0"/>
              </a:spcBef>
              <a:spcAft>
                <a:spcPts val="0"/>
              </a:spcAft>
              <a:buSzPct val="100000"/>
              <a:buChar char="●"/>
            </a:pPr>
            <a:r>
              <a:rPr lang="en"/>
              <a:t>Inside the form, the user writes a username and a passcode. The submit button can’t be clicked if the username or password are less than 7 characters or is empty.</a:t>
            </a:r>
            <a:endParaRPr/>
          </a:p>
          <a:p>
            <a:pPr indent="-325755" lvl="0" marL="457200" rtl="0" algn="l">
              <a:spcBef>
                <a:spcPts val="0"/>
              </a:spcBef>
              <a:spcAft>
                <a:spcPts val="0"/>
              </a:spcAft>
              <a:buSzPct val="100000"/>
              <a:buChar char="●"/>
            </a:pPr>
            <a:r>
              <a:rPr lang="en"/>
              <a:t>Once the submit button is clicked, the </a:t>
            </a:r>
            <a:r>
              <a:rPr i="1" lang="en"/>
              <a:t>function defined as sign</a:t>
            </a:r>
            <a:r>
              <a:rPr lang="en"/>
              <a:t>, if the user is first signing up, checks whether this username is already taken. If yes, it redirects to the sign up page and flashes a message.</a:t>
            </a:r>
            <a:endParaRPr/>
          </a:p>
          <a:p>
            <a:pPr indent="-325755" lvl="0" marL="457200" rtl="0" algn="l">
              <a:spcBef>
                <a:spcPts val="0"/>
              </a:spcBef>
              <a:spcAft>
                <a:spcPts val="0"/>
              </a:spcAft>
              <a:buSzPct val="100000"/>
              <a:buChar char="●"/>
            </a:pPr>
            <a:r>
              <a:rPr lang="en"/>
              <a:t>If no, an instant of the</a:t>
            </a:r>
            <a:r>
              <a:rPr i="1" lang="en"/>
              <a:t> class User</a:t>
            </a:r>
            <a:r>
              <a:rPr lang="en"/>
              <a:t> is created with the values taken from the form. Before that, it hashes the password.</a:t>
            </a:r>
            <a:endParaRPr/>
          </a:p>
          <a:p>
            <a:pPr indent="-325755" lvl="0" marL="457200" rtl="0" algn="l">
              <a:spcBef>
                <a:spcPts val="0"/>
              </a:spcBef>
              <a:spcAft>
                <a:spcPts val="0"/>
              </a:spcAft>
              <a:buSzPct val="100000"/>
              <a:buChar char="●"/>
            </a:pPr>
            <a:r>
              <a:rPr lang="en"/>
              <a:t>A new user is then inserted in the users database, a new session is instantiated, and then the user is redirected to the </a:t>
            </a:r>
            <a:r>
              <a:rPr i="1" lang="en"/>
              <a:t>home page </a:t>
            </a:r>
            <a:r>
              <a:rPr lang="en"/>
              <a:t>and can access all web pages.</a:t>
            </a:r>
            <a:endParaRPr/>
          </a:p>
          <a:p>
            <a:pPr indent="-325755" lvl="0" marL="457200" rtl="0" algn="l">
              <a:spcBef>
                <a:spcPts val="0"/>
              </a:spcBef>
              <a:spcAft>
                <a:spcPts val="0"/>
              </a:spcAft>
              <a:buSzPct val="100000"/>
              <a:buChar char="●"/>
            </a:pPr>
            <a:r>
              <a:rPr lang="en"/>
              <a:t>If the user logs in instead, the </a:t>
            </a:r>
            <a:r>
              <a:rPr i="1" lang="en"/>
              <a:t>function defined as login </a:t>
            </a:r>
            <a:r>
              <a:rPr lang="en"/>
              <a:t>first checks if the username already exists in table. If not, it will redirect to the login page. If it does,  the password is decoded and compared with the username’s password found in the database. If they are the same, a new session is instantiated, and the user is redirected to the </a:t>
            </a:r>
            <a:r>
              <a:rPr i="1" lang="en"/>
              <a:t>home page </a:t>
            </a:r>
            <a:r>
              <a:rPr lang="en"/>
              <a:t>and can access all web pages.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40"/>
          <p:cNvPicPr preferRelativeResize="0"/>
          <p:nvPr/>
        </p:nvPicPr>
        <p:blipFill>
          <a:blip r:embed="rId3">
            <a:alphaModFix/>
          </a:blip>
          <a:stretch>
            <a:fillRect/>
          </a:stretch>
        </p:blipFill>
        <p:spPr>
          <a:xfrm>
            <a:off x="0" y="0"/>
            <a:ext cx="9144000" cy="50663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41"/>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5"/>
          <p:cNvPicPr preferRelativeResize="0"/>
          <p:nvPr/>
        </p:nvPicPr>
        <p:blipFill>
          <a:blip r:embed="rId3">
            <a:alphaModFix/>
          </a:blip>
          <a:stretch>
            <a:fillRect/>
          </a:stretch>
        </p:blipFill>
        <p:spPr>
          <a:xfrm>
            <a:off x="0" y="23975"/>
            <a:ext cx="9144001" cy="50955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42"/>
          <p:cNvPicPr preferRelativeResize="0"/>
          <p:nvPr/>
        </p:nvPicPr>
        <p:blipFill>
          <a:blip r:embed="rId3">
            <a:alphaModFix/>
          </a:blip>
          <a:stretch>
            <a:fillRect/>
          </a:stretch>
        </p:blipFill>
        <p:spPr>
          <a:xfrm>
            <a:off x="152400" y="0"/>
            <a:ext cx="8839200" cy="50044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Film Web Page</a:t>
            </a:r>
            <a:endParaRPr/>
          </a:p>
        </p:txBody>
      </p:sp>
      <p:sp>
        <p:nvSpPr>
          <p:cNvPr id="278" name="Google Shape;278;p43"/>
          <p:cNvSpPr txBox="1"/>
          <p:nvPr>
            <p:ph idx="1" type="body"/>
          </p:nvPr>
        </p:nvSpPr>
        <p:spPr>
          <a:xfrm>
            <a:off x="311700" y="1152475"/>
            <a:ext cx="8520600" cy="25428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In the film page, the film table is joined with the film_category, category, and language tables and displayed using the </a:t>
            </a:r>
            <a:r>
              <a:rPr i="1" lang="en"/>
              <a:t>film</a:t>
            </a:r>
            <a:r>
              <a:rPr lang="en"/>
              <a:t> </a:t>
            </a:r>
            <a:r>
              <a:rPr lang="en"/>
              <a:t>function</a:t>
            </a:r>
            <a:r>
              <a:rPr lang="en"/>
              <a:t> in </a:t>
            </a:r>
            <a:r>
              <a:rPr i="1" lang="en"/>
              <a:t>server.py. </a:t>
            </a:r>
            <a:r>
              <a:rPr lang="en"/>
              <a:t>First, the film records are fetched from the database using </a:t>
            </a:r>
            <a:r>
              <a:rPr i="1" lang="en"/>
              <a:t>fetch_film function views.py,</a:t>
            </a:r>
            <a:r>
              <a:rPr lang="en"/>
              <a:t> then the language and category data are fetched from the database using </a:t>
            </a:r>
            <a:r>
              <a:rPr i="1" lang="en"/>
              <a:t>fetch_language and fetch _category </a:t>
            </a:r>
            <a:r>
              <a:rPr i="1" lang="en"/>
              <a:t>functions</a:t>
            </a:r>
            <a:r>
              <a:rPr i="1" lang="en"/>
              <a:t> in views.py. </a:t>
            </a:r>
            <a:endParaRPr i="1"/>
          </a:p>
          <a:p>
            <a:pPr indent="-342900" lvl="0" marL="457200" rtl="0" algn="l">
              <a:spcBef>
                <a:spcPts val="0"/>
              </a:spcBef>
              <a:spcAft>
                <a:spcPts val="0"/>
              </a:spcAft>
              <a:buSzPts val="1800"/>
              <a:buChar char="●"/>
            </a:pPr>
            <a:r>
              <a:rPr lang="en"/>
              <a:t>There are add new film button and delete and update buttons for every row.</a:t>
            </a:r>
            <a:endParaRPr/>
          </a:p>
          <a:p>
            <a:pPr indent="-342900" lvl="0" marL="457200" rtl="0" algn="l">
              <a:spcBef>
                <a:spcPts val="0"/>
              </a:spcBef>
              <a:spcAft>
                <a:spcPts val="0"/>
              </a:spcAft>
              <a:buSzPts val="1800"/>
              <a:buChar char="●"/>
            </a:pPr>
            <a:r>
              <a:rPr lang="en"/>
              <a:t>When a button is pressed, a modal pops up.</a:t>
            </a:r>
            <a:endParaRPr/>
          </a:p>
          <a:p>
            <a:pPr indent="-342900" lvl="0" marL="457200" rtl="0" algn="l">
              <a:spcBef>
                <a:spcPts val="0"/>
              </a:spcBef>
              <a:spcAft>
                <a:spcPts val="0"/>
              </a:spcAft>
              <a:buSzPts val="1800"/>
              <a:buChar char="●"/>
            </a:pPr>
            <a:r>
              <a:rPr lang="en"/>
              <a:t>The datatables bootsrap is used in the table, which enables the sorting of columns, searching inside the table, and showing the a specific number of entries.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44"/>
          <p:cNvPicPr preferRelativeResize="0"/>
          <p:nvPr/>
        </p:nvPicPr>
        <p:blipFill>
          <a:blip r:embed="rId3">
            <a:alphaModFix/>
          </a:blip>
          <a:stretch>
            <a:fillRect/>
          </a:stretch>
        </p:blipFill>
        <p:spPr>
          <a:xfrm>
            <a:off x="152400" y="152400"/>
            <a:ext cx="8839200" cy="47490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Inserting Data in Film Web Page</a:t>
            </a:r>
            <a:endParaRPr/>
          </a:p>
        </p:txBody>
      </p:sp>
      <p:sp>
        <p:nvSpPr>
          <p:cNvPr id="289" name="Google Shape;289;p45"/>
          <p:cNvSpPr txBox="1"/>
          <p:nvPr>
            <p:ph idx="1" type="body"/>
          </p:nvPr>
        </p:nvSpPr>
        <p:spPr>
          <a:xfrm>
            <a:off x="311700" y="1152475"/>
            <a:ext cx="8520600" cy="38418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lang="en"/>
              <a:t>The user has to fill up all the inputs in the form before clicking submit.</a:t>
            </a:r>
            <a:endParaRPr/>
          </a:p>
          <a:p>
            <a:pPr indent="-342900" lvl="0" marL="457200" rtl="0" algn="l">
              <a:spcBef>
                <a:spcPts val="0"/>
              </a:spcBef>
              <a:spcAft>
                <a:spcPts val="0"/>
              </a:spcAft>
              <a:buSzPts val="1800"/>
              <a:buAutoNum type="arabicPeriod"/>
            </a:pPr>
            <a:r>
              <a:rPr lang="en"/>
              <a:t>Inside the modal, there are two select tags, each of the options are filled from the language and category tables in the database. </a:t>
            </a:r>
            <a:endParaRPr/>
          </a:p>
          <a:p>
            <a:pPr indent="-342900" lvl="0" marL="457200" rtl="0" algn="l">
              <a:spcBef>
                <a:spcPts val="0"/>
              </a:spcBef>
              <a:spcAft>
                <a:spcPts val="0"/>
              </a:spcAft>
              <a:buSzPts val="1800"/>
              <a:buAutoNum type="arabicPeriod"/>
            </a:pPr>
            <a:r>
              <a:rPr lang="en"/>
              <a:t>If the user wants to add a different language or category, he/she can select the ‘other’ option and fill in the input text.</a:t>
            </a:r>
            <a:endParaRPr/>
          </a:p>
          <a:p>
            <a:pPr indent="-342900" lvl="0" marL="457200" rtl="0" algn="l">
              <a:spcBef>
                <a:spcPts val="0"/>
              </a:spcBef>
              <a:spcAft>
                <a:spcPts val="0"/>
              </a:spcAft>
              <a:buSzPts val="1800"/>
              <a:buAutoNum type="arabicPeriod"/>
            </a:pPr>
            <a:r>
              <a:rPr lang="en"/>
              <a:t>The new data will be inserted in their correspoding tables using </a:t>
            </a:r>
            <a:r>
              <a:rPr i="1" lang="en"/>
              <a:t>insert_language and insert_category functions in views.py</a:t>
            </a:r>
            <a:r>
              <a:rPr lang="en"/>
              <a:t>.  </a:t>
            </a:r>
            <a:endParaRPr/>
          </a:p>
          <a:p>
            <a:pPr indent="-342900" lvl="0" marL="457200" rtl="0" algn="l">
              <a:spcBef>
                <a:spcPts val="0"/>
              </a:spcBef>
              <a:spcAft>
                <a:spcPts val="0"/>
              </a:spcAft>
              <a:buSzPts val="1800"/>
              <a:buAutoNum type="arabicPeriod"/>
            </a:pPr>
            <a:r>
              <a:rPr lang="en"/>
              <a:t>When the add submit button is clicked, all the values are fetched using the get_film function in server.py.</a:t>
            </a:r>
            <a:endParaRPr/>
          </a:p>
          <a:p>
            <a:pPr indent="-342900" lvl="0" marL="457200" rtl="0" algn="l">
              <a:spcBef>
                <a:spcPts val="0"/>
              </a:spcBef>
              <a:spcAft>
                <a:spcPts val="0"/>
              </a:spcAft>
              <a:buSzPts val="1800"/>
              <a:buAutoNum type="arabicPeriod"/>
            </a:pPr>
            <a:r>
              <a:rPr lang="en"/>
              <a:t>Before inserting into the tables, category_id and language_id are determined using the select queries in fetch_category and fetch_language functions.</a:t>
            </a:r>
            <a:endParaRPr/>
          </a:p>
          <a:p>
            <a:pPr indent="-342900" lvl="0" marL="457200" rtl="0" algn="l">
              <a:spcBef>
                <a:spcPts val="0"/>
              </a:spcBef>
              <a:spcAft>
                <a:spcPts val="0"/>
              </a:spcAft>
              <a:buSzPts val="1800"/>
              <a:buAutoNum type="arabicPeriod"/>
            </a:pPr>
            <a:r>
              <a:rPr lang="en"/>
              <a:t>After that data is inserted in film and film_category tables. </a:t>
            </a:r>
            <a:endParaRPr/>
          </a:p>
          <a:p>
            <a:pPr indent="-342900" lvl="0" marL="457200" rtl="0" algn="l">
              <a:spcBef>
                <a:spcPts val="0"/>
              </a:spcBef>
              <a:spcAft>
                <a:spcPts val="0"/>
              </a:spcAft>
              <a:buSzPts val="1800"/>
              <a:buAutoNum type="arabicPeriod"/>
            </a:pPr>
            <a:r>
              <a:rPr lang="en"/>
              <a:t>Before inserting in film_category table, the film_id is fetched using select query in fetch_id function.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46"/>
          <p:cNvPicPr preferRelativeResize="0"/>
          <p:nvPr/>
        </p:nvPicPr>
        <p:blipFill>
          <a:blip r:embed="rId3">
            <a:alphaModFix/>
          </a:blip>
          <a:stretch>
            <a:fillRect/>
          </a:stretch>
        </p:blipFill>
        <p:spPr>
          <a:xfrm>
            <a:off x="152400" y="152400"/>
            <a:ext cx="8839200" cy="48417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47"/>
          <p:cNvPicPr preferRelativeResize="0"/>
          <p:nvPr/>
        </p:nvPicPr>
        <p:blipFill>
          <a:blip r:embed="rId3">
            <a:alphaModFix/>
          </a:blip>
          <a:stretch>
            <a:fillRect/>
          </a:stretch>
        </p:blipFill>
        <p:spPr>
          <a:xfrm>
            <a:off x="152400" y="152400"/>
            <a:ext cx="8839200" cy="4893325"/>
          </a:xfrm>
          <a:prstGeom prst="rect">
            <a:avLst/>
          </a:prstGeom>
          <a:noFill/>
          <a:ln>
            <a:noFill/>
          </a:ln>
        </p:spPr>
      </p:pic>
      <p:sp>
        <p:nvSpPr>
          <p:cNvPr id="300" name="Google Shape;300;p47"/>
          <p:cNvSpPr/>
          <p:nvPr/>
        </p:nvSpPr>
        <p:spPr>
          <a:xfrm>
            <a:off x="2235750" y="3076975"/>
            <a:ext cx="4277700" cy="3813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48"/>
          <p:cNvPicPr preferRelativeResize="0"/>
          <p:nvPr/>
        </p:nvPicPr>
        <p:blipFill>
          <a:blip r:embed="rId3">
            <a:alphaModFix/>
          </a:blip>
          <a:stretch>
            <a:fillRect/>
          </a:stretch>
        </p:blipFill>
        <p:spPr>
          <a:xfrm>
            <a:off x="0" y="69275"/>
            <a:ext cx="9144000" cy="49043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Updating data in Film Web Page</a:t>
            </a:r>
            <a:endParaRPr/>
          </a:p>
        </p:txBody>
      </p:sp>
      <p:sp>
        <p:nvSpPr>
          <p:cNvPr id="311" name="Google Shape;311;p49"/>
          <p:cNvSpPr txBox="1"/>
          <p:nvPr>
            <p:ph idx="1" type="body"/>
          </p:nvPr>
        </p:nvSpPr>
        <p:spPr>
          <a:xfrm>
            <a:off x="311700" y="17271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Just like in adding new data, t</a:t>
            </a:r>
            <a:r>
              <a:rPr lang="en"/>
              <a:t>he user has to fill up all the inputs in the form before clicking submit. The select tags also works in the same way.</a:t>
            </a:r>
            <a:endParaRPr/>
          </a:p>
          <a:p>
            <a:pPr indent="-342900" lvl="0" marL="457200" rtl="0" algn="l">
              <a:spcBef>
                <a:spcPts val="0"/>
              </a:spcBef>
              <a:spcAft>
                <a:spcPts val="0"/>
              </a:spcAft>
              <a:buSzPts val="1800"/>
              <a:buAutoNum type="arabicPeriod"/>
            </a:pPr>
            <a:r>
              <a:rPr lang="en"/>
              <a:t>After submitting, the values are fetched in the </a:t>
            </a:r>
            <a:r>
              <a:rPr i="1" lang="en"/>
              <a:t>update function in server.py. </a:t>
            </a:r>
            <a:endParaRPr i="1"/>
          </a:p>
          <a:p>
            <a:pPr indent="-342900" lvl="0" marL="457200" rtl="0" algn="l">
              <a:spcBef>
                <a:spcPts val="0"/>
              </a:spcBef>
              <a:spcAft>
                <a:spcPts val="0"/>
              </a:spcAft>
              <a:buSzPts val="1800"/>
              <a:buAutoNum type="arabicPeriod"/>
            </a:pPr>
            <a:r>
              <a:rPr lang="en"/>
              <a:t>The category_id and language_id are determined using the select queries in </a:t>
            </a:r>
            <a:r>
              <a:rPr i="1" lang="en"/>
              <a:t>fetch_category and fetch_language functions.</a:t>
            </a:r>
            <a:endParaRPr i="1"/>
          </a:p>
          <a:p>
            <a:pPr indent="-342900" lvl="0" marL="457200" rtl="0" algn="l">
              <a:spcBef>
                <a:spcPts val="0"/>
              </a:spcBef>
              <a:spcAft>
                <a:spcPts val="0"/>
              </a:spcAft>
              <a:buSzPts val="1800"/>
              <a:buAutoNum type="arabicPeriod"/>
            </a:pPr>
            <a:r>
              <a:rPr lang="en"/>
              <a:t>After that, the film and film_category tables are updated using update queries found in </a:t>
            </a:r>
            <a:r>
              <a:rPr i="1" lang="en"/>
              <a:t>update_film and update_film_category functions in views.py.</a:t>
            </a:r>
            <a:endParaRPr i="1"/>
          </a:p>
          <a:p>
            <a:pPr indent="0" lvl="0" marL="457200" rtl="0" algn="l">
              <a:spcBef>
                <a:spcPts val="120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7" name="Google Shape;317;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8" name="Google Shape;318;p50"/>
          <p:cNvPicPr preferRelativeResize="0"/>
          <p:nvPr/>
        </p:nvPicPr>
        <p:blipFill>
          <a:blip r:embed="rId3">
            <a:alphaModFix/>
          </a:blip>
          <a:stretch>
            <a:fillRect/>
          </a:stretch>
        </p:blipFill>
        <p:spPr>
          <a:xfrm>
            <a:off x="0" y="98175"/>
            <a:ext cx="9144000" cy="480335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24" name="Google Shape;324;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5" name="Google Shape;325;p51"/>
          <p:cNvPicPr preferRelativeResize="0"/>
          <p:nvPr/>
        </p:nvPicPr>
        <p:blipFill>
          <a:blip r:embed="rId3">
            <a:alphaModFix/>
          </a:blip>
          <a:stretch>
            <a:fillRect/>
          </a:stretch>
        </p:blipFill>
        <p:spPr>
          <a:xfrm>
            <a:off x="44825" y="87750"/>
            <a:ext cx="9144000" cy="49373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348300" y="757550"/>
            <a:ext cx="3292975" cy="3752175"/>
          </a:xfrm>
          <a:prstGeom prst="rect">
            <a:avLst/>
          </a:prstGeom>
          <a:noFill/>
          <a:ln>
            <a:noFill/>
          </a:ln>
        </p:spPr>
      </p:pic>
      <p:sp>
        <p:nvSpPr>
          <p:cNvPr id="76" name="Google Shape;76;p16"/>
          <p:cNvSpPr txBox="1"/>
          <p:nvPr/>
        </p:nvSpPr>
        <p:spPr>
          <a:xfrm>
            <a:off x="4801825" y="1470263"/>
            <a:ext cx="410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77" name="Google Shape;77;p16"/>
          <p:cNvSpPr txBox="1"/>
          <p:nvPr/>
        </p:nvSpPr>
        <p:spPr>
          <a:xfrm>
            <a:off x="4801825" y="572950"/>
            <a:ext cx="3863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Average"/>
                <a:ea typeface="Average"/>
                <a:cs typeface="Average"/>
                <a:sym typeface="Average"/>
              </a:rPr>
              <a:t>Users Table</a:t>
            </a:r>
            <a:endParaRPr b="1" sz="1800">
              <a:solidFill>
                <a:schemeClr val="dk1"/>
              </a:solidFill>
              <a:latin typeface="Average"/>
              <a:ea typeface="Average"/>
              <a:cs typeface="Average"/>
              <a:sym typeface="Average"/>
            </a:endParaRPr>
          </a:p>
        </p:txBody>
      </p:sp>
      <p:sp>
        <p:nvSpPr>
          <p:cNvPr id="78" name="Google Shape;78;p16"/>
          <p:cNvSpPr txBox="1"/>
          <p:nvPr/>
        </p:nvSpPr>
        <p:spPr>
          <a:xfrm>
            <a:off x="4491925" y="1388700"/>
            <a:ext cx="4483500" cy="17547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Average"/>
              <a:buChar char="●"/>
            </a:pPr>
            <a:r>
              <a:rPr lang="en" sz="1700">
                <a:solidFill>
                  <a:schemeClr val="dk1"/>
                </a:solidFill>
                <a:latin typeface="Average"/>
                <a:ea typeface="Average"/>
                <a:cs typeface="Average"/>
                <a:sym typeface="Average"/>
              </a:rPr>
              <a:t>Stores users’ information like name and passwords</a:t>
            </a:r>
            <a:endParaRPr sz="1700">
              <a:solidFill>
                <a:schemeClr val="dk1"/>
              </a:solidFill>
              <a:latin typeface="Average"/>
              <a:ea typeface="Average"/>
              <a:cs typeface="Average"/>
              <a:sym typeface="Average"/>
            </a:endParaRPr>
          </a:p>
          <a:p>
            <a:pPr indent="-336550" lvl="0" marL="457200" rtl="0" algn="l">
              <a:spcBef>
                <a:spcPts val="0"/>
              </a:spcBef>
              <a:spcAft>
                <a:spcPts val="0"/>
              </a:spcAft>
              <a:buClr>
                <a:schemeClr val="dk1"/>
              </a:buClr>
              <a:buSzPts val="1700"/>
              <a:buFont typeface="Average"/>
              <a:buChar char="●"/>
            </a:pPr>
            <a:r>
              <a:rPr lang="en" sz="1700">
                <a:solidFill>
                  <a:schemeClr val="dk1"/>
                </a:solidFill>
                <a:latin typeface="Average"/>
                <a:ea typeface="Average"/>
                <a:cs typeface="Average"/>
                <a:sym typeface="Average"/>
              </a:rPr>
              <a:t>Only members can display and change tables</a:t>
            </a:r>
            <a:endParaRPr sz="1700">
              <a:solidFill>
                <a:schemeClr val="dk1"/>
              </a:solidFill>
              <a:latin typeface="Average"/>
              <a:ea typeface="Average"/>
              <a:cs typeface="Average"/>
              <a:sym typeface="Average"/>
            </a:endParaRPr>
          </a:p>
          <a:p>
            <a:pPr indent="-336550" lvl="0" marL="457200" rtl="0" algn="l">
              <a:spcBef>
                <a:spcPts val="0"/>
              </a:spcBef>
              <a:spcAft>
                <a:spcPts val="0"/>
              </a:spcAft>
              <a:buClr>
                <a:schemeClr val="dk1"/>
              </a:buClr>
              <a:buSzPts val="1700"/>
              <a:buFont typeface="Average"/>
              <a:buChar char="●"/>
            </a:pPr>
            <a:r>
              <a:rPr lang="en" sz="1700">
                <a:solidFill>
                  <a:schemeClr val="dk1"/>
                </a:solidFill>
                <a:latin typeface="Average"/>
                <a:ea typeface="Average"/>
                <a:cs typeface="Average"/>
                <a:sym typeface="Average"/>
              </a:rPr>
              <a:t>username is of VARCHAR(25) data type</a:t>
            </a:r>
            <a:endParaRPr sz="1700">
              <a:solidFill>
                <a:schemeClr val="dk1"/>
              </a:solidFill>
              <a:latin typeface="Average"/>
              <a:ea typeface="Average"/>
              <a:cs typeface="Average"/>
              <a:sym typeface="Average"/>
            </a:endParaRPr>
          </a:p>
          <a:p>
            <a:pPr indent="-336550" lvl="0" marL="457200" rtl="0" algn="l">
              <a:spcBef>
                <a:spcPts val="0"/>
              </a:spcBef>
              <a:spcAft>
                <a:spcPts val="0"/>
              </a:spcAft>
              <a:buClr>
                <a:schemeClr val="dk1"/>
              </a:buClr>
              <a:buSzPts val="1700"/>
              <a:buFont typeface="Average"/>
              <a:buChar char="●"/>
            </a:pPr>
            <a:r>
              <a:rPr lang="en" sz="1700">
                <a:solidFill>
                  <a:schemeClr val="dk1"/>
                </a:solidFill>
                <a:latin typeface="Average"/>
                <a:ea typeface="Average"/>
                <a:cs typeface="Average"/>
                <a:sym typeface="Average"/>
              </a:rPr>
              <a:t>passcode</a:t>
            </a:r>
            <a:r>
              <a:rPr lang="en" sz="1700">
                <a:solidFill>
                  <a:schemeClr val="dk1"/>
                </a:solidFill>
                <a:latin typeface="Average"/>
                <a:ea typeface="Average"/>
                <a:cs typeface="Average"/>
                <a:sym typeface="Average"/>
              </a:rPr>
              <a:t> is of VARCHAR(25) data type</a:t>
            </a:r>
            <a:endParaRPr sz="1700">
              <a:solidFill>
                <a:schemeClr val="dk1"/>
              </a:solidFill>
              <a:latin typeface="Average"/>
              <a:ea typeface="Average"/>
              <a:cs typeface="Average"/>
              <a:sym typeface="Average"/>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31" name="Google Shape;331;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2" name="Google Shape;332;p52"/>
          <p:cNvPicPr preferRelativeResize="0"/>
          <p:nvPr/>
        </p:nvPicPr>
        <p:blipFill>
          <a:blip r:embed="rId3">
            <a:alphaModFix/>
          </a:blip>
          <a:stretch>
            <a:fillRect/>
          </a:stretch>
        </p:blipFill>
        <p:spPr>
          <a:xfrm>
            <a:off x="75725" y="0"/>
            <a:ext cx="9144000" cy="5014800"/>
          </a:xfrm>
          <a:prstGeom prst="rect">
            <a:avLst/>
          </a:prstGeom>
          <a:noFill/>
          <a:ln>
            <a:noFill/>
          </a:ln>
        </p:spPr>
      </p:pic>
      <p:sp>
        <p:nvSpPr>
          <p:cNvPr id="333" name="Google Shape;333;p52"/>
          <p:cNvSpPr/>
          <p:nvPr/>
        </p:nvSpPr>
        <p:spPr>
          <a:xfrm>
            <a:off x="60850" y="3530500"/>
            <a:ext cx="8874900" cy="5727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Deleting in Film Web Page</a:t>
            </a:r>
            <a:endParaRPr/>
          </a:p>
        </p:txBody>
      </p:sp>
      <p:sp>
        <p:nvSpPr>
          <p:cNvPr id="339" name="Google Shape;339;p53"/>
          <p:cNvSpPr txBox="1"/>
          <p:nvPr>
            <p:ph idx="1" type="body"/>
          </p:nvPr>
        </p:nvSpPr>
        <p:spPr>
          <a:xfrm>
            <a:off x="311700" y="1606000"/>
            <a:ext cx="8520600" cy="2068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When the delete button is pressed, an alert message pops up that asks the user to confirm the deletion operation.</a:t>
            </a:r>
            <a:endParaRPr/>
          </a:p>
          <a:p>
            <a:pPr indent="-342900" lvl="0" marL="457200" rtl="0" algn="l">
              <a:spcBef>
                <a:spcPts val="0"/>
              </a:spcBef>
              <a:spcAft>
                <a:spcPts val="0"/>
              </a:spcAft>
              <a:buSzPts val="1800"/>
              <a:buAutoNum type="arabicPeriod"/>
            </a:pPr>
            <a:r>
              <a:rPr lang="en"/>
              <a:t>The film is then deleted using the </a:t>
            </a:r>
            <a:r>
              <a:rPr i="1" lang="en"/>
              <a:t>delete_film function in views.py.</a:t>
            </a:r>
            <a:endParaRPr i="1"/>
          </a:p>
          <a:p>
            <a:pPr indent="-342900" lvl="0" marL="457200" rtl="0" algn="l">
              <a:spcBef>
                <a:spcPts val="0"/>
              </a:spcBef>
              <a:spcAft>
                <a:spcPts val="0"/>
              </a:spcAft>
              <a:buSzPts val="1800"/>
              <a:buAutoNum type="arabicPeriod"/>
            </a:pPr>
            <a:r>
              <a:rPr lang="en"/>
              <a:t>Since all the tables that refers to film table has ON DELETE CASCADE foreign key constraint, deleting a record from film table will delete all records of this film from child tables.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45" name="Google Shape;345;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6" name="Google Shape;346;p54"/>
          <p:cNvPicPr preferRelativeResize="0"/>
          <p:nvPr/>
        </p:nvPicPr>
        <p:blipFill>
          <a:blip r:embed="rId3">
            <a:alphaModFix/>
          </a:blip>
          <a:stretch>
            <a:fillRect/>
          </a:stretch>
        </p:blipFill>
        <p:spPr>
          <a:xfrm>
            <a:off x="44825" y="87599"/>
            <a:ext cx="9144000" cy="4947825"/>
          </a:xfrm>
          <a:prstGeom prst="rect">
            <a:avLst/>
          </a:prstGeom>
          <a:noFill/>
          <a:ln>
            <a:noFill/>
          </a:ln>
        </p:spPr>
      </p:pic>
      <p:sp>
        <p:nvSpPr>
          <p:cNvPr id="347" name="Google Shape;347;p54"/>
          <p:cNvSpPr/>
          <p:nvPr/>
        </p:nvSpPr>
        <p:spPr>
          <a:xfrm>
            <a:off x="1854375" y="335150"/>
            <a:ext cx="1298700" cy="639000"/>
          </a:xfrm>
          <a:prstGeom prst="rightArrow">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53" name="Google Shape;353;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4" name="Google Shape;354;p55"/>
          <p:cNvPicPr preferRelativeResize="0"/>
          <p:nvPr/>
        </p:nvPicPr>
        <p:blipFill>
          <a:blip r:embed="rId3">
            <a:alphaModFix/>
          </a:blip>
          <a:stretch>
            <a:fillRect/>
          </a:stretch>
        </p:blipFill>
        <p:spPr>
          <a:xfrm>
            <a:off x="0" y="2"/>
            <a:ext cx="9144000" cy="51435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STAFF WEB PAGE</a:t>
            </a:r>
            <a:endParaRPr/>
          </a:p>
        </p:txBody>
      </p:sp>
      <p:sp>
        <p:nvSpPr>
          <p:cNvPr id="360" name="Google Shape;360;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In the staff web page, the staff table is joined with store,address,city and country tables and displayed using the staff function in server.py. First, The data of staff table which is joined by address,city,country and store are fetched to show them in the table. Then the countries that have store fetched to select - option element.</a:t>
            </a:r>
            <a:endParaRPr/>
          </a:p>
          <a:p>
            <a:pPr indent="-342900" lvl="0" marL="457200" rtl="0" algn="l">
              <a:spcBef>
                <a:spcPts val="0"/>
              </a:spcBef>
              <a:spcAft>
                <a:spcPts val="0"/>
              </a:spcAft>
              <a:buSzPts val="1800"/>
              <a:buChar char="●"/>
            </a:pPr>
            <a:r>
              <a:rPr lang="en"/>
              <a:t>When add new staff is clicked, add modal pops up.</a:t>
            </a:r>
            <a:endParaRPr/>
          </a:p>
          <a:p>
            <a:pPr indent="-342900" lvl="0" marL="457200" rtl="0" algn="l">
              <a:spcBef>
                <a:spcPts val="0"/>
              </a:spcBef>
              <a:spcAft>
                <a:spcPts val="0"/>
              </a:spcAft>
              <a:buSzPts val="1800"/>
              <a:buChar char="●"/>
            </a:pPr>
            <a:r>
              <a:rPr lang="en"/>
              <a:t>For dynamic selection by countries having store, cities that has store are fetched from staff_city in server.py, to show the exact cities of selected country dynamically using javascript.</a:t>
            </a:r>
            <a:endParaRPr/>
          </a:p>
          <a:p>
            <a:pPr indent="-342900" lvl="0" marL="457200" rtl="0" algn="l">
              <a:spcBef>
                <a:spcPts val="0"/>
              </a:spcBef>
              <a:spcAft>
                <a:spcPts val="0"/>
              </a:spcAft>
              <a:buSzPts val="1800"/>
              <a:buChar char="●"/>
            </a:pPr>
            <a:r>
              <a:rPr lang="en"/>
              <a:t>For dynamic selection by cities, addresses(store address) that has store </a:t>
            </a:r>
            <a:r>
              <a:rPr lang="en"/>
              <a:t>and </a:t>
            </a:r>
            <a:r>
              <a:rPr lang="en"/>
              <a:t>addresses(home address) that are recorded in address table are fetched using javascript.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66" name="Google Shape;366;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7" name="Google Shape;367;p57"/>
          <p:cNvPicPr preferRelativeResize="0"/>
          <p:nvPr/>
        </p:nvPicPr>
        <p:blipFill>
          <a:blip r:embed="rId3">
            <a:alphaModFix/>
          </a:blip>
          <a:stretch>
            <a:fillRect/>
          </a:stretch>
        </p:blipFill>
        <p:spPr>
          <a:xfrm>
            <a:off x="311700" y="445025"/>
            <a:ext cx="8520600" cy="4123850"/>
          </a:xfrm>
          <a:prstGeom prst="rect">
            <a:avLst/>
          </a:prstGeom>
          <a:noFill/>
          <a:ln>
            <a:noFill/>
          </a:ln>
        </p:spPr>
      </p:pic>
      <p:sp>
        <p:nvSpPr>
          <p:cNvPr id="368" name="Google Shape;368;p57"/>
          <p:cNvSpPr txBox="1"/>
          <p:nvPr/>
        </p:nvSpPr>
        <p:spPr>
          <a:xfrm>
            <a:off x="3024525" y="1675250"/>
            <a:ext cx="52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INSERTING DATA IN STAFF WEB PAGE</a:t>
            </a:r>
            <a:endParaRPr/>
          </a:p>
        </p:txBody>
      </p:sp>
      <p:sp>
        <p:nvSpPr>
          <p:cNvPr id="374" name="Google Shape;374;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inserting new staff, my scenario is that if a store doesn’t exist, we can not add managers to it. So, only the countries,cities that have stores are shown on popup add modal form. </a:t>
            </a:r>
            <a:endParaRPr/>
          </a:p>
          <a:p>
            <a:pPr indent="-342900" lvl="0" marL="457200" rtl="0" algn="l">
              <a:spcBef>
                <a:spcPts val="0"/>
              </a:spcBef>
              <a:spcAft>
                <a:spcPts val="0"/>
              </a:spcAft>
              <a:buSzPts val="1800"/>
              <a:buChar char="●"/>
            </a:pPr>
            <a:r>
              <a:rPr lang="en"/>
              <a:t>If a user chooses other option for home address, the user can add new address.Besides, this new address will be inserted in address table too with exact country and city id.</a:t>
            </a:r>
            <a:endParaRPr/>
          </a:p>
          <a:p>
            <a:pPr indent="-342900" lvl="0" marL="457200" rtl="0" algn="l">
              <a:spcBef>
                <a:spcPts val="0"/>
              </a:spcBef>
              <a:spcAft>
                <a:spcPts val="0"/>
              </a:spcAft>
              <a:buSzPts val="1800"/>
              <a:buChar char="●"/>
            </a:pPr>
            <a:r>
              <a:rPr lang="en"/>
              <a:t>After the submit button clicked, the new staff is inserted into staff table. </a:t>
            </a:r>
            <a:endParaRPr/>
          </a:p>
          <a:p>
            <a:pPr indent="-342900" lvl="0" marL="457200" rtl="0" algn="l">
              <a:spcBef>
                <a:spcPts val="0"/>
              </a:spcBef>
              <a:spcAft>
                <a:spcPts val="0"/>
              </a:spcAft>
              <a:buSzPts val="1800"/>
              <a:buChar char="●"/>
            </a:pPr>
            <a:r>
              <a:rPr lang="en"/>
              <a:t>After insertion, it redirects staff page.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80" name="Google Shape;380;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1" name="Google Shape;381;p59"/>
          <p:cNvPicPr preferRelativeResize="0"/>
          <p:nvPr/>
        </p:nvPicPr>
        <p:blipFill>
          <a:blip r:embed="rId3">
            <a:alphaModFix/>
          </a:blip>
          <a:stretch>
            <a:fillRect/>
          </a:stretch>
        </p:blipFill>
        <p:spPr>
          <a:xfrm>
            <a:off x="0" y="344923"/>
            <a:ext cx="9143999" cy="445365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87" name="Google Shape;387;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8" name="Google Shape;388;p60"/>
          <p:cNvPicPr preferRelativeResize="0"/>
          <p:nvPr/>
        </p:nvPicPr>
        <p:blipFill>
          <a:blip r:embed="rId3">
            <a:alphaModFix/>
          </a:blip>
          <a:stretch>
            <a:fillRect/>
          </a:stretch>
        </p:blipFill>
        <p:spPr>
          <a:xfrm>
            <a:off x="0" y="445025"/>
            <a:ext cx="9144000" cy="40245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94" name="Google Shape;394;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5" name="Google Shape;395;p61"/>
          <p:cNvPicPr preferRelativeResize="0"/>
          <p:nvPr/>
        </p:nvPicPr>
        <p:blipFill>
          <a:blip r:embed="rId3">
            <a:alphaModFix/>
          </a:blip>
          <a:stretch>
            <a:fillRect/>
          </a:stretch>
        </p:blipFill>
        <p:spPr>
          <a:xfrm>
            <a:off x="-54325" y="552010"/>
            <a:ext cx="9144002" cy="4039480"/>
          </a:xfrm>
          <a:prstGeom prst="rect">
            <a:avLst/>
          </a:prstGeom>
          <a:noFill/>
          <a:ln cap="flat" cmpd="sng" w="9525">
            <a:solidFill>
              <a:srgbClr val="FFFF00"/>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162725" y="185738"/>
            <a:ext cx="2505075" cy="4772025"/>
          </a:xfrm>
          <a:prstGeom prst="rect">
            <a:avLst/>
          </a:prstGeom>
          <a:noFill/>
          <a:ln>
            <a:noFill/>
          </a:ln>
        </p:spPr>
      </p:pic>
      <p:sp>
        <p:nvSpPr>
          <p:cNvPr id="84" name="Google Shape;84;p17"/>
          <p:cNvSpPr txBox="1"/>
          <p:nvPr/>
        </p:nvSpPr>
        <p:spPr>
          <a:xfrm>
            <a:off x="2936650" y="1314400"/>
            <a:ext cx="5680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chemeClr val="dk1"/>
                </a:solidFill>
                <a:latin typeface="Average"/>
                <a:ea typeface="Average"/>
                <a:cs typeface="Average"/>
                <a:sym typeface="Average"/>
              </a:rPr>
              <a:t>Film Table : Main Table</a:t>
            </a:r>
            <a:endParaRPr b="1" sz="1900">
              <a:solidFill>
                <a:schemeClr val="dk1"/>
              </a:solidFill>
              <a:latin typeface="Average"/>
              <a:ea typeface="Average"/>
              <a:cs typeface="Average"/>
              <a:sym typeface="Average"/>
            </a:endParaRPr>
          </a:p>
        </p:txBody>
      </p:sp>
      <p:sp>
        <p:nvSpPr>
          <p:cNvPr id="85" name="Google Shape;85;p17"/>
          <p:cNvSpPr txBox="1"/>
          <p:nvPr/>
        </p:nvSpPr>
        <p:spPr>
          <a:xfrm>
            <a:off x="2936650" y="2183075"/>
            <a:ext cx="59373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The film table is a list of all films potentially in stock in the stores. The actual in-stock copies of each film are represented in the inventory table.</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The film table refers to the language table and is referred to by the film_category, film_actor, and inventory tables.</a:t>
            </a:r>
            <a:endParaRPr>
              <a:solidFill>
                <a:schemeClr val="dk1"/>
              </a:solidFill>
              <a:latin typeface="Average"/>
              <a:ea typeface="Average"/>
              <a:cs typeface="Average"/>
              <a:sym typeface="Average"/>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01" name="Google Shape;401;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02" name="Google Shape;402;p62"/>
          <p:cNvPicPr preferRelativeResize="0"/>
          <p:nvPr/>
        </p:nvPicPr>
        <p:blipFill>
          <a:blip r:embed="rId3">
            <a:alphaModFix/>
          </a:blip>
          <a:stretch>
            <a:fillRect/>
          </a:stretch>
        </p:blipFill>
        <p:spPr>
          <a:xfrm>
            <a:off x="0" y="614363"/>
            <a:ext cx="9144000" cy="39147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DELETE FROM STAFF WEBPAGE</a:t>
            </a:r>
            <a:endParaRPr/>
          </a:p>
        </p:txBody>
      </p:sp>
      <p:sp>
        <p:nvSpPr>
          <p:cNvPr id="408" name="Google Shape;408;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deleting, my scenario is that the page can not let users delete MANAGERS OF STORES due to the fact that ON DELETE CASCADE. If a manager is deleted, whole store is deleted with it. So, the program prevents it and doesn’t allow to delete the managers by showing a flash.</a:t>
            </a:r>
            <a:endParaRPr/>
          </a:p>
          <a:p>
            <a:pPr indent="-342900" lvl="0" marL="457200" rtl="0" algn="l">
              <a:spcBef>
                <a:spcPts val="0"/>
              </a:spcBef>
              <a:spcAft>
                <a:spcPts val="0"/>
              </a:spcAft>
              <a:buSzPts val="1800"/>
              <a:buChar char="●"/>
            </a:pPr>
            <a:r>
              <a:rPr lang="en"/>
              <a:t>But other than managers, the staff which is not a manager can be deleted from the page. The program checks if the staff is manager before deletion using manager_control function in views.py. If the staff is a manager, so he/she can’t be deleted. However, if he/she is not a manager, so the staff can be deleted.</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DELETING MANAGERS CANT BE ALLOWED</a:t>
            </a:r>
            <a:endParaRPr/>
          </a:p>
        </p:txBody>
      </p:sp>
      <p:sp>
        <p:nvSpPr>
          <p:cNvPr id="414" name="Google Shape;414;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15" name="Google Shape;415;p64"/>
          <p:cNvPicPr preferRelativeResize="0"/>
          <p:nvPr/>
        </p:nvPicPr>
        <p:blipFill>
          <a:blip r:embed="rId3">
            <a:alphaModFix/>
          </a:blip>
          <a:stretch>
            <a:fillRect/>
          </a:stretch>
        </p:blipFill>
        <p:spPr>
          <a:xfrm>
            <a:off x="0" y="1243028"/>
            <a:ext cx="9144000" cy="33258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DELETING NON MANAGERS</a:t>
            </a:r>
            <a:endParaRPr/>
          </a:p>
        </p:txBody>
      </p:sp>
      <p:sp>
        <p:nvSpPr>
          <p:cNvPr id="421" name="Google Shape;421;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22" name="Google Shape;422;p65"/>
          <p:cNvPicPr preferRelativeResize="0"/>
          <p:nvPr/>
        </p:nvPicPr>
        <p:blipFill>
          <a:blip r:embed="rId3">
            <a:alphaModFix/>
          </a:blip>
          <a:stretch>
            <a:fillRect/>
          </a:stretch>
        </p:blipFill>
        <p:spPr>
          <a:xfrm>
            <a:off x="0" y="1017726"/>
            <a:ext cx="9144000" cy="34785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UPDATING DATA IN STAFF PAGE</a:t>
            </a:r>
            <a:endParaRPr/>
          </a:p>
        </p:txBody>
      </p:sp>
      <p:sp>
        <p:nvSpPr>
          <p:cNvPr id="428" name="Google Shape;428;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same scenario is here too with deletion scenario. If the staff is a manager, so the page can not let them be edited. If the user changes the staff’ store so he is not the manager anymore but the program can not make manager of that store is NULL or ZERO because of the fact that manager_staff_id of store table  ,</a:t>
            </a:r>
            <a:r>
              <a:rPr lang="en"/>
              <a:t>which is the primary key of staff table and it can not be NULL.</a:t>
            </a:r>
            <a:endParaRPr/>
          </a:p>
          <a:p>
            <a:pPr indent="-342900" lvl="0" marL="457200" rtl="0" algn="l">
              <a:spcBef>
                <a:spcPts val="0"/>
              </a:spcBef>
              <a:spcAft>
                <a:spcPts val="0"/>
              </a:spcAft>
              <a:buSzPts val="1800"/>
              <a:buChar char="●"/>
            </a:pPr>
            <a:r>
              <a:rPr lang="en"/>
              <a:t>The program checks if the staff is manager or not using manager_control in views.py.</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UPDATING MANAGERS NOT ALLOWED</a:t>
            </a:r>
            <a:endParaRPr/>
          </a:p>
        </p:txBody>
      </p:sp>
      <p:sp>
        <p:nvSpPr>
          <p:cNvPr id="434" name="Google Shape;434;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35" name="Google Shape;435;p67"/>
          <p:cNvPicPr preferRelativeResize="0"/>
          <p:nvPr/>
        </p:nvPicPr>
        <p:blipFill>
          <a:blip r:embed="rId3">
            <a:alphaModFix/>
          </a:blip>
          <a:stretch>
            <a:fillRect/>
          </a:stretch>
        </p:blipFill>
        <p:spPr>
          <a:xfrm>
            <a:off x="0" y="981075"/>
            <a:ext cx="9144000" cy="35878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UPDATING NON MANAGERS</a:t>
            </a:r>
            <a:endParaRPr/>
          </a:p>
        </p:txBody>
      </p:sp>
      <p:sp>
        <p:nvSpPr>
          <p:cNvPr id="441" name="Google Shape;441;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42" name="Google Shape;442;p68"/>
          <p:cNvPicPr preferRelativeResize="0"/>
          <p:nvPr/>
        </p:nvPicPr>
        <p:blipFill>
          <a:blip r:embed="rId3">
            <a:alphaModFix/>
          </a:blip>
          <a:stretch>
            <a:fillRect/>
          </a:stretch>
        </p:blipFill>
        <p:spPr>
          <a:xfrm>
            <a:off x="0" y="1084427"/>
            <a:ext cx="9144001" cy="3484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nvSpPr>
        <p:spPr>
          <a:xfrm>
            <a:off x="2112050" y="229500"/>
            <a:ext cx="4309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dk1"/>
                </a:solidFill>
                <a:latin typeface="Average"/>
                <a:ea typeface="Average"/>
                <a:cs typeface="Average"/>
                <a:sym typeface="Average"/>
              </a:rPr>
              <a:t>Attributes</a:t>
            </a:r>
            <a:endParaRPr b="1" sz="2000">
              <a:solidFill>
                <a:schemeClr val="dk1"/>
              </a:solidFill>
              <a:latin typeface="Average"/>
              <a:ea typeface="Average"/>
              <a:cs typeface="Average"/>
              <a:sym typeface="Average"/>
            </a:endParaRPr>
          </a:p>
        </p:txBody>
      </p:sp>
      <p:sp>
        <p:nvSpPr>
          <p:cNvPr id="91" name="Google Shape;91;p18"/>
          <p:cNvSpPr txBox="1"/>
          <p:nvPr/>
        </p:nvSpPr>
        <p:spPr>
          <a:xfrm>
            <a:off x="50550" y="875725"/>
            <a:ext cx="4309500" cy="4279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verage"/>
              <a:buChar char="●"/>
            </a:pPr>
            <a:r>
              <a:rPr b="1" lang="en" u="sng">
                <a:solidFill>
                  <a:schemeClr val="dk1"/>
                </a:solidFill>
                <a:latin typeface="Average"/>
                <a:ea typeface="Average"/>
                <a:cs typeface="Average"/>
                <a:sym typeface="Average"/>
              </a:rPr>
              <a:t>film_id</a:t>
            </a:r>
            <a:r>
              <a:rPr lang="en">
                <a:solidFill>
                  <a:schemeClr val="dk1"/>
                </a:solidFill>
                <a:latin typeface="Average"/>
                <a:ea typeface="Average"/>
                <a:cs typeface="Average"/>
                <a:sym typeface="Average"/>
              </a:rPr>
              <a:t>: A surrogate primary key used to uniquely identify each film in the table.</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b="1" lang="en" u="sng">
                <a:solidFill>
                  <a:schemeClr val="dk1"/>
                </a:solidFill>
                <a:latin typeface="Average"/>
                <a:ea typeface="Average"/>
                <a:cs typeface="Average"/>
                <a:sym typeface="Average"/>
              </a:rPr>
              <a:t>title</a:t>
            </a:r>
            <a:r>
              <a:rPr lang="en">
                <a:solidFill>
                  <a:schemeClr val="dk1"/>
                </a:solidFill>
                <a:latin typeface="Average"/>
                <a:ea typeface="Average"/>
                <a:cs typeface="Average"/>
                <a:sym typeface="Average"/>
              </a:rPr>
              <a:t>: The title of the film.</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b="1" lang="en" u="sng">
                <a:solidFill>
                  <a:schemeClr val="dk1"/>
                </a:solidFill>
                <a:latin typeface="Average"/>
                <a:ea typeface="Average"/>
                <a:cs typeface="Average"/>
                <a:sym typeface="Average"/>
              </a:rPr>
              <a:t>description</a:t>
            </a:r>
            <a:r>
              <a:rPr lang="en">
                <a:solidFill>
                  <a:schemeClr val="dk1"/>
                </a:solidFill>
                <a:latin typeface="Average"/>
                <a:ea typeface="Average"/>
                <a:cs typeface="Average"/>
                <a:sym typeface="Average"/>
              </a:rPr>
              <a:t>: A short description or plot summary of the film.</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b="1" lang="en" u="sng">
                <a:solidFill>
                  <a:schemeClr val="dk1"/>
                </a:solidFill>
                <a:latin typeface="Average"/>
                <a:ea typeface="Average"/>
                <a:cs typeface="Average"/>
                <a:sym typeface="Average"/>
              </a:rPr>
              <a:t>release_year</a:t>
            </a:r>
            <a:r>
              <a:rPr lang="en">
                <a:solidFill>
                  <a:schemeClr val="dk1"/>
                </a:solidFill>
                <a:latin typeface="Average"/>
                <a:ea typeface="Average"/>
                <a:cs typeface="Average"/>
                <a:sym typeface="Average"/>
              </a:rPr>
              <a:t>: The year in which the movie was released.</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b="1" lang="en" u="sng">
                <a:solidFill>
                  <a:schemeClr val="dk1"/>
                </a:solidFill>
                <a:latin typeface="Average"/>
                <a:ea typeface="Average"/>
                <a:cs typeface="Average"/>
                <a:sym typeface="Average"/>
              </a:rPr>
              <a:t>language_id</a:t>
            </a:r>
            <a:r>
              <a:rPr lang="en">
                <a:solidFill>
                  <a:schemeClr val="dk1"/>
                </a:solidFill>
                <a:latin typeface="Average"/>
                <a:ea typeface="Average"/>
                <a:cs typeface="Average"/>
                <a:sym typeface="Average"/>
              </a:rPr>
              <a:t>: A foreign key pointing at the language table; identifies the language of the film.</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b="1" lang="en" u="sng">
                <a:solidFill>
                  <a:schemeClr val="dk1"/>
                </a:solidFill>
                <a:latin typeface="Average"/>
                <a:ea typeface="Average"/>
                <a:cs typeface="Average"/>
                <a:sym typeface="Average"/>
              </a:rPr>
              <a:t>original_language_id</a:t>
            </a:r>
            <a:r>
              <a:rPr lang="en">
                <a:solidFill>
                  <a:schemeClr val="dk1"/>
                </a:solidFill>
                <a:latin typeface="Average"/>
                <a:ea typeface="Average"/>
                <a:cs typeface="Average"/>
                <a:sym typeface="Average"/>
              </a:rPr>
              <a:t>: A foreign key pointing at the language table; identifies the original language of the film. Used when a film has been dubbed into a new language.</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b="1" lang="en" u="sng">
                <a:solidFill>
                  <a:schemeClr val="dk1"/>
                </a:solidFill>
                <a:latin typeface="Average"/>
                <a:ea typeface="Average"/>
                <a:cs typeface="Average"/>
                <a:sym typeface="Average"/>
              </a:rPr>
              <a:t>rental_duration</a:t>
            </a:r>
            <a:r>
              <a:rPr lang="en">
                <a:solidFill>
                  <a:schemeClr val="dk1"/>
                </a:solidFill>
                <a:latin typeface="Average"/>
                <a:ea typeface="Average"/>
                <a:cs typeface="Average"/>
                <a:sym typeface="Average"/>
              </a:rPr>
              <a:t>: The length of the rental period, in days.</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b="1" lang="en" u="sng">
                <a:solidFill>
                  <a:schemeClr val="dk1"/>
                </a:solidFill>
                <a:latin typeface="Average"/>
                <a:ea typeface="Average"/>
                <a:cs typeface="Average"/>
                <a:sym typeface="Average"/>
              </a:rPr>
              <a:t>rental_rate</a:t>
            </a:r>
            <a:r>
              <a:rPr lang="en">
                <a:solidFill>
                  <a:schemeClr val="dk1"/>
                </a:solidFill>
                <a:latin typeface="Average"/>
                <a:ea typeface="Average"/>
                <a:cs typeface="Average"/>
                <a:sym typeface="Average"/>
              </a:rPr>
              <a:t>: The cost to rent the film for the period specified in the rental_duration column.</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p:txBody>
      </p:sp>
      <p:sp>
        <p:nvSpPr>
          <p:cNvPr id="92" name="Google Shape;92;p18"/>
          <p:cNvSpPr txBox="1"/>
          <p:nvPr/>
        </p:nvSpPr>
        <p:spPr>
          <a:xfrm>
            <a:off x="4493125" y="1988950"/>
            <a:ext cx="45879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verage"/>
              <a:buChar char="●"/>
            </a:pPr>
            <a:r>
              <a:rPr b="1" lang="en" u="sng">
                <a:solidFill>
                  <a:schemeClr val="dk1"/>
                </a:solidFill>
                <a:latin typeface="Average"/>
                <a:ea typeface="Average"/>
                <a:cs typeface="Average"/>
                <a:sym typeface="Average"/>
              </a:rPr>
              <a:t>length</a:t>
            </a:r>
            <a:r>
              <a:rPr lang="en">
                <a:solidFill>
                  <a:schemeClr val="dk1"/>
                </a:solidFill>
                <a:latin typeface="Average"/>
                <a:ea typeface="Average"/>
                <a:cs typeface="Average"/>
                <a:sym typeface="Average"/>
              </a:rPr>
              <a:t>: The duration of the film, in minutes.</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b="1" lang="en" u="sng">
                <a:solidFill>
                  <a:schemeClr val="dk1"/>
                </a:solidFill>
                <a:latin typeface="Average"/>
                <a:ea typeface="Average"/>
                <a:cs typeface="Average"/>
                <a:sym typeface="Average"/>
              </a:rPr>
              <a:t>replacement_cost</a:t>
            </a:r>
            <a:r>
              <a:rPr lang="en">
                <a:solidFill>
                  <a:schemeClr val="dk1"/>
                </a:solidFill>
                <a:latin typeface="Average"/>
                <a:ea typeface="Average"/>
                <a:cs typeface="Average"/>
                <a:sym typeface="Average"/>
              </a:rPr>
              <a:t>: The amount charged to the customer if the film is not returned or is returned in a damaged state.</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b="1" lang="en" u="sng">
                <a:solidFill>
                  <a:schemeClr val="dk1"/>
                </a:solidFill>
                <a:latin typeface="Average"/>
                <a:ea typeface="Average"/>
                <a:cs typeface="Average"/>
                <a:sym typeface="Average"/>
              </a:rPr>
              <a:t>rating</a:t>
            </a:r>
            <a:r>
              <a:rPr lang="en">
                <a:solidFill>
                  <a:schemeClr val="dk1"/>
                </a:solidFill>
                <a:latin typeface="Average"/>
                <a:ea typeface="Average"/>
                <a:cs typeface="Average"/>
                <a:sym typeface="Average"/>
              </a:rPr>
              <a:t>: The rating assigned to the film. Can be one of: G, PG, PG-13, R, or NC-17.</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b="1" lang="en" u="sng">
                <a:solidFill>
                  <a:schemeClr val="dk1"/>
                </a:solidFill>
                <a:latin typeface="Average"/>
                <a:ea typeface="Average"/>
                <a:cs typeface="Average"/>
                <a:sym typeface="Average"/>
              </a:rPr>
              <a:t>last_update</a:t>
            </a:r>
            <a:r>
              <a:rPr lang="en">
                <a:solidFill>
                  <a:schemeClr val="dk1"/>
                </a:solidFill>
                <a:latin typeface="Average"/>
                <a:ea typeface="Average"/>
                <a:cs typeface="Average"/>
                <a:sym typeface="Average"/>
              </a:rPr>
              <a:t>: When the row was created or most recently updated.</a:t>
            </a:r>
            <a:endParaRPr>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9"/>
          <p:cNvPicPr preferRelativeResize="0"/>
          <p:nvPr/>
        </p:nvPicPr>
        <p:blipFill>
          <a:blip r:embed="rId3">
            <a:alphaModFix/>
          </a:blip>
          <a:stretch>
            <a:fillRect/>
          </a:stretch>
        </p:blipFill>
        <p:spPr>
          <a:xfrm>
            <a:off x="3749750" y="2830625"/>
            <a:ext cx="4876800" cy="2209800"/>
          </a:xfrm>
          <a:prstGeom prst="rect">
            <a:avLst/>
          </a:prstGeom>
          <a:noFill/>
          <a:ln>
            <a:noFill/>
          </a:ln>
        </p:spPr>
      </p:pic>
      <p:sp>
        <p:nvSpPr>
          <p:cNvPr id="98" name="Google Shape;98;p19"/>
          <p:cNvSpPr txBox="1"/>
          <p:nvPr/>
        </p:nvSpPr>
        <p:spPr>
          <a:xfrm>
            <a:off x="-270250" y="211475"/>
            <a:ext cx="40200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dk1"/>
                </a:solidFill>
                <a:latin typeface="Average"/>
                <a:ea typeface="Average"/>
                <a:cs typeface="Average"/>
                <a:sym typeface="Average"/>
              </a:rPr>
              <a:t>Film_category Table</a:t>
            </a:r>
            <a:endParaRPr b="1" sz="1700">
              <a:solidFill>
                <a:schemeClr val="dk1"/>
              </a:solidFill>
              <a:latin typeface="Average"/>
              <a:ea typeface="Average"/>
              <a:cs typeface="Average"/>
              <a:sym typeface="Average"/>
            </a:endParaRPr>
          </a:p>
        </p:txBody>
      </p:sp>
      <p:sp>
        <p:nvSpPr>
          <p:cNvPr id="99" name="Google Shape;99;p19"/>
          <p:cNvSpPr txBox="1"/>
          <p:nvPr/>
        </p:nvSpPr>
        <p:spPr>
          <a:xfrm>
            <a:off x="318525" y="716525"/>
            <a:ext cx="29376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The film_category table is used to support a many-to-many relationship between films and categories. For each category applied to a film, there will be one row in the film_category table listing the category and film.</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The film_category table refers to the film and category tables using foreign keys.</a:t>
            </a:r>
            <a:endParaRPr>
              <a:solidFill>
                <a:schemeClr val="dk1"/>
              </a:solidFill>
              <a:latin typeface="Average"/>
              <a:ea typeface="Average"/>
              <a:cs typeface="Average"/>
              <a:sym typeface="Average"/>
            </a:endParaRPr>
          </a:p>
        </p:txBody>
      </p:sp>
      <p:sp>
        <p:nvSpPr>
          <p:cNvPr id="100" name="Google Shape;100;p19"/>
          <p:cNvSpPr txBox="1"/>
          <p:nvPr/>
        </p:nvSpPr>
        <p:spPr>
          <a:xfrm>
            <a:off x="4290475" y="768075"/>
            <a:ext cx="42672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verage"/>
              <a:buChar char="●"/>
            </a:pPr>
            <a:r>
              <a:rPr b="1" lang="en">
                <a:solidFill>
                  <a:schemeClr val="dk1"/>
                </a:solidFill>
                <a:latin typeface="Average"/>
                <a:ea typeface="Average"/>
                <a:cs typeface="Average"/>
                <a:sym typeface="Average"/>
              </a:rPr>
              <a:t>film_id</a:t>
            </a:r>
            <a:r>
              <a:rPr lang="en">
                <a:solidFill>
                  <a:schemeClr val="dk1"/>
                </a:solidFill>
                <a:latin typeface="Average"/>
                <a:ea typeface="Average"/>
                <a:cs typeface="Average"/>
                <a:sym typeface="Average"/>
              </a:rPr>
              <a:t>: A foreign key identifying the film.</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b="1" lang="en" u="sng">
                <a:solidFill>
                  <a:schemeClr val="dk1"/>
                </a:solidFill>
                <a:latin typeface="Average"/>
                <a:ea typeface="Average"/>
                <a:cs typeface="Average"/>
                <a:sym typeface="Average"/>
              </a:rPr>
              <a:t>category_id</a:t>
            </a:r>
            <a:r>
              <a:rPr lang="en">
                <a:solidFill>
                  <a:schemeClr val="dk1"/>
                </a:solidFill>
                <a:latin typeface="Average"/>
                <a:ea typeface="Average"/>
                <a:cs typeface="Average"/>
                <a:sym typeface="Average"/>
              </a:rPr>
              <a:t>: A foreign key identifying the category.</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b="1" lang="en" u="sng">
                <a:solidFill>
                  <a:schemeClr val="dk1"/>
                </a:solidFill>
                <a:latin typeface="Average"/>
                <a:ea typeface="Average"/>
                <a:cs typeface="Average"/>
                <a:sym typeface="Average"/>
              </a:rPr>
              <a:t>last_update</a:t>
            </a:r>
            <a:r>
              <a:rPr lang="en">
                <a:solidFill>
                  <a:schemeClr val="dk1"/>
                </a:solidFill>
                <a:latin typeface="Average"/>
                <a:ea typeface="Average"/>
                <a:cs typeface="Average"/>
                <a:sym typeface="Average"/>
              </a:rPr>
              <a:t>: When the row was created or most recently updated.</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p:txBody>
      </p:sp>
      <p:sp>
        <p:nvSpPr>
          <p:cNvPr id="101" name="Google Shape;101;p19"/>
          <p:cNvSpPr txBox="1"/>
          <p:nvPr/>
        </p:nvSpPr>
        <p:spPr>
          <a:xfrm>
            <a:off x="4420950" y="188375"/>
            <a:ext cx="4309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dk1"/>
                </a:solidFill>
                <a:latin typeface="Average"/>
                <a:ea typeface="Average"/>
                <a:cs typeface="Average"/>
                <a:sym typeface="Average"/>
              </a:rPr>
              <a:t>Attributes</a:t>
            </a:r>
            <a:endParaRPr b="1" sz="2000">
              <a:solidFill>
                <a:schemeClr val="dk1"/>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nvSpPr>
        <p:spPr>
          <a:xfrm>
            <a:off x="4101425" y="901900"/>
            <a:ext cx="4309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dk1"/>
                </a:solidFill>
                <a:latin typeface="Average"/>
                <a:ea typeface="Average"/>
                <a:cs typeface="Average"/>
                <a:sym typeface="Average"/>
              </a:rPr>
              <a:t>Attributes</a:t>
            </a:r>
            <a:endParaRPr b="1" sz="2000">
              <a:solidFill>
                <a:schemeClr val="dk1"/>
              </a:solidFill>
              <a:latin typeface="Average"/>
              <a:ea typeface="Average"/>
              <a:cs typeface="Average"/>
              <a:sym typeface="Average"/>
            </a:endParaRPr>
          </a:p>
        </p:txBody>
      </p:sp>
      <p:sp>
        <p:nvSpPr>
          <p:cNvPr id="107" name="Google Shape;107;p20"/>
          <p:cNvSpPr txBox="1"/>
          <p:nvPr/>
        </p:nvSpPr>
        <p:spPr>
          <a:xfrm>
            <a:off x="4812625" y="1458675"/>
            <a:ext cx="3254700" cy="2724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Average"/>
              <a:buChar char="●"/>
            </a:pPr>
            <a:r>
              <a:rPr b="1" lang="en" sz="1500" u="sng">
                <a:solidFill>
                  <a:schemeClr val="dk1"/>
                </a:solidFill>
                <a:latin typeface="Average"/>
                <a:ea typeface="Average"/>
                <a:cs typeface="Average"/>
                <a:sym typeface="Average"/>
              </a:rPr>
              <a:t>category_id</a:t>
            </a:r>
            <a:r>
              <a:rPr lang="en" sz="1500">
                <a:solidFill>
                  <a:schemeClr val="dk1"/>
                </a:solidFill>
                <a:latin typeface="Average"/>
                <a:ea typeface="Average"/>
                <a:cs typeface="Average"/>
                <a:sym typeface="Average"/>
              </a:rPr>
              <a:t>: A surrogate primary key used to uniquely identify each category in the table.</a:t>
            </a:r>
            <a:endParaRPr sz="1500">
              <a:solidFill>
                <a:schemeClr val="dk1"/>
              </a:solidFill>
              <a:latin typeface="Average"/>
              <a:ea typeface="Average"/>
              <a:cs typeface="Average"/>
              <a:sym typeface="Average"/>
            </a:endParaRPr>
          </a:p>
          <a:p>
            <a:pPr indent="-323850" lvl="0" marL="457200" rtl="0" algn="l">
              <a:spcBef>
                <a:spcPts val="0"/>
              </a:spcBef>
              <a:spcAft>
                <a:spcPts val="0"/>
              </a:spcAft>
              <a:buClr>
                <a:schemeClr val="dk1"/>
              </a:buClr>
              <a:buSzPts val="1500"/>
              <a:buFont typeface="Average"/>
              <a:buChar char="●"/>
            </a:pPr>
            <a:r>
              <a:t/>
            </a:r>
            <a:endParaRPr sz="1500">
              <a:solidFill>
                <a:schemeClr val="dk1"/>
              </a:solidFill>
              <a:latin typeface="Average"/>
              <a:ea typeface="Average"/>
              <a:cs typeface="Average"/>
              <a:sym typeface="Average"/>
            </a:endParaRPr>
          </a:p>
          <a:p>
            <a:pPr indent="-304800" lvl="0" marL="457200" rtl="0" algn="l">
              <a:spcBef>
                <a:spcPts val="0"/>
              </a:spcBef>
              <a:spcAft>
                <a:spcPts val="0"/>
              </a:spcAft>
              <a:buClr>
                <a:schemeClr val="dk1"/>
              </a:buClr>
              <a:buSzPts val="1200"/>
              <a:buFont typeface="Average"/>
              <a:buChar char="●"/>
            </a:pPr>
            <a:r>
              <a:rPr b="1" lang="en" sz="1500" u="sng">
                <a:solidFill>
                  <a:schemeClr val="dk1"/>
                </a:solidFill>
                <a:latin typeface="Average"/>
                <a:ea typeface="Average"/>
                <a:cs typeface="Average"/>
                <a:sym typeface="Average"/>
              </a:rPr>
              <a:t>name</a:t>
            </a:r>
            <a:r>
              <a:rPr lang="en" sz="1500">
                <a:solidFill>
                  <a:schemeClr val="dk1"/>
                </a:solidFill>
                <a:latin typeface="Average"/>
                <a:ea typeface="Average"/>
                <a:cs typeface="Average"/>
                <a:sym typeface="Average"/>
              </a:rPr>
              <a:t>: The name of the category.</a:t>
            </a:r>
            <a:endParaRPr sz="1500">
              <a:solidFill>
                <a:schemeClr val="dk1"/>
              </a:solidFill>
              <a:latin typeface="Average"/>
              <a:ea typeface="Average"/>
              <a:cs typeface="Average"/>
              <a:sym typeface="Average"/>
            </a:endParaRPr>
          </a:p>
          <a:p>
            <a:pPr indent="-323850" lvl="0" marL="457200" rtl="0" algn="l">
              <a:spcBef>
                <a:spcPts val="0"/>
              </a:spcBef>
              <a:spcAft>
                <a:spcPts val="0"/>
              </a:spcAft>
              <a:buClr>
                <a:schemeClr val="dk1"/>
              </a:buClr>
              <a:buSzPts val="1500"/>
              <a:buFont typeface="Average"/>
              <a:buChar char="●"/>
            </a:pPr>
            <a:r>
              <a:t/>
            </a:r>
            <a:endParaRPr sz="1500">
              <a:solidFill>
                <a:schemeClr val="dk1"/>
              </a:solidFill>
              <a:latin typeface="Average"/>
              <a:ea typeface="Average"/>
              <a:cs typeface="Average"/>
              <a:sym typeface="Average"/>
            </a:endParaRPr>
          </a:p>
          <a:p>
            <a:pPr indent="-304800" lvl="0" marL="457200" rtl="0" algn="l">
              <a:spcBef>
                <a:spcPts val="0"/>
              </a:spcBef>
              <a:spcAft>
                <a:spcPts val="0"/>
              </a:spcAft>
              <a:buClr>
                <a:schemeClr val="dk1"/>
              </a:buClr>
              <a:buSzPts val="1200"/>
              <a:buFont typeface="Average"/>
              <a:buChar char="●"/>
            </a:pPr>
            <a:r>
              <a:rPr b="1" lang="en" sz="1500" u="sng">
                <a:solidFill>
                  <a:schemeClr val="dk1"/>
                </a:solidFill>
                <a:latin typeface="Average"/>
                <a:ea typeface="Average"/>
                <a:cs typeface="Average"/>
                <a:sym typeface="Average"/>
              </a:rPr>
              <a:t>last_update</a:t>
            </a:r>
            <a:r>
              <a:rPr lang="en" sz="1500">
                <a:solidFill>
                  <a:schemeClr val="dk1"/>
                </a:solidFill>
                <a:latin typeface="Average"/>
                <a:ea typeface="Average"/>
                <a:cs typeface="Average"/>
                <a:sym typeface="Average"/>
              </a:rPr>
              <a:t>: When the row was created or most recently updated.</a:t>
            </a:r>
            <a:endParaRPr sz="1500">
              <a:solidFill>
                <a:schemeClr val="dk1"/>
              </a:solidFill>
              <a:latin typeface="Average"/>
              <a:ea typeface="Average"/>
              <a:cs typeface="Average"/>
              <a:sym typeface="Average"/>
            </a:endParaRPr>
          </a:p>
          <a:p>
            <a:pPr indent="0" lvl="0" marL="457200" rtl="0" algn="l">
              <a:spcBef>
                <a:spcPts val="0"/>
              </a:spcBef>
              <a:spcAft>
                <a:spcPts val="0"/>
              </a:spcAft>
              <a:buNone/>
            </a:pPr>
            <a:r>
              <a:t/>
            </a:r>
            <a:endParaRPr sz="1500">
              <a:solidFill>
                <a:schemeClr val="dk1"/>
              </a:solidFill>
              <a:latin typeface="Average"/>
              <a:ea typeface="Average"/>
              <a:cs typeface="Average"/>
              <a:sym typeface="Average"/>
            </a:endParaRPr>
          </a:p>
        </p:txBody>
      </p:sp>
      <p:sp>
        <p:nvSpPr>
          <p:cNvPr id="108" name="Google Shape;108;p20"/>
          <p:cNvSpPr txBox="1"/>
          <p:nvPr/>
        </p:nvSpPr>
        <p:spPr>
          <a:xfrm>
            <a:off x="841350" y="1829750"/>
            <a:ext cx="30693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The category table lists the categories that can be assigned to a film.</a:t>
            </a:r>
            <a:endParaRPr>
              <a:solidFill>
                <a:schemeClr val="dk1"/>
              </a:solidFill>
              <a:latin typeface="Average"/>
              <a:ea typeface="Average"/>
              <a:cs typeface="Average"/>
              <a:sym typeface="Average"/>
            </a:endParaRPr>
          </a:p>
          <a:p>
            <a:pPr indent="0" lvl="0" marL="457200" rtl="0" algn="l">
              <a:spcBef>
                <a:spcPts val="0"/>
              </a:spcBef>
              <a:spcAft>
                <a:spcPts val="0"/>
              </a:spcAft>
              <a:buNone/>
            </a:pPr>
            <a:r>
              <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The category table is joined to the film table by means of the film_category table.</a:t>
            </a:r>
            <a:endParaRPr>
              <a:solidFill>
                <a:schemeClr val="dk1"/>
              </a:solidFill>
              <a:latin typeface="Average"/>
              <a:ea typeface="Average"/>
              <a:cs typeface="Average"/>
              <a:sym typeface="Average"/>
            </a:endParaRPr>
          </a:p>
        </p:txBody>
      </p:sp>
      <p:sp>
        <p:nvSpPr>
          <p:cNvPr id="109" name="Google Shape;109;p20"/>
          <p:cNvSpPr txBox="1"/>
          <p:nvPr/>
        </p:nvSpPr>
        <p:spPr>
          <a:xfrm>
            <a:off x="324325" y="909700"/>
            <a:ext cx="43920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chemeClr val="dk1"/>
                </a:solidFill>
                <a:latin typeface="Average"/>
                <a:ea typeface="Average"/>
                <a:cs typeface="Average"/>
                <a:sym typeface="Average"/>
              </a:rPr>
              <a:t>Category Table</a:t>
            </a:r>
            <a:endParaRPr b="1" sz="1900">
              <a:solidFill>
                <a:schemeClr val="dk1"/>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1"/>
          <p:cNvPicPr preferRelativeResize="0"/>
          <p:nvPr/>
        </p:nvPicPr>
        <p:blipFill>
          <a:blip r:embed="rId3">
            <a:alphaModFix/>
          </a:blip>
          <a:stretch>
            <a:fillRect/>
          </a:stretch>
        </p:blipFill>
        <p:spPr>
          <a:xfrm>
            <a:off x="817300" y="2646850"/>
            <a:ext cx="2857500" cy="2228850"/>
          </a:xfrm>
          <a:prstGeom prst="rect">
            <a:avLst/>
          </a:prstGeom>
          <a:noFill/>
          <a:ln>
            <a:noFill/>
          </a:ln>
        </p:spPr>
      </p:pic>
      <p:sp>
        <p:nvSpPr>
          <p:cNvPr id="115" name="Google Shape;115;p21"/>
          <p:cNvSpPr txBox="1"/>
          <p:nvPr/>
        </p:nvSpPr>
        <p:spPr>
          <a:xfrm>
            <a:off x="797725" y="293925"/>
            <a:ext cx="2144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1"/>
                </a:solidFill>
                <a:latin typeface="Average"/>
                <a:ea typeface="Average"/>
                <a:cs typeface="Average"/>
                <a:sym typeface="Average"/>
              </a:rPr>
              <a:t>Language Table</a:t>
            </a:r>
            <a:endParaRPr b="1" sz="1600">
              <a:solidFill>
                <a:schemeClr val="dk1"/>
              </a:solidFill>
              <a:latin typeface="Average"/>
              <a:ea typeface="Average"/>
              <a:cs typeface="Average"/>
              <a:sym typeface="Average"/>
            </a:endParaRPr>
          </a:p>
        </p:txBody>
      </p:sp>
      <p:sp>
        <p:nvSpPr>
          <p:cNvPr id="116" name="Google Shape;116;p21"/>
          <p:cNvSpPr txBox="1"/>
          <p:nvPr/>
        </p:nvSpPr>
        <p:spPr>
          <a:xfrm>
            <a:off x="246400" y="860825"/>
            <a:ext cx="39993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The language table is a lookup table listing the possible languages that films can have for their language and original language values.</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The language table is referred to by the film table.</a:t>
            </a:r>
            <a:endParaRPr>
              <a:solidFill>
                <a:schemeClr val="dk1"/>
              </a:solidFill>
              <a:latin typeface="Average"/>
              <a:ea typeface="Average"/>
              <a:cs typeface="Average"/>
              <a:sym typeface="Average"/>
            </a:endParaRPr>
          </a:p>
        </p:txBody>
      </p:sp>
      <p:sp>
        <p:nvSpPr>
          <p:cNvPr id="117" name="Google Shape;117;p21"/>
          <p:cNvSpPr txBox="1"/>
          <p:nvPr/>
        </p:nvSpPr>
        <p:spPr>
          <a:xfrm>
            <a:off x="4420950" y="188375"/>
            <a:ext cx="4309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dk1"/>
                </a:solidFill>
                <a:latin typeface="Average"/>
                <a:ea typeface="Average"/>
                <a:cs typeface="Average"/>
                <a:sym typeface="Average"/>
              </a:rPr>
              <a:t>Attributes</a:t>
            </a:r>
            <a:endParaRPr b="1" sz="2000">
              <a:solidFill>
                <a:schemeClr val="dk1"/>
              </a:solidFill>
              <a:latin typeface="Average"/>
              <a:ea typeface="Average"/>
              <a:cs typeface="Average"/>
              <a:sym typeface="Average"/>
            </a:endParaRPr>
          </a:p>
        </p:txBody>
      </p:sp>
      <p:sp>
        <p:nvSpPr>
          <p:cNvPr id="118" name="Google Shape;118;p21"/>
          <p:cNvSpPr txBox="1"/>
          <p:nvPr/>
        </p:nvSpPr>
        <p:spPr>
          <a:xfrm>
            <a:off x="4364250" y="912350"/>
            <a:ext cx="44229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verage"/>
              <a:buChar char="●"/>
            </a:pPr>
            <a:r>
              <a:rPr b="1" lang="en" u="sng">
                <a:solidFill>
                  <a:schemeClr val="dk1"/>
                </a:solidFill>
                <a:latin typeface="Average"/>
                <a:ea typeface="Average"/>
                <a:cs typeface="Average"/>
                <a:sym typeface="Average"/>
              </a:rPr>
              <a:t>language_id</a:t>
            </a:r>
            <a:r>
              <a:rPr lang="en">
                <a:solidFill>
                  <a:schemeClr val="dk1"/>
                </a:solidFill>
                <a:latin typeface="Average"/>
                <a:ea typeface="Average"/>
                <a:cs typeface="Average"/>
                <a:sym typeface="Average"/>
              </a:rPr>
              <a:t>: A surrogate primary key used to uniquely identify each language.</a:t>
            </a:r>
            <a:endParaRPr>
              <a:solidFill>
                <a:schemeClr val="dk1"/>
              </a:solidFill>
              <a:latin typeface="Average"/>
              <a:ea typeface="Average"/>
              <a:cs typeface="Average"/>
              <a:sym typeface="Average"/>
            </a:endParaRPr>
          </a:p>
          <a:p>
            <a:pPr indent="0" lvl="0" marL="457200" rtl="0" algn="l">
              <a:spcBef>
                <a:spcPts val="0"/>
              </a:spcBef>
              <a:spcAft>
                <a:spcPts val="0"/>
              </a:spcAft>
              <a:buNone/>
            </a:pPr>
            <a:r>
              <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b="1" lang="en">
                <a:solidFill>
                  <a:schemeClr val="dk1"/>
                </a:solidFill>
                <a:latin typeface="Average"/>
                <a:ea typeface="Average"/>
                <a:cs typeface="Average"/>
                <a:sym typeface="Average"/>
              </a:rPr>
              <a:t>name</a:t>
            </a:r>
            <a:r>
              <a:rPr lang="en">
                <a:solidFill>
                  <a:schemeClr val="dk1"/>
                </a:solidFill>
                <a:latin typeface="Average"/>
                <a:ea typeface="Average"/>
                <a:cs typeface="Average"/>
                <a:sym typeface="Average"/>
              </a:rPr>
              <a:t>: The English name of the language.</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b="1" lang="en" u="sng">
                <a:solidFill>
                  <a:schemeClr val="dk1"/>
                </a:solidFill>
                <a:latin typeface="Average"/>
                <a:ea typeface="Average"/>
                <a:cs typeface="Average"/>
                <a:sym typeface="Average"/>
              </a:rPr>
              <a:t>last_update</a:t>
            </a:r>
            <a:r>
              <a:rPr lang="en">
                <a:solidFill>
                  <a:schemeClr val="dk1"/>
                </a:solidFill>
                <a:latin typeface="Average"/>
                <a:ea typeface="Average"/>
                <a:cs typeface="Average"/>
                <a:sym typeface="Average"/>
              </a:rPr>
              <a:t>: When the row was created or most recently updated.</a:t>
            </a:r>
            <a:endParaRPr>
              <a:solidFill>
                <a:schemeClr val="dk1"/>
              </a:solidFill>
              <a:latin typeface="Average"/>
              <a:ea typeface="Average"/>
              <a:cs typeface="Average"/>
              <a:sym typeface="Average"/>
            </a:endParaRPr>
          </a:p>
          <a:p>
            <a:pPr indent="0" lvl="0" marL="457200" rtl="0" algn="l">
              <a:spcBef>
                <a:spcPts val="0"/>
              </a:spcBef>
              <a:spcAft>
                <a:spcPts val="0"/>
              </a:spcAft>
              <a:buNone/>
            </a:pPr>
            <a:r>
              <a:t/>
            </a:r>
            <a:endParaRPr>
              <a:solidFill>
                <a:schemeClr val="dk1"/>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