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58" r:id="rId5"/>
    <p:sldId id="260" r:id="rId6"/>
    <p:sldId id="259"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FB365DB-4065-414F-A008-63EA198140A2}" type="datetimeFigureOut">
              <a:rPr lang="en-US" smtClean="0"/>
              <a:t>5/9/2020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65B2D5-BFE1-4BA9-9F50-C49DC0221641}" type="slidenum">
              <a:rPr lang="en-US" smtClean="0"/>
              <a:t>‹#›</a:t>
            </a:fld>
            <a:endParaRPr lang="en-US"/>
          </a:p>
        </p:txBody>
      </p:sp>
    </p:spTree>
    <p:extLst>
      <p:ext uri="{BB962C8B-B14F-4D97-AF65-F5344CB8AC3E}">
        <p14:creationId xmlns:p14="http://schemas.microsoft.com/office/powerpoint/2010/main" val="1181230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B365DB-4065-414F-A008-63EA198140A2}" type="datetimeFigureOut">
              <a:rPr lang="en-US" smtClean="0"/>
              <a:t>5/9/2020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65B2D5-BFE1-4BA9-9F50-C49DC0221641}" type="slidenum">
              <a:rPr lang="en-US" smtClean="0"/>
              <a:t>‹#›</a:t>
            </a:fld>
            <a:endParaRPr lang="en-US"/>
          </a:p>
        </p:txBody>
      </p:sp>
    </p:spTree>
    <p:extLst>
      <p:ext uri="{BB962C8B-B14F-4D97-AF65-F5344CB8AC3E}">
        <p14:creationId xmlns:p14="http://schemas.microsoft.com/office/powerpoint/2010/main" val="2939542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B365DB-4065-414F-A008-63EA198140A2}" type="datetimeFigureOut">
              <a:rPr lang="en-US" smtClean="0"/>
              <a:t>5/9/2020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65B2D5-BFE1-4BA9-9F50-C49DC0221641}"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975587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B365DB-4065-414F-A008-63EA198140A2}" type="datetimeFigureOut">
              <a:rPr lang="en-US" smtClean="0"/>
              <a:t>5/9/2020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65B2D5-BFE1-4BA9-9F50-C49DC0221641}" type="slidenum">
              <a:rPr lang="en-US" smtClean="0"/>
              <a:t>‹#›</a:t>
            </a:fld>
            <a:endParaRPr lang="en-US"/>
          </a:p>
        </p:txBody>
      </p:sp>
    </p:spTree>
    <p:extLst>
      <p:ext uri="{BB962C8B-B14F-4D97-AF65-F5344CB8AC3E}">
        <p14:creationId xmlns:p14="http://schemas.microsoft.com/office/powerpoint/2010/main" val="6968988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B365DB-4065-414F-A008-63EA198140A2}" type="datetimeFigureOut">
              <a:rPr lang="en-US" smtClean="0"/>
              <a:t>5/9/2020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65B2D5-BFE1-4BA9-9F50-C49DC0221641}"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198061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B365DB-4065-414F-A008-63EA198140A2}" type="datetimeFigureOut">
              <a:rPr lang="en-US" smtClean="0"/>
              <a:t>5/9/2020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65B2D5-BFE1-4BA9-9F50-C49DC0221641}" type="slidenum">
              <a:rPr lang="en-US" smtClean="0"/>
              <a:t>‹#›</a:t>
            </a:fld>
            <a:endParaRPr lang="en-US"/>
          </a:p>
        </p:txBody>
      </p:sp>
    </p:spTree>
    <p:extLst>
      <p:ext uri="{BB962C8B-B14F-4D97-AF65-F5344CB8AC3E}">
        <p14:creationId xmlns:p14="http://schemas.microsoft.com/office/powerpoint/2010/main" val="34245368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B365DB-4065-414F-A008-63EA198140A2}" type="datetimeFigureOut">
              <a:rPr lang="en-US" smtClean="0"/>
              <a:t>5/9/2020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65B2D5-BFE1-4BA9-9F50-C49DC0221641}" type="slidenum">
              <a:rPr lang="en-US" smtClean="0"/>
              <a:t>‹#›</a:t>
            </a:fld>
            <a:endParaRPr lang="en-US"/>
          </a:p>
        </p:txBody>
      </p:sp>
    </p:spTree>
    <p:extLst>
      <p:ext uri="{BB962C8B-B14F-4D97-AF65-F5344CB8AC3E}">
        <p14:creationId xmlns:p14="http://schemas.microsoft.com/office/powerpoint/2010/main" val="36701955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B365DB-4065-414F-A008-63EA198140A2}" type="datetimeFigureOut">
              <a:rPr lang="en-US" smtClean="0"/>
              <a:t>5/9/2020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65B2D5-BFE1-4BA9-9F50-C49DC0221641}" type="slidenum">
              <a:rPr lang="en-US" smtClean="0"/>
              <a:t>‹#›</a:t>
            </a:fld>
            <a:endParaRPr lang="en-US"/>
          </a:p>
        </p:txBody>
      </p:sp>
    </p:spTree>
    <p:extLst>
      <p:ext uri="{BB962C8B-B14F-4D97-AF65-F5344CB8AC3E}">
        <p14:creationId xmlns:p14="http://schemas.microsoft.com/office/powerpoint/2010/main" val="1195667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B365DB-4065-414F-A008-63EA198140A2}" type="datetimeFigureOut">
              <a:rPr lang="en-US" smtClean="0"/>
              <a:t>5/9/2020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65B2D5-BFE1-4BA9-9F50-C49DC0221641}" type="slidenum">
              <a:rPr lang="en-US" smtClean="0"/>
              <a:t>‹#›</a:t>
            </a:fld>
            <a:endParaRPr lang="en-US"/>
          </a:p>
        </p:txBody>
      </p:sp>
    </p:spTree>
    <p:extLst>
      <p:ext uri="{BB962C8B-B14F-4D97-AF65-F5344CB8AC3E}">
        <p14:creationId xmlns:p14="http://schemas.microsoft.com/office/powerpoint/2010/main" val="3376542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B365DB-4065-414F-A008-63EA198140A2}" type="datetimeFigureOut">
              <a:rPr lang="en-US" smtClean="0"/>
              <a:t>5/9/2020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65B2D5-BFE1-4BA9-9F50-C49DC0221641}" type="slidenum">
              <a:rPr lang="en-US" smtClean="0"/>
              <a:t>‹#›</a:t>
            </a:fld>
            <a:endParaRPr lang="en-US"/>
          </a:p>
        </p:txBody>
      </p:sp>
    </p:spTree>
    <p:extLst>
      <p:ext uri="{BB962C8B-B14F-4D97-AF65-F5344CB8AC3E}">
        <p14:creationId xmlns:p14="http://schemas.microsoft.com/office/powerpoint/2010/main" val="1607306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B365DB-4065-414F-A008-63EA198140A2}" type="datetimeFigureOut">
              <a:rPr lang="en-US" smtClean="0"/>
              <a:t>5/9/2020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65B2D5-BFE1-4BA9-9F50-C49DC0221641}" type="slidenum">
              <a:rPr lang="en-US" smtClean="0"/>
              <a:t>‹#›</a:t>
            </a:fld>
            <a:endParaRPr lang="en-US"/>
          </a:p>
        </p:txBody>
      </p:sp>
    </p:spTree>
    <p:extLst>
      <p:ext uri="{BB962C8B-B14F-4D97-AF65-F5344CB8AC3E}">
        <p14:creationId xmlns:p14="http://schemas.microsoft.com/office/powerpoint/2010/main" val="466986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FB365DB-4065-414F-A008-63EA198140A2}" type="datetimeFigureOut">
              <a:rPr lang="en-US" smtClean="0"/>
              <a:t>5/9/2020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65B2D5-BFE1-4BA9-9F50-C49DC0221641}" type="slidenum">
              <a:rPr lang="en-US" smtClean="0"/>
              <a:t>‹#›</a:t>
            </a:fld>
            <a:endParaRPr lang="en-US"/>
          </a:p>
        </p:txBody>
      </p:sp>
    </p:spTree>
    <p:extLst>
      <p:ext uri="{BB962C8B-B14F-4D97-AF65-F5344CB8AC3E}">
        <p14:creationId xmlns:p14="http://schemas.microsoft.com/office/powerpoint/2010/main" val="2093377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FB365DB-4065-414F-A008-63EA198140A2}" type="datetimeFigureOut">
              <a:rPr lang="en-US" smtClean="0"/>
              <a:t>5/9/2020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65B2D5-BFE1-4BA9-9F50-C49DC0221641}" type="slidenum">
              <a:rPr lang="en-US" smtClean="0"/>
              <a:t>‹#›</a:t>
            </a:fld>
            <a:endParaRPr lang="en-US"/>
          </a:p>
        </p:txBody>
      </p:sp>
    </p:spTree>
    <p:extLst>
      <p:ext uri="{BB962C8B-B14F-4D97-AF65-F5344CB8AC3E}">
        <p14:creationId xmlns:p14="http://schemas.microsoft.com/office/powerpoint/2010/main" val="1684744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B365DB-4065-414F-A008-63EA198140A2}" type="datetimeFigureOut">
              <a:rPr lang="en-US" smtClean="0"/>
              <a:t>5/9/2020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65B2D5-BFE1-4BA9-9F50-C49DC0221641}" type="slidenum">
              <a:rPr lang="en-US" smtClean="0"/>
              <a:t>‹#›</a:t>
            </a:fld>
            <a:endParaRPr lang="en-US"/>
          </a:p>
        </p:txBody>
      </p:sp>
    </p:spTree>
    <p:extLst>
      <p:ext uri="{BB962C8B-B14F-4D97-AF65-F5344CB8AC3E}">
        <p14:creationId xmlns:p14="http://schemas.microsoft.com/office/powerpoint/2010/main" val="1742171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FB365DB-4065-414F-A008-63EA198140A2}" type="datetimeFigureOut">
              <a:rPr lang="en-US" smtClean="0"/>
              <a:t>5/9/2020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65B2D5-BFE1-4BA9-9F50-C49DC0221641}" type="slidenum">
              <a:rPr lang="en-US" smtClean="0"/>
              <a:t>‹#›</a:t>
            </a:fld>
            <a:endParaRPr lang="en-US"/>
          </a:p>
        </p:txBody>
      </p:sp>
    </p:spTree>
    <p:extLst>
      <p:ext uri="{BB962C8B-B14F-4D97-AF65-F5344CB8AC3E}">
        <p14:creationId xmlns:p14="http://schemas.microsoft.com/office/powerpoint/2010/main" val="3212115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B365DB-4065-414F-A008-63EA198140A2}" type="datetimeFigureOut">
              <a:rPr lang="en-US" smtClean="0"/>
              <a:t>5/9/2020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65B2D5-BFE1-4BA9-9F50-C49DC0221641}" type="slidenum">
              <a:rPr lang="en-US" smtClean="0"/>
              <a:t>‹#›</a:t>
            </a:fld>
            <a:endParaRPr lang="en-US"/>
          </a:p>
        </p:txBody>
      </p:sp>
    </p:spTree>
    <p:extLst>
      <p:ext uri="{BB962C8B-B14F-4D97-AF65-F5344CB8AC3E}">
        <p14:creationId xmlns:p14="http://schemas.microsoft.com/office/powerpoint/2010/main" val="3630855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FB365DB-4065-414F-A008-63EA198140A2}" type="datetimeFigureOut">
              <a:rPr lang="en-US" smtClean="0"/>
              <a:t>5/9/2020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D65B2D5-BFE1-4BA9-9F50-C49DC0221641}" type="slidenum">
              <a:rPr lang="en-US" smtClean="0"/>
              <a:t>‹#›</a:t>
            </a:fld>
            <a:endParaRPr lang="en-US"/>
          </a:p>
        </p:txBody>
      </p:sp>
    </p:spTree>
    <p:extLst>
      <p:ext uri="{BB962C8B-B14F-4D97-AF65-F5344CB8AC3E}">
        <p14:creationId xmlns:p14="http://schemas.microsoft.com/office/powerpoint/2010/main" val="7842982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FB86F-DCFD-4CF8-B5C3-69B55DCB1178}"/>
              </a:ext>
            </a:extLst>
          </p:cNvPr>
          <p:cNvSpPr>
            <a:spLocks noGrp="1"/>
          </p:cNvSpPr>
          <p:nvPr>
            <p:ph type="ctrTitle"/>
          </p:nvPr>
        </p:nvSpPr>
        <p:spPr>
          <a:xfrm>
            <a:off x="1524000" y="1122363"/>
            <a:ext cx="9144000" cy="477837"/>
          </a:xfrm>
        </p:spPr>
        <p:txBody>
          <a:bodyPr>
            <a:normAutofit fontScale="90000"/>
          </a:bodyPr>
          <a:lstStyle/>
          <a:p>
            <a:pPr algn="l"/>
            <a:r>
              <a:rPr lang="en-US" dirty="0" err="1"/>
              <a:t>Apriori</a:t>
            </a:r>
            <a:r>
              <a:rPr lang="en-US" dirty="0"/>
              <a:t> Algorithm Project </a:t>
            </a:r>
          </a:p>
        </p:txBody>
      </p:sp>
      <p:sp>
        <p:nvSpPr>
          <p:cNvPr id="3" name="Subtitle 2">
            <a:extLst>
              <a:ext uri="{FF2B5EF4-FFF2-40B4-BE49-F238E27FC236}">
                <a16:creationId xmlns:a16="http://schemas.microsoft.com/office/drawing/2014/main" id="{3E4DC37B-7CAE-4454-B8C5-30BCD36D9CF0}"/>
              </a:ext>
            </a:extLst>
          </p:cNvPr>
          <p:cNvSpPr>
            <a:spLocks noGrp="1"/>
          </p:cNvSpPr>
          <p:nvPr>
            <p:ph type="subTitle" idx="1"/>
          </p:nvPr>
        </p:nvSpPr>
        <p:spPr>
          <a:xfrm>
            <a:off x="1524000" y="1814788"/>
            <a:ext cx="9144000" cy="4877559"/>
          </a:xfrm>
        </p:spPr>
        <p:txBody>
          <a:bodyPr>
            <a:normAutofit/>
          </a:bodyPr>
          <a:lstStyle/>
          <a:p>
            <a:pPr algn="just"/>
            <a:r>
              <a:rPr lang="en-US" b="1" dirty="0"/>
              <a:t>Presented by:</a:t>
            </a:r>
          </a:p>
          <a:p>
            <a:pPr algn="just"/>
            <a:endParaRPr lang="en-US" b="1" dirty="0"/>
          </a:p>
          <a:p>
            <a:pPr algn="just"/>
            <a:r>
              <a:rPr lang="en-US" b="1" dirty="0"/>
              <a:t>[Ahmed Nasr Hassan Ali]</a:t>
            </a:r>
            <a:r>
              <a:rPr lang="en-US" dirty="0"/>
              <a:t> </a:t>
            </a:r>
          </a:p>
          <a:p>
            <a:pPr algn="just"/>
            <a:r>
              <a:rPr lang="en-US" b="1" dirty="0"/>
              <a:t>[Abdelrahman Mohamed Ali Ahmed </a:t>
            </a:r>
            <a:r>
              <a:rPr lang="en-US" b="1" dirty="0" err="1"/>
              <a:t>Bishr</a:t>
            </a:r>
            <a:r>
              <a:rPr lang="en-US" b="1" dirty="0"/>
              <a:t>] </a:t>
            </a:r>
            <a:endParaRPr lang="en-US" dirty="0"/>
          </a:p>
          <a:p>
            <a:pPr algn="just"/>
            <a:r>
              <a:rPr lang="en-US" b="1" dirty="0"/>
              <a:t>[Salma </a:t>
            </a:r>
            <a:r>
              <a:rPr lang="en-US" b="1" dirty="0" err="1"/>
              <a:t>Diaa</a:t>
            </a:r>
            <a:r>
              <a:rPr lang="en-US" b="1" dirty="0"/>
              <a:t> </a:t>
            </a:r>
            <a:r>
              <a:rPr lang="en-US" b="1" dirty="0" err="1"/>
              <a:t>Eldien</a:t>
            </a:r>
            <a:r>
              <a:rPr lang="en-US" b="1" dirty="0"/>
              <a:t> Ahmed] </a:t>
            </a:r>
            <a:endParaRPr lang="en-US" dirty="0"/>
          </a:p>
          <a:p>
            <a:pPr algn="just"/>
            <a:r>
              <a:rPr lang="en-US" b="1" dirty="0"/>
              <a:t>[Salma </a:t>
            </a:r>
            <a:r>
              <a:rPr lang="en-US" b="1" dirty="0" err="1"/>
              <a:t>Alaa</a:t>
            </a:r>
            <a:r>
              <a:rPr lang="en-US" b="1" dirty="0"/>
              <a:t> Mohamed </a:t>
            </a:r>
            <a:r>
              <a:rPr lang="en-US" b="1" dirty="0" err="1"/>
              <a:t>Elbehairy</a:t>
            </a:r>
            <a:r>
              <a:rPr lang="en-US" b="1" dirty="0"/>
              <a:t>] </a:t>
            </a:r>
            <a:endParaRPr lang="en-US" dirty="0"/>
          </a:p>
          <a:p>
            <a:pPr algn="just"/>
            <a:r>
              <a:rPr lang="en-US" b="1" dirty="0"/>
              <a:t>[Yasmeen Mostafa Hassan </a:t>
            </a:r>
            <a:r>
              <a:rPr lang="en-US" b="1" dirty="0" err="1"/>
              <a:t>Elnaggar</a:t>
            </a:r>
            <a:r>
              <a:rPr lang="en-US" b="1" dirty="0"/>
              <a:t>] </a:t>
            </a:r>
            <a:endParaRPr lang="en-US" dirty="0"/>
          </a:p>
          <a:p>
            <a:pPr algn="just"/>
            <a:r>
              <a:rPr lang="en-US" b="1" dirty="0"/>
              <a:t>[Yasmine Mohamed </a:t>
            </a:r>
            <a:r>
              <a:rPr lang="en-US" b="1" dirty="0" err="1"/>
              <a:t>Mohamed</a:t>
            </a:r>
            <a:r>
              <a:rPr lang="en-US" b="1" dirty="0"/>
              <a:t> </a:t>
            </a:r>
            <a:r>
              <a:rPr lang="en-US" b="1" dirty="0" err="1"/>
              <a:t>Elsayed</a:t>
            </a:r>
            <a:r>
              <a:rPr lang="en-US" b="1" dirty="0"/>
              <a:t>]</a:t>
            </a:r>
          </a:p>
          <a:p>
            <a:endParaRPr lang="en-US" dirty="0"/>
          </a:p>
        </p:txBody>
      </p:sp>
    </p:spTree>
    <p:extLst>
      <p:ext uri="{BB962C8B-B14F-4D97-AF65-F5344CB8AC3E}">
        <p14:creationId xmlns:p14="http://schemas.microsoft.com/office/powerpoint/2010/main" val="3264198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9B1EA-0D1C-45C7-8DF6-4FA7A420E94C}"/>
              </a:ext>
            </a:extLst>
          </p:cNvPr>
          <p:cNvSpPr>
            <a:spLocks noGrp="1"/>
          </p:cNvSpPr>
          <p:nvPr>
            <p:ph type="title"/>
          </p:nvPr>
        </p:nvSpPr>
        <p:spPr/>
        <p:txBody>
          <a:bodyPr/>
          <a:lstStyle/>
          <a:p>
            <a:r>
              <a:rPr lang="en-US" b="1" dirty="0" err="1"/>
              <a:t>Apriori</a:t>
            </a:r>
            <a:r>
              <a:rPr lang="en-US" b="1" dirty="0"/>
              <a:t> algorithm</a:t>
            </a:r>
            <a:r>
              <a:rPr lang="en-US" dirty="0"/>
              <a:t> </a:t>
            </a:r>
          </a:p>
        </p:txBody>
      </p:sp>
      <p:sp>
        <p:nvSpPr>
          <p:cNvPr id="3" name="Content Placeholder 2">
            <a:extLst>
              <a:ext uri="{FF2B5EF4-FFF2-40B4-BE49-F238E27FC236}">
                <a16:creationId xmlns:a16="http://schemas.microsoft.com/office/drawing/2014/main" id="{EB97C270-495C-45A0-86CC-588D178AEFC1}"/>
              </a:ext>
            </a:extLst>
          </p:cNvPr>
          <p:cNvSpPr>
            <a:spLocks noGrp="1"/>
          </p:cNvSpPr>
          <p:nvPr>
            <p:ph idx="1"/>
          </p:nvPr>
        </p:nvSpPr>
        <p:spPr>
          <a:xfrm>
            <a:off x="677334" y="1704109"/>
            <a:ext cx="8596668" cy="4337253"/>
          </a:xfrm>
        </p:spPr>
        <p:txBody>
          <a:bodyPr/>
          <a:lstStyle/>
          <a:p>
            <a:pPr marL="0" indent="0">
              <a:lnSpc>
                <a:spcPct val="250000"/>
              </a:lnSpc>
              <a:buNone/>
            </a:pPr>
            <a:r>
              <a:rPr lang="en-US" dirty="0"/>
              <a:t>is a data mining method which outputs all frequent item set mining and association rules learning over rational database. It proceeds by identifying the frequent items in the database and extending them to larger and larger item set as long as those item sets appear sufficiently often in the database.</a:t>
            </a:r>
          </a:p>
          <a:p>
            <a:pPr marL="0" indent="0">
              <a:buNone/>
            </a:pPr>
            <a:endParaRPr lang="en-US" dirty="0"/>
          </a:p>
        </p:txBody>
      </p:sp>
    </p:spTree>
    <p:extLst>
      <p:ext uri="{BB962C8B-B14F-4D97-AF65-F5344CB8AC3E}">
        <p14:creationId xmlns:p14="http://schemas.microsoft.com/office/powerpoint/2010/main" val="1768558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AECE2-FF65-4A7B-B4FD-F2F2E4E6492C}"/>
              </a:ext>
            </a:extLst>
          </p:cNvPr>
          <p:cNvSpPr>
            <a:spLocks noGrp="1"/>
          </p:cNvSpPr>
          <p:nvPr>
            <p:ph type="title"/>
          </p:nvPr>
        </p:nvSpPr>
        <p:spPr/>
        <p:txBody>
          <a:bodyPr/>
          <a:lstStyle/>
          <a:p>
            <a:r>
              <a:rPr lang="en-US" dirty="0"/>
              <a:t>Data mining</a:t>
            </a:r>
          </a:p>
        </p:txBody>
      </p:sp>
      <p:pic>
        <p:nvPicPr>
          <p:cNvPr id="4" name="Picture 3">
            <a:extLst>
              <a:ext uri="{FF2B5EF4-FFF2-40B4-BE49-F238E27FC236}">
                <a16:creationId xmlns:a16="http://schemas.microsoft.com/office/drawing/2014/main" id="{A02ADEB2-E451-4007-97DB-88B019F4213C}"/>
              </a:ext>
            </a:extLst>
          </p:cNvPr>
          <p:cNvPicPr>
            <a:picLocks noChangeAspect="1"/>
          </p:cNvPicPr>
          <p:nvPr/>
        </p:nvPicPr>
        <p:blipFill>
          <a:blip r:embed="rId2"/>
          <a:stretch>
            <a:fillRect/>
          </a:stretch>
        </p:blipFill>
        <p:spPr>
          <a:xfrm>
            <a:off x="1893743" y="1812926"/>
            <a:ext cx="5772150" cy="3728892"/>
          </a:xfrm>
          <a:prstGeom prst="rect">
            <a:avLst/>
          </a:prstGeom>
          <a:ln>
            <a:noFill/>
          </a:ln>
          <a:effectLst>
            <a:softEdge rad="112500"/>
          </a:effectLst>
        </p:spPr>
      </p:pic>
    </p:spTree>
    <p:extLst>
      <p:ext uri="{BB962C8B-B14F-4D97-AF65-F5344CB8AC3E}">
        <p14:creationId xmlns:p14="http://schemas.microsoft.com/office/powerpoint/2010/main" val="1521950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E7B2B9-C2EF-48E3-9C43-755435938AD0}"/>
              </a:ext>
            </a:extLst>
          </p:cNvPr>
          <p:cNvSpPr>
            <a:spLocks noGrp="1"/>
          </p:cNvSpPr>
          <p:nvPr>
            <p:ph idx="1"/>
          </p:nvPr>
        </p:nvSpPr>
        <p:spPr>
          <a:xfrm>
            <a:off x="677334" y="124692"/>
            <a:ext cx="8596668" cy="2992582"/>
          </a:xfrm>
        </p:spPr>
        <p:txBody>
          <a:bodyPr/>
          <a:lstStyle/>
          <a:p>
            <a:pPr marL="0" indent="0">
              <a:lnSpc>
                <a:spcPct val="250000"/>
              </a:lnSpc>
              <a:buNone/>
            </a:pPr>
            <a:r>
              <a:rPr lang="en-US" dirty="0"/>
              <a:t>We are going to build the algorithm using python language to get all possible final associative rules for customer data for insurance company dataset, computing the support, confidence values for each rule as well as computing lift and leverage for each rule</a:t>
            </a:r>
          </a:p>
        </p:txBody>
      </p:sp>
      <p:pic>
        <p:nvPicPr>
          <p:cNvPr id="5" name="Picture 4">
            <a:extLst>
              <a:ext uri="{FF2B5EF4-FFF2-40B4-BE49-F238E27FC236}">
                <a16:creationId xmlns:a16="http://schemas.microsoft.com/office/drawing/2014/main" id="{46658904-B3F0-4C22-8677-AB05844FC638}"/>
              </a:ext>
            </a:extLst>
          </p:cNvPr>
          <p:cNvPicPr>
            <a:picLocks noChangeAspect="1"/>
          </p:cNvPicPr>
          <p:nvPr/>
        </p:nvPicPr>
        <p:blipFill>
          <a:blip r:embed="rId2"/>
          <a:stretch>
            <a:fillRect/>
          </a:stretch>
        </p:blipFill>
        <p:spPr>
          <a:xfrm>
            <a:off x="2346768" y="2951020"/>
            <a:ext cx="5257800" cy="3419475"/>
          </a:xfrm>
          <a:prstGeom prst="rect">
            <a:avLst/>
          </a:prstGeom>
          <a:ln>
            <a:noFill/>
          </a:ln>
          <a:effectLst>
            <a:softEdge rad="112500"/>
          </a:effectLst>
        </p:spPr>
      </p:pic>
    </p:spTree>
    <p:extLst>
      <p:ext uri="{BB962C8B-B14F-4D97-AF65-F5344CB8AC3E}">
        <p14:creationId xmlns:p14="http://schemas.microsoft.com/office/powerpoint/2010/main" val="1361767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72E45-70FB-4D1A-AEB8-46430DAE9354}"/>
              </a:ext>
            </a:extLst>
          </p:cNvPr>
          <p:cNvSpPr>
            <a:spLocks noGrp="1"/>
          </p:cNvSpPr>
          <p:nvPr>
            <p:ph type="title"/>
          </p:nvPr>
        </p:nvSpPr>
        <p:spPr/>
        <p:txBody>
          <a:bodyPr/>
          <a:lstStyle/>
          <a:p>
            <a:r>
              <a:rPr lang="en-US" dirty="0"/>
              <a:t>Our main purpose</a:t>
            </a:r>
          </a:p>
        </p:txBody>
      </p:sp>
      <p:sp>
        <p:nvSpPr>
          <p:cNvPr id="3" name="Content Placeholder 2">
            <a:extLst>
              <a:ext uri="{FF2B5EF4-FFF2-40B4-BE49-F238E27FC236}">
                <a16:creationId xmlns:a16="http://schemas.microsoft.com/office/drawing/2014/main" id="{79B90894-FBC9-407B-9F7A-8A237ACD4EDC}"/>
              </a:ext>
            </a:extLst>
          </p:cNvPr>
          <p:cNvSpPr>
            <a:spLocks noGrp="1"/>
          </p:cNvSpPr>
          <p:nvPr>
            <p:ph idx="1"/>
          </p:nvPr>
        </p:nvSpPr>
        <p:spPr>
          <a:xfrm>
            <a:off x="677334" y="1620982"/>
            <a:ext cx="8596668" cy="4420381"/>
          </a:xfrm>
        </p:spPr>
        <p:txBody>
          <a:bodyPr/>
          <a:lstStyle/>
          <a:p>
            <a:pPr marL="0" lvl="0" indent="0">
              <a:lnSpc>
                <a:spcPct val="250000"/>
              </a:lnSpc>
              <a:buNone/>
            </a:pPr>
            <a:r>
              <a:rPr lang="en-US" dirty="0"/>
              <a:t>Is to illustrate the project execution plan ­that is applied to perform the </a:t>
            </a:r>
            <a:r>
              <a:rPr lang="en-US" b="1" dirty="0"/>
              <a:t>’</a:t>
            </a:r>
            <a:r>
              <a:rPr lang="en-US" b="1" dirty="0" err="1"/>
              <a:t>Apriori</a:t>
            </a:r>
            <a:r>
              <a:rPr lang="en-US" b="1" dirty="0"/>
              <a:t> Algorithm’</a:t>
            </a:r>
            <a:r>
              <a:rPr lang="en-US" dirty="0"/>
              <a:t> to find all possible association rules for user-defined values of support and confidence. Additionally, compute the lift and leverage for each rule in the given dataset which it includes the customer data for an insurance company.</a:t>
            </a:r>
          </a:p>
        </p:txBody>
      </p:sp>
    </p:spTree>
    <p:extLst>
      <p:ext uri="{BB962C8B-B14F-4D97-AF65-F5344CB8AC3E}">
        <p14:creationId xmlns:p14="http://schemas.microsoft.com/office/powerpoint/2010/main" val="3166003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823D7-4B1E-42EC-A599-CA462D06A6EC}"/>
              </a:ext>
            </a:extLst>
          </p:cNvPr>
          <p:cNvSpPr>
            <a:spLocks noGrp="1"/>
          </p:cNvSpPr>
          <p:nvPr>
            <p:ph type="title"/>
          </p:nvPr>
        </p:nvSpPr>
        <p:spPr/>
        <p:txBody>
          <a:bodyPr/>
          <a:lstStyle/>
          <a:p>
            <a:r>
              <a:rPr lang="en-US" dirty="0"/>
              <a:t>Project main functions</a:t>
            </a:r>
          </a:p>
        </p:txBody>
      </p:sp>
      <p:sp>
        <p:nvSpPr>
          <p:cNvPr id="3" name="Content Placeholder 2">
            <a:extLst>
              <a:ext uri="{FF2B5EF4-FFF2-40B4-BE49-F238E27FC236}">
                <a16:creationId xmlns:a16="http://schemas.microsoft.com/office/drawing/2014/main" id="{68B70181-4DDB-40F1-B5D1-B7B7AAF3787D}"/>
              </a:ext>
            </a:extLst>
          </p:cNvPr>
          <p:cNvSpPr>
            <a:spLocks noGrp="1"/>
          </p:cNvSpPr>
          <p:nvPr>
            <p:ph idx="1"/>
          </p:nvPr>
        </p:nvSpPr>
        <p:spPr>
          <a:xfrm>
            <a:off x="677334" y="1704109"/>
            <a:ext cx="8596668" cy="4337253"/>
          </a:xfrm>
        </p:spPr>
        <p:txBody>
          <a:bodyPr>
            <a:normAutofit/>
          </a:bodyPr>
          <a:lstStyle/>
          <a:p>
            <a:pPr lvl="0">
              <a:lnSpc>
                <a:spcPct val="250000"/>
              </a:lnSpc>
            </a:pPr>
            <a:r>
              <a:rPr lang="en-US" dirty="0"/>
              <a:t>Function: </a:t>
            </a:r>
            <a:r>
              <a:rPr lang="en-US" dirty="0" err="1"/>
              <a:t>Items_data_set</a:t>
            </a:r>
            <a:r>
              <a:rPr lang="en-US" dirty="0"/>
              <a:t> (data file address).</a:t>
            </a:r>
          </a:p>
          <a:p>
            <a:pPr lvl="0">
              <a:lnSpc>
                <a:spcPct val="250000"/>
              </a:lnSpc>
            </a:pPr>
            <a:r>
              <a:rPr lang="en-US" dirty="0"/>
              <a:t>Function: Support (array of support items set, min support).</a:t>
            </a:r>
          </a:p>
          <a:p>
            <a:pPr lvl="0">
              <a:lnSpc>
                <a:spcPct val="250000"/>
              </a:lnSpc>
            </a:pPr>
            <a:r>
              <a:rPr lang="en-US" dirty="0"/>
              <a:t>Function: </a:t>
            </a:r>
            <a:r>
              <a:rPr lang="en-US" dirty="0" err="1"/>
              <a:t>Perform_association_rules</a:t>
            </a:r>
            <a:r>
              <a:rPr lang="en-US" dirty="0"/>
              <a:t> (Final array of items set).</a:t>
            </a:r>
          </a:p>
          <a:p>
            <a:pPr lvl="0">
              <a:lnSpc>
                <a:spcPct val="250000"/>
              </a:lnSpc>
            </a:pPr>
            <a:r>
              <a:rPr lang="en-US" dirty="0"/>
              <a:t>Function </a:t>
            </a:r>
            <a:r>
              <a:rPr lang="en-US" dirty="0" err="1"/>
              <a:t>Final_association_rules</a:t>
            </a:r>
            <a:r>
              <a:rPr lang="en-US" dirty="0"/>
              <a:t> (array of association rules, </a:t>
            </a:r>
            <a:r>
              <a:rPr lang="en-US" dirty="0" err="1"/>
              <a:t>min_confidence</a:t>
            </a:r>
            <a:r>
              <a:rPr lang="en-US" dirty="0"/>
              <a:t>).</a:t>
            </a:r>
          </a:p>
          <a:p>
            <a:pPr>
              <a:lnSpc>
                <a:spcPct val="250000"/>
              </a:lnSpc>
            </a:pPr>
            <a:r>
              <a:rPr lang="en-US" dirty="0"/>
              <a:t>Function </a:t>
            </a:r>
            <a:r>
              <a:rPr lang="en-US" dirty="0" err="1"/>
              <a:t>Lift_and_Leverage</a:t>
            </a:r>
            <a:r>
              <a:rPr lang="en-US" dirty="0"/>
              <a:t> (final association rules array).</a:t>
            </a:r>
          </a:p>
        </p:txBody>
      </p:sp>
    </p:spTree>
    <p:extLst>
      <p:ext uri="{BB962C8B-B14F-4D97-AF65-F5344CB8AC3E}">
        <p14:creationId xmlns:p14="http://schemas.microsoft.com/office/powerpoint/2010/main" val="258481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0C6D2-DF49-43BE-A9C5-0F5F44687C37}"/>
              </a:ext>
            </a:extLst>
          </p:cNvPr>
          <p:cNvSpPr>
            <a:spLocks noGrp="1"/>
          </p:cNvSpPr>
          <p:nvPr>
            <p:ph type="title"/>
          </p:nvPr>
        </p:nvSpPr>
        <p:spPr/>
        <p:txBody>
          <a:bodyPr/>
          <a:lstStyle/>
          <a:p>
            <a:r>
              <a:rPr lang="en-US" dirty="0"/>
              <a:t>System Architecture</a:t>
            </a:r>
          </a:p>
        </p:txBody>
      </p:sp>
      <p:pic>
        <p:nvPicPr>
          <p:cNvPr id="4" name="Picture 3">
            <a:extLst>
              <a:ext uri="{FF2B5EF4-FFF2-40B4-BE49-F238E27FC236}">
                <a16:creationId xmlns:a16="http://schemas.microsoft.com/office/drawing/2014/main" id="{91203FD8-34EB-4A30-ABBD-DBE23C47AB8C}"/>
              </a:ext>
            </a:extLst>
          </p:cNvPr>
          <p:cNvPicPr>
            <a:picLocks noChangeAspect="1"/>
          </p:cNvPicPr>
          <p:nvPr/>
        </p:nvPicPr>
        <p:blipFill>
          <a:blip r:embed="rId2"/>
          <a:stretch>
            <a:fillRect/>
          </a:stretch>
        </p:blipFill>
        <p:spPr>
          <a:xfrm>
            <a:off x="1248641" y="1270000"/>
            <a:ext cx="6896100" cy="5391150"/>
          </a:xfrm>
          <a:prstGeom prst="rect">
            <a:avLst/>
          </a:prstGeom>
        </p:spPr>
      </p:pic>
    </p:spTree>
    <p:extLst>
      <p:ext uri="{BB962C8B-B14F-4D97-AF65-F5344CB8AC3E}">
        <p14:creationId xmlns:p14="http://schemas.microsoft.com/office/powerpoint/2010/main" val="487583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444A5-49A6-428B-9B61-480058E2045F}"/>
              </a:ext>
            </a:extLst>
          </p:cNvPr>
          <p:cNvSpPr>
            <a:spLocks noGrp="1"/>
          </p:cNvSpPr>
          <p:nvPr>
            <p:ph type="title"/>
          </p:nvPr>
        </p:nvSpPr>
        <p:spPr/>
        <p:txBody>
          <a:bodyPr/>
          <a:lstStyle/>
          <a:p>
            <a:r>
              <a:rPr lang="en-US" dirty="0"/>
              <a:t>Phases Duration:</a:t>
            </a:r>
          </a:p>
        </p:txBody>
      </p:sp>
      <p:pic>
        <p:nvPicPr>
          <p:cNvPr id="3" name="Picture 2">
            <a:extLst>
              <a:ext uri="{FF2B5EF4-FFF2-40B4-BE49-F238E27FC236}">
                <a16:creationId xmlns:a16="http://schemas.microsoft.com/office/drawing/2014/main" id="{E00FD2FF-E95E-4D50-B0AD-4941EF0C1B39}"/>
              </a:ext>
            </a:extLst>
          </p:cNvPr>
          <p:cNvPicPr/>
          <p:nvPr/>
        </p:nvPicPr>
        <p:blipFill>
          <a:blip r:embed="rId2"/>
          <a:stretch>
            <a:fillRect/>
          </a:stretch>
        </p:blipFill>
        <p:spPr>
          <a:xfrm>
            <a:off x="1233055" y="1930400"/>
            <a:ext cx="7107381" cy="3583710"/>
          </a:xfrm>
          <a:prstGeom prst="rect">
            <a:avLst/>
          </a:prstGeom>
        </p:spPr>
      </p:pic>
    </p:spTree>
    <p:extLst>
      <p:ext uri="{BB962C8B-B14F-4D97-AF65-F5344CB8AC3E}">
        <p14:creationId xmlns:p14="http://schemas.microsoft.com/office/powerpoint/2010/main" val="298200848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34</TotalTime>
  <Words>277</Words>
  <Application>Microsoft Office PowerPoint</Application>
  <PresentationFormat>Widescreen</PresentationFormat>
  <Paragraphs>23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Wingdings 3</vt:lpstr>
      <vt:lpstr>Facet</vt:lpstr>
      <vt:lpstr>Apriori Algorithm Project </vt:lpstr>
      <vt:lpstr>Apriori algorithm </vt:lpstr>
      <vt:lpstr>Data mining</vt:lpstr>
      <vt:lpstr>PowerPoint Presentation</vt:lpstr>
      <vt:lpstr>Our main purpose</vt:lpstr>
      <vt:lpstr>Project main functions</vt:lpstr>
      <vt:lpstr>System Architecture</vt:lpstr>
      <vt:lpstr>Phases Duration: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Apriori Algorithm Project</dc:title>
  <dc:creator>hp</dc:creator>
  <cp:lastModifiedBy>Yasmine</cp:lastModifiedBy>
  <cp:revision>5</cp:revision>
  <dcterms:created xsi:type="dcterms:W3CDTF">2020-05-09T18:09:46Z</dcterms:created>
  <dcterms:modified xsi:type="dcterms:W3CDTF">2020-05-09T21:16:23Z</dcterms:modified>
</cp:coreProperties>
</file>