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310" r:id="rId4"/>
    <p:sldId id="311" r:id="rId5"/>
    <p:sldId id="312" r:id="rId6"/>
    <p:sldId id="313" r:id="rId7"/>
    <p:sldId id="301" r:id="rId8"/>
    <p:sldId id="300" r:id="rId9"/>
    <p:sldId id="302" r:id="rId10"/>
    <p:sldId id="303" r:id="rId11"/>
    <p:sldId id="305" r:id="rId12"/>
    <p:sldId id="315" r:id="rId13"/>
    <p:sldId id="307" r:id="rId14"/>
    <p:sldId id="308" r:id="rId15"/>
    <p:sldId id="309" r:id="rId16"/>
    <p:sldId id="314" r:id="rId17"/>
    <p:sldId id="304" r:id="rId18"/>
  </p:sldIdLst>
  <p:sldSz cx="9144000" cy="5143500" type="screen16x9"/>
  <p:notesSz cx="6858000" cy="9144000"/>
  <p:embeddedFontLst>
    <p:embeddedFont>
      <p:font typeface="Thasadith" charset="-34"/>
      <p:regular r:id="rId20"/>
      <p:bold r:id="rId21"/>
      <p:italic r:id="rId22"/>
      <p:boldItalic r:id="rId23"/>
    </p:embeddedFont>
    <p:embeddedFont>
      <p:font typeface="PT Serif" charset="0"/>
      <p:regular r:id="rId24"/>
      <p:bold r:id="rId25"/>
      <p:italic r:id="rId26"/>
      <p:boldItalic r:id="rId27"/>
    </p:embeddedFont>
    <p:embeddedFont>
      <p:font typeface="Assistant" charset="-79"/>
      <p:regular r:id="rId28"/>
      <p:bold r:id="rId29"/>
    </p:embeddedFont>
    <p:embeddedFont>
      <p:font typeface="Marvel" charset="0"/>
      <p:regular r:id="rId30"/>
      <p:bold r:id="rId31"/>
      <p:italic r:id="rId32"/>
      <p:boldItalic r:id="rId33"/>
    </p:embeddedFont>
    <p:embeddedFont>
      <p:font typeface="Cambria Math" pitchFamily="18" charset="0"/>
      <p:regular r:id="rId34"/>
    </p:embeddedFont>
    <p:embeddedFont>
      <p:font typeface="Assistant ExtraLight" charset="-79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0A7E574-B6B8-4CA0-B673-27C552B8B39B}">
  <a:tblStyle styleId="{E0A7E574-B6B8-4CA0-B673-27C552B8B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8930" autoAdjust="0"/>
  </p:normalViewPr>
  <p:slideViewPr>
    <p:cSldViewPr snapToGrid="0" snapToObjects="1">
      <p:cViewPr>
        <p:scale>
          <a:sx n="86" d="100"/>
          <a:sy n="86" d="100"/>
        </p:scale>
        <p:origin x="-90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8531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bd6ebcaa4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6bd6ebcaa4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Naive Bayes is fast. Thus, it could be used for making predictions in real time.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can predict the probability of multiple classes such as animal classification.</a:t>
            </a:r>
          </a:p>
          <a:p>
            <a:r>
              <a:rPr lang="en-US" dirty="0"/>
              <a:t>Naive Bayes Classifier combined with Collaborative Filtering can build Recommendation System, Naive Bayes helps in filter unseen information and predict whether a user would like a given resource or not.</a:t>
            </a:r>
          </a:p>
          <a:p>
            <a:r>
              <a:rPr lang="en-US" dirty="0"/>
              <a:t>Text classification/ Spam Filtering/ Sentiment Analysis: Naive Bayes classifiers used in text classification due its ability to predict multiple classes compared other classifiers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02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bd6ebcaa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bd6ebcaa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a131ff5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a131ff5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a131ff5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a131ff5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bd6ebcaa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bd6ebcaa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a131ff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a131ff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51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500 bananas 400 (0.8) are Long, 350 (0.7) are Sweet and 450 (0.9) are Yellow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 of 300 oranges, 0 are Long, 150 (0.5) are Sweet and 300 (1) are Yellow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remaining 200 fruits, 100 (0.5) are Long, 150 (0.75) are Sweet and 50 (0.25) are Yellow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2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0a131ff5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0a131ff5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7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86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227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name="adj" fmla="val 16667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rot="-5400000" flipH="1">
            <a:off x="6573275" y="4327150"/>
            <a:ext cx="2111400" cy="1952400"/>
          </a:xfrm>
          <a:prstGeom prst="roundRect">
            <a:avLst>
              <a:gd name="adj" fmla="val 16667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42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2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6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ctrTitle" idx="8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9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ctrTitle" idx="13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4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15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04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905250" y="402050"/>
            <a:ext cx="5990400" cy="3117900"/>
          </a:xfrm>
          <a:prstGeom prst="roundRect">
            <a:avLst>
              <a:gd name="adj" fmla="val 13861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213400" y="997550"/>
            <a:ext cx="3739800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637750" y="540000"/>
            <a:ext cx="33255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7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 flipH="1">
            <a:off x="609580" y="1236280"/>
            <a:ext cx="2237100" cy="2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94651" y="355645"/>
            <a:ext cx="2558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Char char="●"/>
              <a:defRPr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ExtraLight"/>
              <a:buChar char="○"/>
              <a:defRPr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1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Data Scientists Team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Halah</a:t>
            </a:r>
            <a:r>
              <a:rPr lang="en-US" dirty="0"/>
              <a:t> </a:t>
            </a:r>
            <a:r>
              <a:rPr lang="en-US" dirty="0" err="1"/>
              <a:t>Almodarra</a:t>
            </a:r>
            <a:r>
              <a:rPr lang="en-US" dirty="0"/>
              <a:t>               Nourah </a:t>
            </a:r>
            <a:r>
              <a:rPr lang="en-US" dirty="0" err="1"/>
              <a:t>AlMutlaq</a:t>
            </a:r>
            <a:r>
              <a:rPr lang="en-US" dirty="0"/>
              <a:t>   </a:t>
            </a:r>
          </a:p>
          <a:p>
            <a:pPr marL="0" lvl="0" indent="0"/>
            <a:r>
              <a:rPr lang="en-US" dirty="0"/>
              <a:t>Yasmeen </a:t>
            </a:r>
            <a:r>
              <a:rPr lang="en-US" dirty="0" err="1"/>
              <a:t>Aldossary</a:t>
            </a:r>
            <a:endParaRPr lang="en-US" dirty="0"/>
          </a:p>
          <a:p>
            <a:pPr marL="0" lvl="0" indent="0"/>
            <a:endParaRPr lang="en-US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Naïve Bayes Classifier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APPLICATIONS</a:t>
            </a:r>
          </a:p>
        </p:txBody>
      </p:sp>
      <p:cxnSp>
        <p:nvCxnSpPr>
          <p:cNvPr id="751" name="Google Shape;751;p49"/>
          <p:cNvCxnSpPr>
            <a:cxnSpLocks/>
            <a:endCxn id="753" idx="0"/>
          </p:cNvCxnSpPr>
          <p:nvPr/>
        </p:nvCxnSpPr>
        <p:spPr>
          <a:xfrm>
            <a:off x="3866250" y="24160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9"/>
          <p:cNvSpPr txBox="1">
            <a:spLocks noGrp="1"/>
          </p:cNvSpPr>
          <p:nvPr>
            <p:ph type="ctrTitle" idx="4294967295"/>
          </p:nvPr>
        </p:nvSpPr>
        <p:spPr>
          <a:xfrm flipH="1">
            <a:off x="1033426" y="3285852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Real time Prediction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9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9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0" name="Google Shape;760;p49"/>
          <p:cNvCxnSpPr>
            <a:cxnSpLocks/>
            <a:stCxn id="752" idx="1"/>
            <a:endCxn id="758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49"/>
          <p:cNvCxnSpPr>
            <a:stCxn id="752" idx="3"/>
            <a:endCxn id="759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49"/>
          <p:cNvSpPr txBox="1">
            <a:spLocks noGrp="1"/>
          </p:cNvSpPr>
          <p:nvPr>
            <p:ph type="subTitle" idx="4294967295"/>
          </p:nvPr>
        </p:nvSpPr>
        <p:spPr>
          <a:xfrm flipH="1">
            <a:off x="3333750" y="1651524"/>
            <a:ext cx="2476496" cy="68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 smtClean="0"/>
              <a:t>Naïve Bayes </a:t>
            </a:r>
            <a:r>
              <a:rPr lang="en-US" dirty="0"/>
              <a:t>Classifier</a:t>
            </a:r>
          </a:p>
        </p:txBody>
      </p:sp>
      <p:sp>
        <p:nvSpPr>
          <p:cNvPr id="763" name="Google Shape;763;p49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01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764" name="Google Shape;764;p49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04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3561450" y="28954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 txBox="1">
            <a:spLocks noGrp="1"/>
          </p:cNvSpPr>
          <p:nvPr>
            <p:ph type="ctrTitle" idx="4294967295"/>
          </p:nvPr>
        </p:nvSpPr>
        <p:spPr>
          <a:xfrm flipH="1">
            <a:off x="3417750" y="2977050"/>
            <a:ext cx="897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66" name="Google Shape;766;p49"/>
          <p:cNvSpPr txBox="1">
            <a:spLocks noGrp="1"/>
          </p:cNvSpPr>
          <p:nvPr>
            <p:ph type="ctrTitle" idx="4294967295"/>
          </p:nvPr>
        </p:nvSpPr>
        <p:spPr>
          <a:xfrm flipH="1">
            <a:off x="3085949" y="3591467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Multi class Prediction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68" name="Google Shape;768;p49"/>
          <p:cNvSpPr txBox="1">
            <a:spLocks noGrp="1"/>
          </p:cNvSpPr>
          <p:nvPr>
            <p:ph type="ctrTitle" idx="4294967295"/>
          </p:nvPr>
        </p:nvSpPr>
        <p:spPr>
          <a:xfrm flipH="1">
            <a:off x="6305698" y="3248768"/>
            <a:ext cx="1928025" cy="114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Text classification Spam Filtering Sentiment Analysis</a:t>
            </a: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31" name="Google Shape;751;p49">
            <a:extLst>
              <a:ext uri="{FF2B5EF4-FFF2-40B4-BE49-F238E27FC236}">
                <a16:creationId xmlns:a16="http://schemas.microsoft.com/office/drawing/2014/main" xmlns="" id="{732E49D0-035C-6148-8E32-4C9762A57B18}"/>
              </a:ext>
            </a:extLst>
          </p:cNvPr>
          <p:cNvCxnSpPr>
            <a:endCxn id="32" idx="0"/>
          </p:cNvCxnSpPr>
          <p:nvPr/>
        </p:nvCxnSpPr>
        <p:spPr>
          <a:xfrm>
            <a:off x="5227651" y="2431441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753;p49">
            <a:extLst>
              <a:ext uri="{FF2B5EF4-FFF2-40B4-BE49-F238E27FC236}">
                <a16:creationId xmlns:a16="http://schemas.microsoft.com/office/drawing/2014/main" xmlns="" id="{74AFD9D3-D6E9-0B4D-870B-76EF622C85E8}"/>
              </a:ext>
            </a:extLst>
          </p:cNvPr>
          <p:cNvSpPr/>
          <p:nvPr/>
        </p:nvSpPr>
        <p:spPr>
          <a:xfrm>
            <a:off x="4922851" y="2910866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5;p49">
            <a:extLst>
              <a:ext uri="{FF2B5EF4-FFF2-40B4-BE49-F238E27FC236}">
                <a16:creationId xmlns:a16="http://schemas.microsoft.com/office/drawing/2014/main" xmlns="" id="{BAE29F7C-DA3C-0145-ADB2-C53AD73EE294}"/>
              </a:ext>
            </a:extLst>
          </p:cNvPr>
          <p:cNvSpPr txBox="1">
            <a:spLocks/>
          </p:cNvSpPr>
          <p:nvPr/>
        </p:nvSpPr>
        <p:spPr>
          <a:xfrm flipH="1">
            <a:off x="4779151" y="2992466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algn="ctr"/>
            <a:r>
              <a:rPr lang="en" sz="3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34" name="Google Shape;766;p49">
            <a:extLst>
              <a:ext uri="{FF2B5EF4-FFF2-40B4-BE49-F238E27FC236}">
                <a16:creationId xmlns:a16="http://schemas.microsoft.com/office/drawing/2014/main" xmlns="" id="{51195765-B30B-F14A-9C21-1D8554B399FB}"/>
              </a:ext>
            </a:extLst>
          </p:cNvPr>
          <p:cNvSpPr txBox="1">
            <a:spLocks/>
          </p:cNvSpPr>
          <p:nvPr/>
        </p:nvSpPr>
        <p:spPr>
          <a:xfrm flipH="1">
            <a:off x="4447350" y="3606883"/>
            <a:ext cx="171342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algn="ctr"/>
            <a:r>
              <a:rPr lang="en-US" sz="2000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8650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>
            <a:spLocks noGrp="1"/>
          </p:cNvSpPr>
          <p:nvPr>
            <p:ph type="title"/>
          </p:nvPr>
        </p:nvSpPr>
        <p:spPr>
          <a:xfrm>
            <a:off x="3790506" y="645274"/>
            <a:ext cx="5188241" cy="3174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/>
              <a:t>What are the </a:t>
            </a:r>
            <a:r>
              <a:rPr lang="en-US" sz="5400" dirty="0" smtClean="0"/>
              <a:t>Pros and Cons of </a:t>
            </a:r>
            <a:br>
              <a:rPr lang="en-US" sz="5400" dirty="0" smtClean="0"/>
            </a:br>
            <a:r>
              <a:rPr lang="en-US" sz="5400" dirty="0" smtClean="0"/>
              <a:t>Naïve </a:t>
            </a:r>
            <a:r>
              <a:rPr lang="en-US" sz="5400" dirty="0"/>
              <a:t>Bayes?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6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/>
          <p:nvPr/>
        </p:nvSpPr>
        <p:spPr>
          <a:xfrm rot="-5400000">
            <a:off x="1706887" y="2329275"/>
            <a:ext cx="696000" cy="1682700"/>
          </a:xfrm>
          <a:prstGeom prst="round2SameRect">
            <a:avLst>
              <a:gd name="adj1" fmla="val 48204"/>
              <a:gd name="adj2" fmla="val 14845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 txBox="1"/>
          <p:nvPr/>
        </p:nvSpPr>
        <p:spPr>
          <a:xfrm>
            <a:off x="1256462" y="3794632"/>
            <a:ext cx="1987345" cy="6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This algorithm works quickly and can save a lot of time</a:t>
            </a:r>
            <a:endParaRPr sz="1800" b="1" dirty="0">
              <a:solidFill>
                <a:schemeClr val="bg1">
                  <a:lumMod val="50000"/>
                </a:schemeClr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69" name="Google Shape;569;p42"/>
          <p:cNvSpPr txBox="1"/>
          <p:nvPr/>
        </p:nvSpPr>
        <p:spPr>
          <a:xfrm>
            <a:off x="5822423" y="952432"/>
            <a:ext cx="2128546" cy="102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Bayes is better suited for categorical input variables than numerical variables</a:t>
            </a:r>
            <a:endParaRPr sz="1800" b="1" dirty="0">
              <a:solidFill>
                <a:schemeClr val="bg1">
                  <a:lumMod val="50000"/>
                </a:schemeClr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71" name="Google Shape;571;p42"/>
          <p:cNvSpPr txBox="1"/>
          <p:nvPr/>
        </p:nvSpPr>
        <p:spPr>
          <a:xfrm>
            <a:off x="2250135" y="1719868"/>
            <a:ext cx="2026514" cy="58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Bayes is suitable for solving multi-class prediction problems</a:t>
            </a:r>
            <a:endParaRPr sz="1800" b="1" dirty="0">
              <a:solidFill>
                <a:schemeClr val="bg1">
                  <a:lumMod val="50000"/>
                </a:schemeClr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75" name="Google Shape;575;p42"/>
          <p:cNvSpPr txBox="1"/>
          <p:nvPr/>
        </p:nvSpPr>
        <p:spPr>
          <a:xfrm>
            <a:off x="4321036" y="3386893"/>
            <a:ext cx="2766350" cy="141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If its assumption of the independence of features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  <a:p>
            <a:pPr lvl="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holds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true, it can perform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  <a:p>
            <a:pPr lvl="0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better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than other models and requires much less training data</a:t>
            </a:r>
            <a:endParaRPr sz="1800" b="1" dirty="0">
              <a:solidFill>
                <a:schemeClr val="bg1">
                  <a:lumMod val="50000"/>
                </a:schemeClr>
              </a:solidFill>
              <a:latin typeface="Marvel" charset="0"/>
              <a:ea typeface="Marvel"/>
              <a:cs typeface="Marvel"/>
              <a:sym typeface="Marvel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1582323" y="29781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2741523" y="26357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 txBox="1"/>
          <p:nvPr/>
        </p:nvSpPr>
        <p:spPr>
          <a:xfrm>
            <a:off x="3056073" y="27912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4276648" y="23958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5822423" y="2166925"/>
            <a:ext cx="1700700" cy="6960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2"/>
          <p:cNvSpPr txBox="1"/>
          <p:nvPr/>
        </p:nvSpPr>
        <p:spPr>
          <a:xfrm>
            <a:off x="4591198" y="25513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583" name="Google Shape;583;p42"/>
          <p:cNvSpPr txBox="1"/>
          <p:nvPr/>
        </p:nvSpPr>
        <p:spPr>
          <a:xfrm>
            <a:off x="6136973" y="2322475"/>
            <a:ext cx="107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04</a:t>
            </a:r>
            <a:endParaRPr sz="3000" b="1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24" name="Google Shape;565;p42"/>
          <p:cNvSpPr txBox="1">
            <a:spLocks noGrp="1"/>
          </p:cNvSpPr>
          <p:nvPr>
            <p:ph type="title"/>
          </p:nvPr>
        </p:nvSpPr>
        <p:spPr>
          <a:xfrm>
            <a:off x="3904111" y="202749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PROS</a:t>
            </a:r>
            <a:endParaRPr spc="300" dirty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9;p32"/>
          <p:cNvSpPr/>
          <p:nvPr/>
        </p:nvSpPr>
        <p:spPr>
          <a:xfrm>
            <a:off x="3222176" y="1448358"/>
            <a:ext cx="2670171" cy="3374018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>
                  <a:lumMod val="50000"/>
                </a:schemeClr>
              </a:solidFill>
              <a:latin typeface="Marvel" charset="0"/>
            </a:endParaRPr>
          </a:p>
        </p:txBody>
      </p:sp>
      <p:sp>
        <p:nvSpPr>
          <p:cNvPr id="32" name="Google Shape;199;p32"/>
          <p:cNvSpPr/>
          <p:nvPr/>
        </p:nvSpPr>
        <p:spPr>
          <a:xfrm>
            <a:off x="6268192" y="1448358"/>
            <a:ext cx="2670171" cy="337401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565" name="Google Shape;565;p42"/>
          <p:cNvSpPr txBox="1">
            <a:spLocks noGrp="1"/>
          </p:cNvSpPr>
          <p:nvPr>
            <p:ph type="title"/>
          </p:nvPr>
        </p:nvSpPr>
        <p:spPr>
          <a:xfrm>
            <a:off x="6995706" y="235800"/>
            <a:ext cx="1330723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</a:rPr>
              <a:t>CONS</a:t>
            </a:r>
            <a:endParaRPr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Google Shape;199;p32"/>
          <p:cNvSpPr/>
          <p:nvPr/>
        </p:nvSpPr>
        <p:spPr>
          <a:xfrm>
            <a:off x="174172" y="1448357"/>
            <a:ext cx="2670171" cy="3374019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" name="Google Shape;201;p32"/>
          <p:cNvSpPr txBox="1">
            <a:spLocks/>
          </p:cNvSpPr>
          <p:nvPr/>
        </p:nvSpPr>
        <p:spPr>
          <a:xfrm flipH="1">
            <a:off x="351365" y="2319945"/>
            <a:ext cx="2315786" cy="231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Naive Bayes assumes that all predictors (or features) are independent, rarely happening in real life. This limits the applicability of this algorithm in real-world use cases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4" name="Google Shape;202;p32"/>
          <p:cNvSpPr txBox="1">
            <a:spLocks/>
          </p:cNvSpPr>
          <p:nvPr/>
        </p:nvSpPr>
        <p:spPr>
          <a:xfrm flipH="1">
            <a:off x="6375325" y="2365738"/>
            <a:ext cx="2423926" cy="146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Its estimations can be wrong in some cases, so you shouldn’t take its probability outputs very seriously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5" name="Google Shape;203;p32"/>
          <p:cNvSpPr txBox="1">
            <a:spLocks/>
          </p:cNvSpPr>
          <p:nvPr/>
        </p:nvSpPr>
        <p:spPr>
          <a:xfrm flipH="1">
            <a:off x="3433965" y="2387218"/>
            <a:ext cx="2246592" cy="168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vel" charset="0"/>
              </a:rPr>
              <a:t>This algorithm faces the ‘zero-frequency problem’ where it assigns zero probability to a categorical variable whose category in the test data set wasn’t available in the training dataset. It would be best if you used a smoothing technique to overcome this issue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Marvel" charset="0"/>
              <a:cs typeface="Assistant ExtraLight" charset="-79"/>
            </a:endParaRPr>
          </a:p>
        </p:txBody>
      </p:sp>
      <p:sp>
        <p:nvSpPr>
          <p:cNvPr id="28" name="Google Shape;206;p32"/>
          <p:cNvSpPr txBox="1">
            <a:spLocks/>
          </p:cNvSpPr>
          <p:nvPr/>
        </p:nvSpPr>
        <p:spPr>
          <a:xfrm flipH="1">
            <a:off x="728957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01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  <p:sp>
        <p:nvSpPr>
          <p:cNvPr id="29" name="Google Shape;207;p32"/>
          <p:cNvSpPr txBox="1">
            <a:spLocks/>
          </p:cNvSpPr>
          <p:nvPr/>
        </p:nvSpPr>
        <p:spPr>
          <a:xfrm flipH="1">
            <a:off x="3776961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02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  <p:sp>
        <p:nvSpPr>
          <p:cNvPr id="30" name="Google Shape;208;p32"/>
          <p:cNvSpPr txBox="1">
            <a:spLocks/>
          </p:cNvSpPr>
          <p:nvPr/>
        </p:nvSpPr>
        <p:spPr>
          <a:xfrm flipH="1">
            <a:off x="6806988" y="17929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 smtClean="0">
                <a:solidFill>
                  <a:schemeClr val="lt1"/>
                </a:solidFill>
                <a:latin typeface="Marvel" charset="0"/>
              </a:rPr>
              <a:t>03</a:t>
            </a:r>
            <a:endParaRPr lang="en" sz="4800" b="1" dirty="0">
              <a:solidFill>
                <a:schemeClr val="lt1"/>
              </a:solidFill>
              <a:latin typeface="Marv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>
            <a:spLocks noGrp="1"/>
          </p:cNvSpPr>
          <p:nvPr>
            <p:ph type="title"/>
          </p:nvPr>
        </p:nvSpPr>
        <p:spPr>
          <a:xfrm>
            <a:off x="2765285" y="370115"/>
            <a:ext cx="6378715" cy="3174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Tips to improve the power of </a:t>
            </a:r>
            <a:r>
              <a:rPr lang="en-US" sz="5400" dirty="0" smtClean="0">
                <a:solidFill>
                  <a:schemeClr val="bg1"/>
                </a:solidFill>
              </a:rPr>
              <a:t>Naïve Bayes </a:t>
            </a:r>
            <a:r>
              <a:rPr lang="en-US" sz="5400" dirty="0">
                <a:solidFill>
                  <a:schemeClr val="bg1"/>
                </a:solidFill>
              </a:rPr>
              <a:t>Model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3797681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6274776" y="315373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7062873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99844" y="1041846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15"/>
          </p:nvPr>
        </p:nvSpPr>
        <p:spPr>
          <a:xfrm>
            <a:off x="969223" y="157346"/>
            <a:ext cx="246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solidFill>
                  <a:schemeClr val="bg1">
                    <a:lumMod val="50000"/>
                  </a:schemeClr>
                </a:solidFill>
              </a:rPr>
              <a:t>TIPS</a:t>
            </a:r>
            <a:endParaRPr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ctrTitle"/>
          </p:nvPr>
        </p:nvSpPr>
        <p:spPr>
          <a:xfrm flipH="1">
            <a:off x="6827426" y="1041846"/>
            <a:ext cx="182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03</a:t>
            </a:r>
            <a:endParaRPr dirty="0">
              <a:latin typeface="Marvel" charset="0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 flipH="1">
            <a:off x="6640294" y="1668355"/>
            <a:ext cx="2450404" cy="1219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Remove correlated features, as the highly correlated features are voted twice in the model and it can lead to over inflating importance</a:t>
            </a:r>
            <a:endParaRPr b="1" dirty="0">
              <a:latin typeface="Marvel" charset="0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ctrTitle" idx="2"/>
          </p:nvPr>
        </p:nvSpPr>
        <p:spPr>
          <a:xfrm flipH="1">
            <a:off x="3668951" y="1041846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02</a:t>
            </a:r>
            <a:endParaRPr dirty="0">
              <a:latin typeface="Marvel" charset="0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3"/>
          </p:nvPr>
        </p:nvSpPr>
        <p:spPr>
          <a:xfrm flipH="1">
            <a:off x="3058933" y="1668354"/>
            <a:ext cx="2764923" cy="121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If test data set has zero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frequency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issue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apply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smoothing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techniques “Laplace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Correction” to predict the class of test data set.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Marvel" charset="0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ctrTitle" idx="6"/>
          </p:nvPr>
        </p:nvSpPr>
        <p:spPr>
          <a:xfrm flipH="1">
            <a:off x="395669" y="1113546"/>
            <a:ext cx="15606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01</a:t>
            </a:r>
            <a:endParaRPr dirty="0">
              <a:latin typeface="Marvel" charset="0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7"/>
          </p:nvPr>
        </p:nvSpPr>
        <p:spPr>
          <a:xfrm flipH="1">
            <a:off x="118614" y="1668354"/>
            <a:ext cx="2504837" cy="13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If continuous features do not have normal distribution, we should use transformation or different methods to convert it in normal distribution</a:t>
            </a:r>
            <a:endParaRPr b="1" dirty="0">
              <a:latin typeface="Marvel" charset="0"/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9"/>
          </p:nvPr>
        </p:nvSpPr>
        <p:spPr>
          <a:xfrm flipH="1">
            <a:off x="4987241" y="3829526"/>
            <a:ext cx="3785182" cy="142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You might think to apply some 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classifier combination technique like 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ensembling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bagging and boosting but these methods would not help. Actually, “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ensembling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, boosting, bagging” won’t help since their purpose is to reduce variance.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Bayes has no variance to minimize</a:t>
            </a:r>
            <a:endParaRPr b="1" dirty="0">
              <a:latin typeface="Marvel" charset="0"/>
            </a:endParaRPr>
          </a:p>
        </p:txBody>
      </p:sp>
      <p:sp>
        <p:nvSpPr>
          <p:cNvPr id="248" name="Google Shape;248;p34"/>
          <p:cNvSpPr txBox="1">
            <a:spLocks noGrp="1"/>
          </p:cNvSpPr>
          <p:nvPr>
            <p:ph type="ctrTitle" idx="8"/>
          </p:nvPr>
        </p:nvSpPr>
        <p:spPr>
          <a:xfrm flipH="1">
            <a:off x="6145326" y="3153730"/>
            <a:ext cx="161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05</a:t>
            </a:r>
            <a:endParaRPr dirty="0">
              <a:latin typeface="Marvel" charset="0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4"/>
          </p:nvPr>
        </p:nvSpPr>
        <p:spPr>
          <a:xfrm flipH="1">
            <a:off x="424337" y="3862591"/>
            <a:ext cx="3872241" cy="16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Naïve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Bayes classifiers has limited options for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Marvel" charset="0"/>
            </a:endParaRPr>
          </a:p>
          <a:p>
            <a:pPr marL="0" lvl="0" indent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parameter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tuning like alpha=1 for smoothing,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fit_prior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=[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True|False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] to learn class prior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probabilities</a:t>
            </a:r>
          </a:p>
          <a:p>
            <a:pPr marL="0" lvl="0" indent="0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not, I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arvel" charset="0"/>
              </a:rPr>
              <a:t>would recommend to focus on your  pre-processing of data and the feature selection</a:t>
            </a:r>
            <a:endParaRPr b="1" dirty="0">
              <a:latin typeface="Marvel" charset="0"/>
            </a:endParaRPr>
          </a:p>
        </p:txBody>
      </p:sp>
      <p:sp>
        <p:nvSpPr>
          <p:cNvPr id="24" name="Google Shape;236;p34"/>
          <p:cNvSpPr/>
          <p:nvPr/>
        </p:nvSpPr>
        <p:spPr>
          <a:xfrm>
            <a:off x="1701984" y="3153730"/>
            <a:ext cx="1352700" cy="577800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rvel" charset="0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ctrTitle" idx="13"/>
          </p:nvPr>
        </p:nvSpPr>
        <p:spPr>
          <a:xfrm flipH="1">
            <a:off x="1468071" y="3153730"/>
            <a:ext cx="18604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rvel" charset="0"/>
              </a:rPr>
              <a:t>04</a:t>
            </a:r>
            <a:endParaRPr dirty="0">
              <a:latin typeface="Marv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805405" y="1707614"/>
            <a:ext cx="6817600" cy="389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https://towardsdatascience.com/all-about-naive-bayes-8e13cef044cf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Chapter 8: Data Mining: Concepts and Techniques, 3rd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Jiawei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Han,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Micheline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Kamber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Jian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Pei, The Morgan Kaufmann Series in Data Management Systems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Sunil Ray,  (2020, October 18). Learn Naive Bayes Algorithm: Naive Bayes Classifier Examples. Retrieved from https://www.analyticsvidhya.com/blog/2017/09/naive-bayes-explained/#:~:text=Naive Bayes Model-,What is Naive Bayes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algorithm?,presence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of any other feature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Gandhi, R. (2018, May 17). Naive Bayes Classifier. Retrieved from https://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towardsdatascience.com/naive-bayes-classifier-81d512f50a7c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00000"/>
              </a:lnSpc>
              <a:buFont typeface="Courier New"/>
              <a:buChar char="o"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Chauhan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G. (2018, October 08). All about Naive Bayes. Retrieved from https://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towardsdatascience.com/all-about-naive-bayes-8e13cef044cf</a:t>
            </a:r>
          </a:p>
          <a:p>
            <a:pPr marL="285750" lvl="0" indent="-285750">
              <a:lnSpc>
                <a:spcPct val="100000"/>
              </a:lnSpc>
              <a:buFont typeface="Courier New"/>
              <a:buChar char="o"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 txBox="1">
            <a:spLocks noGrp="1"/>
          </p:cNvSpPr>
          <p:nvPr>
            <p:ph type="subTitle" idx="1"/>
          </p:nvPr>
        </p:nvSpPr>
        <p:spPr>
          <a:xfrm>
            <a:off x="484101" y="2402561"/>
            <a:ext cx="2505900" cy="213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/>
            <a:r>
              <a:rPr lang="en-US" dirty="0" smtClean="0"/>
              <a:t>Data Scientists Team</a:t>
            </a:r>
            <a:endParaRPr dirty="0"/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20751" y="3037114"/>
            <a:ext cx="3407563" cy="193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6"/>
          </p:nvPr>
        </p:nvSpPr>
        <p:spPr>
          <a:xfrm flipH="1">
            <a:off x="2214417" y="1953142"/>
            <a:ext cx="1839792" cy="657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4849771" y="1953142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PROS &amp; CONS</a:t>
            </a:r>
            <a:endParaRPr lang="en-US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8"/>
          </p:nvPr>
        </p:nvSpPr>
        <p:spPr>
          <a:xfrm flipH="1">
            <a:off x="2214417" y="2954657"/>
            <a:ext cx="226944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Example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4560982" y="2954657"/>
            <a:ext cx="244586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TIPS FOR IMPROVE</a:t>
            </a:r>
            <a:endParaRPr lang="ar-SA" dirty="0" smtClean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3"/>
          </p:nvPr>
        </p:nvSpPr>
        <p:spPr>
          <a:xfrm>
            <a:off x="561061" y="2773170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5"/>
          </p:nvPr>
        </p:nvSpPr>
        <p:spPr>
          <a:xfrm>
            <a:off x="561061" y="1905938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" name="Google Shape;169;p30"/>
          <p:cNvSpPr txBox="1">
            <a:spLocks/>
          </p:cNvSpPr>
          <p:nvPr/>
        </p:nvSpPr>
        <p:spPr>
          <a:xfrm flipH="1">
            <a:off x="561061" y="35192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algn="r"/>
            <a:r>
              <a:rPr lang="en" smtClean="0"/>
              <a:t>03</a:t>
            </a:r>
            <a:endParaRPr lang="en" dirty="0"/>
          </a:p>
        </p:txBody>
      </p:sp>
      <p:sp>
        <p:nvSpPr>
          <p:cNvPr id="1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2214417" y="3695253"/>
            <a:ext cx="2157000" cy="416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dirty="0"/>
              <a:t>APPLICATIONS</a:t>
            </a:r>
            <a:endParaRPr dirty="0"/>
          </a:p>
        </p:txBody>
      </p:sp>
      <p:sp>
        <p:nvSpPr>
          <p:cNvPr id="17" name="Google Shape;177;p30"/>
          <p:cNvSpPr txBox="1">
            <a:spLocks/>
          </p:cNvSpPr>
          <p:nvPr/>
        </p:nvSpPr>
        <p:spPr>
          <a:xfrm>
            <a:off x="6740057" y="27731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8" name="Google Shape;179;p30"/>
          <p:cNvSpPr txBox="1">
            <a:spLocks/>
          </p:cNvSpPr>
          <p:nvPr/>
        </p:nvSpPr>
        <p:spPr>
          <a:xfrm>
            <a:off x="6740057" y="1905938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19" name="Google Shape;169;p30"/>
          <p:cNvSpPr txBox="1">
            <a:spLocks/>
          </p:cNvSpPr>
          <p:nvPr/>
        </p:nvSpPr>
        <p:spPr>
          <a:xfrm flipH="1">
            <a:off x="6740057" y="351927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rvel"/>
              <a:buNone/>
              <a:defRPr sz="6000" b="0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hasadith"/>
              <a:buNone/>
              <a:defRPr sz="5500" b="1" i="0" u="none" strike="noStrike" cap="none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pPr algn="r"/>
            <a:r>
              <a:rPr lang="en" dirty="0" smtClean="0"/>
              <a:t>06</a:t>
            </a:r>
            <a:endParaRPr lang="en" dirty="0"/>
          </a:p>
        </p:txBody>
      </p:sp>
      <p:sp>
        <p:nvSpPr>
          <p:cNvPr id="21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4560982" y="3695253"/>
            <a:ext cx="244586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Resources</a:t>
            </a:r>
            <a:endParaRPr lang="ar-S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74007" y="2789475"/>
            <a:ext cx="1285785" cy="560617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600558" y="2789475"/>
            <a:ext cx="1371311" cy="560617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790288" y="1584636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311965" y="1605188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3286213" y="3350092"/>
            <a:ext cx="0" cy="52731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6"/>
          <p:cNvSpPr txBox="1">
            <a:spLocks noGrp="1"/>
          </p:cNvSpPr>
          <p:nvPr>
            <p:ph type="ctrTitle" idx="4294967295"/>
          </p:nvPr>
        </p:nvSpPr>
        <p:spPr>
          <a:xfrm flipH="1">
            <a:off x="1204839" y="1596685"/>
            <a:ext cx="1711409" cy="74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Supervised Learning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130224" y="516266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6"/>
          <p:cNvCxnSpPr>
            <a:stCxn id="94" idx="1"/>
            <a:endCxn id="91" idx="0"/>
          </p:cNvCxnSpPr>
          <p:nvPr/>
        </p:nvCxnSpPr>
        <p:spPr>
          <a:xfrm flipH="1">
            <a:off x="2099124" y="1022066"/>
            <a:ext cx="1031100" cy="583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6"/>
          <p:cNvCxnSpPr>
            <a:stCxn id="94" idx="3"/>
          </p:cNvCxnSpPr>
          <p:nvPr/>
        </p:nvCxnSpPr>
        <p:spPr>
          <a:xfrm>
            <a:off x="5606724" y="1022066"/>
            <a:ext cx="842400" cy="5883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6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 idx="4294967295"/>
          </p:nvPr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4294967295"/>
          </p:nvPr>
        </p:nvSpPr>
        <p:spPr>
          <a:xfrm flipH="1">
            <a:off x="497171" y="2821900"/>
            <a:ext cx="1371311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Regression</a:t>
            </a:r>
            <a:endParaRPr sz="16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 flipH="1">
            <a:off x="3404686" y="732888"/>
            <a:ext cx="1927575" cy="7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Machine Learning 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 flipH="1">
            <a:off x="5721762" y="1605188"/>
            <a:ext cx="1711409" cy="74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Unsupervised Learning</a:t>
            </a:r>
            <a:endParaRPr sz="18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flipH="1">
            <a:off x="2690239" y="2867485"/>
            <a:ext cx="1371311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Classification</a:t>
            </a:r>
            <a:endParaRPr sz="1600" b="1" i="0" u="none" strike="noStrike" cap="none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499034" y="3840690"/>
            <a:ext cx="1574358" cy="748398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flipH="1">
            <a:off x="2549157" y="3954612"/>
            <a:ext cx="1574343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Bayes</a:t>
            </a:r>
            <a:endParaRPr sz="2000" b="1" i="0" u="sng" strike="noStrike" cap="none" dirty="0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cxnSp>
        <p:nvCxnSpPr>
          <p:cNvPr id="106" name="Google Shape;106;p16"/>
          <p:cNvCxnSpPr>
            <a:stCxn id="91" idx="1"/>
          </p:cNvCxnSpPr>
          <p:nvPr/>
        </p:nvCxnSpPr>
        <p:spPr>
          <a:xfrm flipH="1">
            <a:off x="990965" y="1979387"/>
            <a:ext cx="321000" cy="810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6"/>
          <p:cNvCxnSpPr>
            <a:stCxn id="91" idx="3"/>
            <a:endCxn id="89" idx="0"/>
          </p:cNvCxnSpPr>
          <p:nvPr/>
        </p:nvCxnSpPr>
        <p:spPr>
          <a:xfrm>
            <a:off x="2886323" y="1979387"/>
            <a:ext cx="399900" cy="8100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6889578" y="-359230"/>
            <a:ext cx="3411192" cy="170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213400" y="997550"/>
            <a:ext cx="4607400" cy="1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dirty="0"/>
              <a:t>What is </a:t>
            </a:r>
            <a:r>
              <a:rPr lang="en-US" sz="4800" dirty="0" smtClean="0"/>
              <a:t>Naïve </a:t>
            </a:r>
            <a:r>
              <a:rPr lang="en-US" sz="4800" dirty="0"/>
              <a:t>Bayes algorithm?</a:t>
            </a:r>
            <a:endParaRPr sz="4800"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95503" y="3828218"/>
            <a:ext cx="8152993" cy="95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Naïve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Bayes classifier is a probabilistic machine learning model that’s used for classification task. The classifier is based on the Bayes theorem.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79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434906" y="1236279"/>
            <a:ext cx="6467170" cy="3521775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594650" y="355650"/>
            <a:ext cx="281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ssistant ExtraLight"/>
                <a:ea typeface="Assistant ExtraLight"/>
                <a:cs typeface="Assistant ExtraLight"/>
                <a:sym typeface="Assistant ExtraLight"/>
              </a:rPr>
              <a:t>Bayes Theorem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115175" y="4101100"/>
            <a:ext cx="1573800" cy="14298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 descr="naive bayes, bayes theorem"/>
          <p:cNvPicPr preferRelativeResize="0"/>
          <p:nvPr/>
        </p:nvPicPr>
        <p:blipFill rotWithShape="1">
          <a:blip r:embed="rId3">
            <a:alphaModFix/>
          </a:blip>
          <a:srcRect l="7070" t="4802" r="5326" b="27894"/>
          <a:stretch/>
        </p:blipFill>
        <p:spPr>
          <a:xfrm>
            <a:off x="2545539" y="2234436"/>
            <a:ext cx="4245904" cy="187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545539" y="1581038"/>
            <a:ext cx="4361698" cy="6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Bayes Theorem gives the conditional probability of an event A gives another event B has occurred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4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9"/>
          <p:cNvCxnSpPr>
            <a:stCxn id="128" idx="2"/>
            <a:endCxn id="129" idx="0"/>
          </p:cNvCxnSpPr>
          <p:nvPr/>
        </p:nvCxnSpPr>
        <p:spPr>
          <a:xfrm>
            <a:off x="4572000" y="2442925"/>
            <a:ext cx="0" cy="479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 flipH="1">
            <a:off x="1217534" y="3231950"/>
            <a:ext cx="1817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Gaussian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 classifier</a:t>
            </a:r>
            <a:endParaRPr dirty="0"/>
          </a:p>
        </p:txBody>
      </p:sp>
      <p:sp>
        <p:nvSpPr>
          <p:cNvPr id="128" name="Google Shape;128;p19"/>
          <p:cNvSpPr/>
          <p:nvPr/>
        </p:nvSpPr>
        <p:spPr>
          <a:xfrm>
            <a:off x="3333750" y="1431325"/>
            <a:ext cx="2476500" cy="1011600"/>
          </a:xfrm>
          <a:prstGeom prst="roundRect">
            <a:avLst>
              <a:gd name="adj" fmla="val 16667"/>
            </a:avLst>
          </a:prstGeom>
          <a:solidFill>
            <a:srgbClr val="AED7E8">
              <a:alpha val="7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6374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6834975" y="25858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9"/>
          <p:cNvCxnSpPr>
            <a:stCxn id="128" idx="1"/>
            <a:endCxn id="131" idx="0"/>
          </p:cNvCxnSpPr>
          <p:nvPr/>
        </p:nvCxnSpPr>
        <p:spPr>
          <a:xfrm flipH="1">
            <a:off x="1942350" y="1937125"/>
            <a:ext cx="13914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9"/>
          <p:cNvCxnSpPr>
            <a:stCxn id="128" idx="3"/>
            <a:endCxn id="132" idx="0"/>
          </p:cNvCxnSpPr>
          <p:nvPr/>
        </p:nvCxnSpPr>
        <p:spPr>
          <a:xfrm>
            <a:off x="5810250" y="1937125"/>
            <a:ext cx="1329600" cy="6486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 flipH="1">
            <a:off x="14937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ctrTitle" idx="4294967295"/>
          </p:nvPr>
        </p:nvSpPr>
        <p:spPr>
          <a:xfrm flipH="1">
            <a:off x="6691275" y="26674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267200" y="2922350"/>
            <a:ext cx="609600" cy="619200"/>
          </a:xfrm>
          <a:prstGeom prst="roundRect">
            <a:avLst>
              <a:gd name="adj" fmla="val 16667"/>
            </a:avLst>
          </a:prstGeom>
          <a:solidFill>
            <a:srgbClr val="EE8C94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ctrTitle" idx="4294967295"/>
          </p:nvPr>
        </p:nvSpPr>
        <p:spPr>
          <a:xfrm flipH="1">
            <a:off x="4123500" y="3003950"/>
            <a:ext cx="897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Marvel"/>
                <a:ea typeface="Marvel"/>
                <a:cs typeface="Marvel"/>
                <a:sym typeface="Marvel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 idx="4294967295"/>
          </p:nvPr>
        </p:nvSpPr>
        <p:spPr>
          <a:xfrm flipH="1">
            <a:off x="3960950" y="3605964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Multinomial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4294967295"/>
          </p:nvPr>
        </p:nvSpPr>
        <p:spPr>
          <a:xfrm flipH="1">
            <a:off x="6359475" y="3281367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Bernoulli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</a:br>
            <a:endParaRPr sz="2000" b="1" i="0" u="none" strike="noStrike" cap="none" dirty="0">
              <a:solidFill>
                <a:schemeClr val="dk1"/>
              </a:solidFill>
              <a:latin typeface="Marvel"/>
              <a:ea typeface="Marvel"/>
              <a:cs typeface="Marvel"/>
              <a:sym typeface="Marve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 flipH="1">
            <a:off x="3638625" y="1501933"/>
            <a:ext cx="1927575" cy="7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Types of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Naïve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Bayes Classifier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6889578" y="-359230"/>
            <a:ext cx="3411192" cy="170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8;p46">
            <a:extLst>
              <a:ext uri="{FF2B5EF4-FFF2-40B4-BE49-F238E27FC236}">
                <a16:creationId xmlns:a16="http://schemas.microsoft.com/office/drawing/2014/main" xmlns="" id="{AA4E51B0-318E-014A-8118-9169F7171908}"/>
              </a:ext>
            </a:extLst>
          </p:cNvPr>
          <p:cNvSpPr/>
          <p:nvPr/>
        </p:nvSpPr>
        <p:spPr>
          <a:xfrm>
            <a:off x="4970760" y="1144989"/>
            <a:ext cx="3756679" cy="79470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4970760" y="2028110"/>
            <a:ext cx="3756679" cy="1865873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1)</a:t>
            </a:r>
            <a:endParaRPr dirty="0"/>
          </a:p>
        </p:txBody>
      </p:sp>
      <p:graphicFrame>
        <p:nvGraphicFramePr>
          <p:cNvPr id="701" name="Google Shape;701;p46"/>
          <p:cNvGraphicFramePr/>
          <p:nvPr>
            <p:extLst>
              <p:ext uri="{D42A27DB-BD31-4B8C-83A1-F6EECF244321}">
                <p14:modId xmlns:p14="http://schemas.microsoft.com/office/powerpoint/2010/main" val="3022732061"/>
              </p:ext>
            </p:extLst>
          </p:nvPr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174268" y="2094696"/>
            <a:ext cx="35531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1: Compute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P(C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ssistant ExtraLight"/>
                <a:cs typeface="Assistant ExtraLight"/>
              </a:rPr>
              <a:t>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500/1000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300/1000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200/1000 = 0.2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3F34CD-B5FC-BF4A-9460-B10A127A1B53}"/>
              </a:ext>
            </a:extLst>
          </p:cNvPr>
          <p:cNvSpPr/>
          <p:nvPr/>
        </p:nvSpPr>
        <p:spPr>
          <a:xfrm>
            <a:off x="258109" y="3998510"/>
            <a:ext cx="440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04;p46">
                <a:extLst>
                  <a:ext uri="{FF2B5EF4-FFF2-40B4-BE49-F238E27FC236}">
                    <a16:creationId xmlns:a16="http://schemas.microsoft.com/office/drawing/2014/main" xmlns="" id="{9B34C115-C065-6B4B-BF3B-122460BDA8E3}"/>
                  </a:ext>
                </a:extLst>
              </p:cNvPr>
              <p:cNvSpPr txBox="1"/>
              <p:nvPr/>
            </p:nvSpPr>
            <p:spPr>
              <a:xfrm>
                <a:off x="5565120" y="1225242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11" name="Google Shape;704;p46">
                <a:extLst>
                  <a:ext uri="{FF2B5EF4-FFF2-40B4-BE49-F238E27FC236}">
                    <a16:creationId xmlns:a16="http://schemas.microsoft.com/office/drawing/2014/main" id="{9B34C115-C065-6B4B-BF3B-122460BD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20" y="1225242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8;p46">
            <a:extLst>
              <a:ext uri="{FF2B5EF4-FFF2-40B4-BE49-F238E27FC236}">
                <a16:creationId xmlns:a16="http://schemas.microsoft.com/office/drawing/2014/main" xmlns="" id="{07612B27-8BB5-D84D-8574-6120903F0CD0}"/>
              </a:ext>
            </a:extLst>
          </p:cNvPr>
          <p:cNvSpPr/>
          <p:nvPr/>
        </p:nvSpPr>
        <p:spPr>
          <a:xfrm>
            <a:off x="4970760" y="549838"/>
            <a:ext cx="3756679" cy="595152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4970760" y="1267937"/>
            <a:ext cx="3756679" cy="3539429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2)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Google Shape;704;p46"/>
              <p:cNvSpPr txBox="1"/>
              <p:nvPr/>
            </p:nvSpPr>
            <p:spPr>
              <a:xfrm>
                <a:off x="5666357" y="510790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704" name="Google Shape;704;p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57" y="510790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2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332720" y="1267937"/>
            <a:ext cx="35531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2: Compute P(X|C)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= 400/500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350/500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= 450/500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Banana)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0.8 * 0.7 * 0.9 = 0.5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0/300       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150/300  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Orange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300/300 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Orange)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 * 0.5 * 1 = 0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Long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  = 100/200 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Sweet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150/200  = 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P(</a:t>
            </a:r>
            <a:r>
              <a:rPr lang="en-US" b="1" dirty="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rPr>
              <a:t>Yellow | Other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)  = 50/200    =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Other)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0.5 * 0.75*0.25 = 0.09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6D7ADD-8806-3845-A843-E50FCEF0DF16}"/>
              </a:ext>
            </a:extLst>
          </p:cNvPr>
          <p:cNvSpPr/>
          <p:nvPr/>
        </p:nvSpPr>
        <p:spPr>
          <a:xfrm>
            <a:off x="258109" y="3998510"/>
            <a:ext cx="440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</p:txBody>
      </p:sp>
      <p:graphicFrame>
        <p:nvGraphicFramePr>
          <p:cNvPr id="10" name="Google Shape;701;p46">
            <a:extLst>
              <a:ext uri="{FF2B5EF4-FFF2-40B4-BE49-F238E27FC236}">
                <a16:creationId xmlns:a16="http://schemas.microsoft.com/office/drawing/2014/main" xmlns="" id="{B852DA41-5F53-F445-8BC7-233E3B72B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63328"/>
              </p:ext>
            </p:extLst>
          </p:nvPr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7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99;p46">
            <a:extLst>
              <a:ext uri="{FF2B5EF4-FFF2-40B4-BE49-F238E27FC236}">
                <a16:creationId xmlns:a16="http://schemas.microsoft.com/office/drawing/2014/main" xmlns="" id="{29C8CBAA-0C18-A34C-86ED-49818CCCDF7E}"/>
              </a:ext>
            </a:extLst>
          </p:cNvPr>
          <p:cNvSpPr/>
          <p:nvPr/>
        </p:nvSpPr>
        <p:spPr>
          <a:xfrm>
            <a:off x="4970760" y="2028110"/>
            <a:ext cx="3756679" cy="1865873"/>
          </a:xfrm>
          <a:prstGeom prst="roundRect">
            <a:avLst>
              <a:gd name="adj" fmla="val 16667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46"/>
          <p:cNvSpPr/>
          <p:nvPr/>
        </p:nvSpPr>
        <p:spPr>
          <a:xfrm>
            <a:off x="258109" y="1144990"/>
            <a:ext cx="4405891" cy="2748993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Example (</a:t>
            </a:r>
            <a:r>
              <a:rPr lang="en-US" dirty="0"/>
              <a:t>Step 3)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98DC2B-0623-7E48-B455-5CB9E09B75F4}"/>
              </a:ext>
            </a:extLst>
          </p:cNvPr>
          <p:cNvSpPr/>
          <p:nvPr/>
        </p:nvSpPr>
        <p:spPr>
          <a:xfrm>
            <a:off x="5074362" y="2089205"/>
            <a:ext cx="38853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Step 3: Compute P(X|C) P(C)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Banana) P(Banana)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0.5 * 0.5 = 0.25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Orange) P(Orange)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 * 0.3 = 0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  <a:p>
            <a:endParaRPr lang="en-US" dirty="0">
              <a:solidFill>
                <a:schemeClr val="dk1"/>
              </a:solidFill>
              <a:latin typeface="Assistant ExtraLight"/>
              <a:cs typeface="Assistan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P(X | Other) P(Other) =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</a:rPr>
              <a:t> 0.09 * 0.2 = 0.18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ssistant ExtraLight"/>
              <a:cs typeface="Assistant Extra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D6D7ADD-8806-3845-A843-E50FCEF0DF16}"/>
              </a:ext>
            </a:extLst>
          </p:cNvPr>
          <p:cNvSpPr/>
          <p:nvPr/>
        </p:nvSpPr>
        <p:spPr>
          <a:xfrm>
            <a:off x="258109" y="3998510"/>
            <a:ext cx="8469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Let’s say we want to predict the fruit class given these features: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 fruit is </a:t>
            </a:r>
            <a:r>
              <a:rPr lang="en-US" b="1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Long, Sweet, and Yellow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dk1"/>
              </a:solidFill>
              <a:latin typeface="Assistant ExtraLight"/>
              <a:cs typeface="Assistant ExtraLight"/>
              <a:sym typeface="Assistant ExtraLigh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Therefore,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X 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belongs to class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ssistant ExtraLight"/>
                <a:cs typeface="Assistant ExtraLight"/>
                <a:sym typeface="Assistant ExtraLight"/>
              </a:rPr>
              <a:t>Banana</a:t>
            </a:r>
            <a:r>
              <a:rPr lang="en-US" dirty="0">
                <a:solidFill>
                  <a:schemeClr val="dk1"/>
                </a:solidFill>
                <a:latin typeface="Assistant ExtraLight"/>
                <a:cs typeface="Assistant ExtraLight"/>
                <a:sym typeface="Assistant ExtraLight"/>
              </a:rPr>
              <a:t>)</a:t>
            </a:r>
          </a:p>
        </p:txBody>
      </p:sp>
      <p:graphicFrame>
        <p:nvGraphicFramePr>
          <p:cNvPr id="10" name="Google Shape;701;p46">
            <a:extLst>
              <a:ext uri="{FF2B5EF4-FFF2-40B4-BE49-F238E27FC236}">
                <a16:creationId xmlns:a16="http://schemas.microsoft.com/office/drawing/2014/main" xmlns="" id="{B852DA41-5F53-F445-8BC7-233E3B72B05C}"/>
              </a:ext>
            </a:extLst>
          </p:cNvPr>
          <p:cNvGraphicFramePr/>
          <p:nvPr/>
        </p:nvGraphicFramePr>
        <p:xfrm>
          <a:off x="258109" y="1249517"/>
          <a:ext cx="4221893" cy="2423770"/>
        </p:xfrm>
        <a:graphic>
          <a:graphicData uri="http://schemas.openxmlformats.org/drawingml/2006/table">
            <a:tbl>
              <a:tblPr>
                <a:noFill/>
                <a:tableStyleId>{E0A7E574-B6B8-4CA0-B673-27C552B8B39B}</a:tableStyleId>
              </a:tblPr>
              <a:tblGrid>
                <a:gridCol w="1111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4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92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Fruit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Long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Sweet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Yellow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Banana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450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Orange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300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Other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200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Marvel"/>
                          <a:ea typeface="Marvel"/>
                          <a:cs typeface="Marvel"/>
                          <a:sym typeface="Marvel"/>
                        </a:rPr>
                        <a:t>Total</a:t>
                      </a:r>
                      <a:endParaRPr sz="1800" b="1" dirty="0">
                        <a:solidFill>
                          <a:schemeClr val="dk1"/>
                        </a:solidFill>
                        <a:latin typeface="Marvel"/>
                        <a:ea typeface="Marvel"/>
                        <a:cs typeface="Marvel"/>
                        <a:sym typeface="Marv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500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650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800</a:t>
                      </a:r>
                      <a:endParaRPr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ssistant ExtraLight"/>
                          <a:ea typeface="Assistant ExtraLight"/>
                          <a:cs typeface="Assistant ExtraLight"/>
                          <a:sym typeface="Assistant ExtraLight"/>
                        </a:rPr>
                        <a:t>1000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ssistant ExtraLight"/>
                        <a:ea typeface="Assistant ExtraLight"/>
                        <a:cs typeface="Assistant ExtraLight"/>
                        <a:sym typeface="Assistant Extra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060508"/>
                  </a:ext>
                </a:extLst>
              </a:tr>
            </a:tbl>
          </a:graphicData>
        </a:graphic>
      </p:graphicFrame>
      <p:sp>
        <p:nvSpPr>
          <p:cNvPr id="11" name="Google Shape;698;p46">
            <a:extLst>
              <a:ext uri="{FF2B5EF4-FFF2-40B4-BE49-F238E27FC236}">
                <a16:creationId xmlns:a16="http://schemas.microsoft.com/office/drawing/2014/main" xmlns="" id="{C9962C79-97AE-8247-A0C4-7DBE111A87C7}"/>
              </a:ext>
            </a:extLst>
          </p:cNvPr>
          <p:cNvSpPr/>
          <p:nvPr/>
        </p:nvSpPr>
        <p:spPr>
          <a:xfrm>
            <a:off x="4970760" y="1144989"/>
            <a:ext cx="3756679" cy="794707"/>
          </a:xfrm>
          <a:prstGeom prst="roundRect">
            <a:avLst>
              <a:gd name="adj" fmla="val 16667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04;p46">
                <a:extLst>
                  <a:ext uri="{FF2B5EF4-FFF2-40B4-BE49-F238E27FC236}">
                    <a16:creationId xmlns:a16="http://schemas.microsoft.com/office/drawing/2014/main" xmlns="" id="{75FEBD3C-96BA-3247-8657-59238A479A0F}"/>
                  </a:ext>
                </a:extLst>
              </p:cNvPr>
              <p:cNvSpPr txBox="1"/>
              <p:nvPr/>
            </p:nvSpPr>
            <p:spPr>
              <a:xfrm>
                <a:off x="5666357" y="1225242"/>
                <a:ext cx="2365483" cy="6341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P(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2000" b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2000" b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2000" b="1" dirty="0">
                  <a:solidFill>
                    <a:schemeClr val="dk1"/>
                  </a:solidFill>
                  <a:latin typeface="Marvel"/>
                  <a:ea typeface="Marvel"/>
                  <a:cs typeface="Marvel"/>
                  <a:sym typeface="Marvel"/>
                </a:endParaRPr>
              </a:p>
            </p:txBody>
          </p:sp>
        </mc:Choice>
        <mc:Fallback xmlns="">
          <p:sp>
            <p:nvSpPr>
              <p:cNvPr id="16" name="Google Shape;704;p46">
                <a:extLst>
                  <a:ext uri="{FF2B5EF4-FFF2-40B4-BE49-F238E27FC236}">
                    <a16:creationId xmlns:a16="http://schemas.microsoft.com/office/drawing/2014/main" id="{75FEBD3C-96BA-3247-8657-59238A47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57" y="1225242"/>
                <a:ext cx="2365483" cy="634199"/>
              </a:xfrm>
              <a:prstGeom prst="rect">
                <a:avLst/>
              </a:prstGeom>
              <a:blipFill>
                <a:blip r:embed="rId3"/>
                <a:stretch>
                  <a:fillRect l="-2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AED7E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1064</Words>
  <Application>Microsoft Office PowerPoint</Application>
  <PresentationFormat>On-screen Show (16:9)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Courier New</vt:lpstr>
      <vt:lpstr>Thasadith</vt:lpstr>
      <vt:lpstr>PT Serif</vt:lpstr>
      <vt:lpstr>Assistant</vt:lpstr>
      <vt:lpstr>Marvel</vt:lpstr>
      <vt:lpstr>Nunito Light</vt:lpstr>
      <vt:lpstr>Cambria Math</vt:lpstr>
      <vt:lpstr>Assistant ExtraLight</vt:lpstr>
      <vt:lpstr>Pregnancy Breakthrough by Slidesgo</vt:lpstr>
      <vt:lpstr>Naïve Bayes Classifier</vt:lpstr>
      <vt:lpstr>TABLE OF CONTENTS</vt:lpstr>
      <vt:lpstr>Supervised Learning</vt:lpstr>
      <vt:lpstr>What is Naïve Bayes algorithm?</vt:lpstr>
      <vt:lpstr>Bayes Theorem</vt:lpstr>
      <vt:lpstr>Gaussian Naïve Bayes classifier</vt:lpstr>
      <vt:lpstr>Example (Step 1)</vt:lpstr>
      <vt:lpstr>Example (Step 2)</vt:lpstr>
      <vt:lpstr>Example (Step 3)</vt:lpstr>
      <vt:lpstr>APPLICATIONS</vt:lpstr>
      <vt:lpstr>What are the Pros and Cons of  Naïve Bayes? </vt:lpstr>
      <vt:lpstr>PROS</vt:lpstr>
      <vt:lpstr>CONS</vt:lpstr>
      <vt:lpstr>Tips to improve the power of Naïve Bayes Model</vt:lpstr>
      <vt:lpstr>TIPS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PREGNANCY BREAKTHROUGH</dc:title>
  <cp:lastModifiedBy>dimons-0269@hotmail.com</cp:lastModifiedBy>
  <cp:revision>46</cp:revision>
  <dcterms:modified xsi:type="dcterms:W3CDTF">2021-05-03T07:43:23Z</dcterms:modified>
</cp:coreProperties>
</file>