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19"/>
  </p:notesMasterIdLst>
  <p:sldIdLst>
    <p:sldId id="256" r:id="rId2"/>
    <p:sldId id="258" r:id="rId3"/>
    <p:sldId id="310" r:id="rId4"/>
    <p:sldId id="311" r:id="rId5"/>
    <p:sldId id="312" r:id="rId6"/>
    <p:sldId id="313" r:id="rId7"/>
    <p:sldId id="301" r:id="rId8"/>
    <p:sldId id="300" r:id="rId9"/>
    <p:sldId id="302" r:id="rId10"/>
    <p:sldId id="303" r:id="rId11"/>
    <p:sldId id="305" r:id="rId12"/>
    <p:sldId id="306" r:id="rId13"/>
    <p:sldId id="307" r:id="rId14"/>
    <p:sldId id="308" r:id="rId15"/>
    <p:sldId id="309" r:id="rId16"/>
    <p:sldId id="314" r:id="rId17"/>
    <p:sldId id="304" r:id="rId18"/>
  </p:sldIdLst>
  <p:sldSz cx="9144000" cy="5143500" type="screen16x9"/>
  <p:notesSz cx="6858000" cy="9144000"/>
  <p:embeddedFontLst>
    <p:embeddedFont>
      <p:font typeface="Thasadith" charset="-34"/>
      <p:regular r:id="rId20"/>
      <p:bold r:id="rId21"/>
      <p:italic r:id="rId22"/>
      <p:boldItalic r:id="rId23"/>
    </p:embeddedFont>
    <p:embeddedFont>
      <p:font typeface="PT Serif" charset="0"/>
      <p:regular r:id="rId24"/>
      <p:bold r:id="rId25"/>
      <p:italic r:id="rId26"/>
      <p:boldItalic r:id="rId27"/>
    </p:embeddedFont>
    <p:embeddedFont>
      <p:font typeface="Assistant" charset="-79"/>
      <p:regular r:id="rId28"/>
      <p:bold r:id="rId29"/>
    </p:embeddedFont>
    <p:embeddedFont>
      <p:font typeface="Marvel" charset="0"/>
      <p:regular r:id="rId30"/>
      <p:bold r:id="rId31"/>
      <p:italic r:id="rId32"/>
      <p:boldItalic r:id="rId33"/>
    </p:embeddedFont>
    <p:embeddedFont>
      <p:font typeface="Cambria Math" pitchFamily="18" charset="0"/>
      <p:regular r:id="rId34"/>
    </p:embeddedFont>
    <p:embeddedFont>
      <p:font typeface="Assistant ExtraLight" charset="-79"/>
      <p:regular r:id="rId35"/>
      <p:bold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E0A7E574-B6B8-4CA0-B673-27C552B8B39B}">
  <a:tblStyle styleId="{E0A7E574-B6B8-4CA0-B673-27C552B8B39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8930" autoAdjust="0"/>
  </p:normalViewPr>
  <p:slideViewPr>
    <p:cSldViewPr snapToGrid="0" snapToObjects="1">
      <p:cViewPr>
        <p:scale>
          <a:sx n="86" d="100"/>
          <a:sy n="86" d="100"/>
        </p:scale>
        <p:origin x="-906" y="-2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9" Type="http://schemas.openxmlformats.org/officeDocument/2006/relationships/theme" Target="theme/theme1.xml"/><Relationship Id="rId21" Type="http://schemas.openxmlformats.org/officeDocument/2006/relationships/font" Target="fonts/font2.fntdata"/><Relationship Id="rId34" Type="http://schemas.openxmlformats.org/officeDocument/2006/relationships/font" Target="fonts/font1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font" Target="fonts/font14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font" Target="fonts/font17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font" Target="fonts/font16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5853174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707c3e161e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707c3e161e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g6bd6ebcaa4_2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8" name="Google Shape;748;g6bd6ebcaa4_2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Naive Bayes is fast. Thus, it could be used for making predictions in real time.</a:t>
            </a:r>
          </a:p>
          <a:p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It can predict the probability of multiple classes such as animal classification.</a:t>
            </a:r>
          </a:p>
          <a:p>
            <a:r>
              <a:rPr lang="en-US" dirty="0"/>
              <a:t>Naive Bayes Classifier combined with Collaborative Filtering can build Recommendation System, Naive Bayes helps in filter unseen information and predict whether a user would like a given resource or not.</a:t>
            </a:r>
          </a:p>
          <a:p>
            <a:r>
              <a:rPr lang="en-US" dirty="0"/>
              <a:t>Text classification/ Spam Filtering/ Sentiment Analysis: Naive Bayes classifiers used in text classification due its ability to predict multiple classes compared other classifiers</a:t>
            </a:r>
            <a:br>
              <a:rPr lang="en-US" dirty="0"/>
            </a:b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810234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6bd6ebcaa4_2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g6bd6ebcaa4_2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g70a131ff51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2" name="Google Shape;562;g70a131ff51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g70a131ff51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2" name="Google Shape;562;g70a131ff51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6bd6ebcaa4_2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g6bd6ebcaa4_2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70a131ff51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70a131ff51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2" name="Google Shape;202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g70a131ff51_0_2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4" name="Google Shape;804;g70a131ff51_0_2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0a131ff5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70a131ff5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5" name="Google Shape;125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g70a131ff51_0_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6" name="Google Shape;696;g70a131ff51_0_1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565127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g70a131ff51_0_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6" name="Google Shape;696;g70a131ff51_0_1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From 500 bananas 400 (0.8) are Long, 350 (0.7) are Sweet and 450 (0.9) are Yellow</a:t>
            </a:r>
          </a:p>
          <a:p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Out of 300 oranges, 0 are Long, 150 (0.5) are Sweet and 300 (1) are Yellow</a:t>
            </a:r>
          </a:p>
          <a:p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From the remaining 200 fruits, 100 (0.5) are Long, 150 (0.75) are Sweet and 50 (0.25) are Yellow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702822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g70a131ff51_0_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6" name="Google Shape;696;g70a131ff51_0_1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477208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704675" y="-232625"/>
            <a:ext cx="7994100" cy="4113900"/>
          </a:xfrm>
          <a:prstGeom prst="roundRect">
            <a:avLst>
              <a:gd name="adj" fmla="val 16667"/>
            </a:avLst>
          </a:prstGeom>
          <a:solidFill>
            <a:srgbClr val="EE8C94">
              <a:alpha val="60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5413900" y="2822600"/>
            <a:ext cx="2913300" cy="2610000"/>
          </a:xfrm>
          <a:prstGeom prst="roundRect">
            <a:avLst>
              <a:gd name="adj" fmla="val 16667"/>
            </a:avLst>
          </a:prstGeom>
          <a:solidFill>
            <a:srgbClr val="AED7E8">
              <a:alpha val="528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rot="5400000">
            <a:off x="7898825" y="407700"/>
            <a:ext cx="2111400" cy="1952400"/>
          </a:xfrm>
          <a:prstGeom prst="roundRect">
            <a:avLst>
              <a:gd name="adj" fmla="val 16667"/>
            </a:avLst>
          </a:prstGeom>
          <a:solidFill>
            <a:srgbClr val="AED7E8">
              <a:alpha val="528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 rot="896">
            <a:off x="1043701" y="907800"/>
            <a:ext cx="6904200" cy="205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Font typeface="Thasadith"/>
              <a:buNone/>
              <a:defRPr sz="5200">
                <a:latin typeface="Thasadith"/>
                <a:ea typeface="Thasadith"/>
                <a:cs typeface="Thasadith"/>
                <a:sym typeface="Thasadith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Font typeface="Thasadith"/>
              <a:buNone/>
              <a:defRPr sz="5200">
                <a:latin typeface="Thasadith"/>
                <a:ea typeface="Thasadith"/>
                <a:cs typeface="Thasadith"/>
                <a:sym typeface="Thasadith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Font typeface="Thasadith"/>
              <a:buNone/>
              <a:defRPr sz="5200">
                <a:latin typeface="Thasadith"/>
                <a:ea typeface="Thasadith"/>
                <a:cs typeface="Thasadith"/>
                <a:sym typeface="Thasadith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Font typeface="Thasadith"/>
              <a:buNone/>
              <a:defRPr sz="5200">
                <a:latin typeface="Thasadith"/>
                <a:ea typeface="Thasadith"/>
                <a:cs typeface="Thasadith"/>
                <a:sym typeface="Thasadith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Font typeface="Thasadith"/>
              <a:buNone/>
              <a:defRPr sz="5200">
                <a:latin typeface="Thasadith"/>
                <a:ea typeface="Thasadith"/>
                <a:cs typeface="Thasadith"/>
                <a:sym typeface="Thasadith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Font typeface="Thasadith"/>
              <a:buNone/>
              <a:defRPr sz="5200">
                <a:latin typeface="Thasadith"/>
                <a:ea typeface="Thasadith"/>
                <a:cs typeface="Thasadith"/>
                <a:sym typeface="Thasadith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Font typeface="Thasadith"/>
              <a:buNone/>
              <a:defRPr sz="5200">
                <a:latin typeface="Thasadith"/>
                <a:ea typeface="Thasadith"/>
                <a:cs typeface="Thasadith"/>
                <a:sym typeface="Thasadith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Font typeface="Thasadith"/>
              <a:buNone/>
              <a:defRPr sz="5200">
                <a:latin typeface="Thasadith"/>
                <a:ea typeface="Thasadith"/>
                <a:cs typeface="Thasadith"/>
                <a:sym typeface="Thasadith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 rot="1416">
            <a:off x="5456962" y="3940825"/>
            <a:ext cx="2913300" cy="79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T Serif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T Serif"/>
              <a:buNone/>
              <a:defRPr sz="2800">
                <a:latin typeface="PT Serif"/>
                <a:ea typeface="PT Serif"/>
                <a:cs typeface="PT Serif"/>
                <a:sym typeface="PT Serif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T Serif"/>
              <a:buNone/>
              <a:defRPr sz="2800">
                <a:latin typeface="PT Serif"/>
                <a:ea typeface="PT Serif"/>
                <a:cs typeface="PT Serif"/>
                <a:sym typeface="PT Serif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T Serif"/>
              <a:buNone/>
              <a:defRPr sz="2800">
                <a:latin typeface="PT Serif"/>
                <a:ea typeface="PT Serif"/>
                <a:cs typeface="PT Serif"/>
                <a:sym typeface="PT Serif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T Serif"/>
              <a:buNone/>
              <a:defRPr sz="2800">
                <a:latin typeface="PT Serif"/>
                <a:ea typeface="PT Serif"/>
                <a:cs typeface="PT Serif"/>
                <a:sym typeface="PT Serif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T Serif"/>
              <a:buNone/>
              <a:defRPr sz="2800">
                <a:latin typeface="PT Serif"/>
                <a:ea typeface="PT Serif"/>
                <a:cs typeface="PT Serif"/>
                <a:sym typeface="PT Serif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T Serif"/>
              <a:buNone/>
              <a:defRPr sz="2800">
                <a:latin typeface="PT Serif"/>
                <a:ea typeface="PT Serif"/>
                <a:cs typeface="PT Serif"/>
                <a:sym typeface="PT Serif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T Serif"/>
              <a:buNone/>
              <a:defRPr sz="2800">
                <a:latin typeface="PT Serif"/>
                <a:ea typeface="PT Serif"/>
                <a:cs typeface="PT Serif"/>
                <a:sym typeface="PT Serif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T Serif"/>
              <a:buNone/>
              <a:defRPr sz="2800"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sources">
  <p:cSld name="Resources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/>
          <p:nvPr/>
        </p:nvSpPr>
        <p:spPr>
          <a:xfrm>
            <a:off x="-123750" y="-40925"/>
            <a:ext cx="1514400" cy="1058100"/>
          </a:xfrm>
          <a:prstGeom prst="roundRect">
            <a:avLst>
              <a:gd name="adj" fmla="val 16667"/>
            </a:avLst>
          </a:prstGeom>
          <a:solidFill>
            <a:srgbClr val="EE8C94">
              <a:alpha val="2527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20"/>
          <p:cNvSpPr/>
          <p:nvPr/>
        </p:nvSpPr>
        <p:spPr>
          <a:xfrm>
            <a:off x="-549925" y="1709125"/>
            <a:ext cx="2855100" cy="2553900"/>
          </a:xfrm>
          <a:prstGeom prst="roundRect">
            <a:avLst>
              <a:gd name="adj" fmla="val 7857"/>
            </a:avLst>
          </a:prstGeom>
          <a:solidFill>
            <a:srgbClr val="AED7E8">
              <a:alpha val="736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20"/>
          <p:cNvSpPr txBox="1">
            <a:spLocks noGrp="1"/>
          </p:cNvSpPr>
          <p:nvPr>
            <p:ph type="body" idx="1"/>
          </p:nvPr>
        </p:nvSpPr>
        <p:spPr>
          <a:xfrm>
            <a:off x="2305135" y="1433350"/>
            <a:ext cx="5140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 Light"/>
              <a:buChar char="●"/>
              <a:defRPr sz="1400"/>
            </a:lvl1pPr>
            <a:lvl2pPr marL="914400" lvl="1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/>
            </a:lvl2pPr>
            <a:lvl3pPr marL="1371600" lvl="2" indent="-323850" rtl="0"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■"/>
              <a:defRPr/>
            </a:lvl3pPr>
            <a:lvl4pPr marL="1828800" lvl="3" indent="-323850" rtl="0"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●"/>
              <a:defRPr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3200400" lvl="6" indent="-311150" rtl="0"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●"/>
              <a:defRPr/>
            </a:lvl7pPr>
            <a:lvl8pPr marL="3657600" lvl="7" indent="-311150" rtl="0"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○"/>
              <a:defRPr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129" name="Google Shape;129;p20"/>
          <p:cNvSpPr txBox="1">
            <a:spLocks noGrp="1"/>
          </p:cNvSpPr>
          <p:nvPr>
            <p:ph type="title"/>
          </p:nvPr>
        </p:nvSpPr>
        <p:spPr>
          <a:xfrm>
            <a:off x="613650" y="356124"/>
            <a:ext cx="3097800" cy="9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9866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2"/>
          <p:cNvSpPr/>
          <p:nvPr/>
        </p:nvSpPr>
        <p:spPr>
          <a:xfrm>
            <a:off x="-282050" y="1834150"/>
            <a:ext cx="3911100" cy="3598500"/>
          </a:xfrm>
          <a:prstGeom prst="roundRect">
            <a:avLst>
              <a:gd name="adj" fmla="val 16667"/>
            </a:avLst>
          </a:prstGeom>
          <a:solidFill>
            <a:srgbClr val="AED7E8">
              <a:alpha val="528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22"/>
          <p:cNvSpPr/>
          <p:nvPr/>
        </p:nvSpPr>
        <p:spPr>
          <a:xfrm>
            <a:off x="4105275" y="-232625"/>
            <a:ext cx="7013100" cy="2514300"/>
          </a:xfrm>
          <a:prstGeom prst="roundRect">
            <a:avLst>
              <a:gd name="adj" fmla="val 16667"/>
            </a:avLst>
          </a:prstGeom>
          <a:solidFill>
            <a:srgbClr val="EE8C94">
              <a:alpha val="60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22"/>
          <p:cNvSpPr/>
          <p:nvPr/>
        </p:nvSpPr>
        <p:spPr>
          <a:xfrm>
            <a:off x="2552700" y="4356550"/>
            <a:ext cx="1971600" cy="1076100"/>
          </a:xfrm>
          <a:prstGeom prst="roundRect">
            <a:avLst>
              <a:gd name="adj" fmla="val 16667"/>
            </a:avLst>
          </a:prstGeom>
          <a:solidFill>
            <a:srgbClr val="EE8C94">
              <a:alpha val="60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22"/>
          <p:cNvSpPr txBox="1">
            <a:spLocks noGrp="1"/>
          </p:cNvSpPr>
          <p:nvPr>
            <p:ph type="subTitle" idx="1"/>
          </p:nvPr>
        </p:nvSpPr>
        <p:spPr>
          <a:xfrm>
            <a:off x="614730" y="2131575"/>
            <a:ext cx="2505900" cy="14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40" name="Google Shape;140;p22"/>
          <p:cNvSpPr txBox="1">
            <a:spLocks noGrp="1"/>
          </p:cNvSpPr>
          <p:nvPr>
            <p:ph type="title"/>
          </p:nvPr>
        </p:nvSpPr>
        <p:spPr>
          <a:xfrm>
            <a:off x="5420751" y="422799"/>
            <a:ext cx="3097800" cy="9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chemeClr val="l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1" name="Google Shape;141;p22"/>
          <p:cNvSpPr txBox="1"/>
          <p:nvPr/>
        </p:nvSpPr>
        <p:spPr>
          <a:xfrm>
            <a:off x="5732218" y="3504375"/>
            <a:ext cx="2768700" cy="9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CREDITS: This presentation template was created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Assistant"/>
                <a:ea typeface="Assistant"/>
                <a:cs typeface="Assistant"/>
                <a:sym typeface="Assistant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, including icons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Assistant"/>
                <a:ea typeface="Assistant"/>
                <a:cs typeface="Assistant"/>
                <a:sym typeface="Assistant"/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, and infographics &amp; images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Assistant"/>
                <a:ea typeface="Assistant"/>
                <a:cs typeface="Assistant"/>
                <a:sym typeface="Assistant"/>
                <a:hlinkClick r:id="rId4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Freepik</a:t>
            </a:r>
            <a:endParaRPr sz="1000" b="1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</p:spTree>
    <p:extLst>
      <p:ext uri="{BB962C8B-B14F-4D97-AF65-F5344CB8AC3E}">
        <p14:creationId xmlns:p14="http://schemas.microsoft.com/office/powerpoint/2010/main" val="122277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/>
          <p:nvPr/>
        </p:nvSpPr>
        <p:spPr>
          <a:xfrm flipH="1">
            <a:off x="1860825" y="-83950"/>
            <a:ext cx="7823400" cy="4096500"/>
          </a:xfrm>
          <a:prstGeom prst="roundRect">
            <a:avLst>
              <a:gd name="adj" fmla="val 16667"/>
            </a:avLst>
          </a:prstGeom>
          <a:solidFill>
            <a:srgbClr val="EE8C94">
              <a:alpha val="60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8"/>
          <p:cNvSpPr/>
          <p:nvPr/>
        </p:nvSpPr>
        <p:spPr>
          <a:xfrm flipH="1">
            <a:off x="-355425" y="2689375"/>
            <a:ext cx="2915400" cy="1835400"/>
          </a:xfrm>
          <a:prstGeom prst="roundRect">
            <a:avLst>
              <a:gd name="adj" fmla="val 16667"/>
            </a:avLst>
          </a:prstGeom>
          <a:solidFill>
            <a:srgbClr val="AED7E8">
              <a:alpha val="528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8"/>
          <p:cNvSpPr/>
          <p:nvPr/>
        </p:nvSpPr>
        <p:spPr>
          <a:xfrm rot="-5400000" flipH="1">
            <a:off x="6573275" y="4327150"/>
            <a:ext cx="2111400" cy="1952400"/>
          </a:xfrm>
          <a:prstGeom prst="roundRect">
            <a:avLst>
              <a:gd name="adj" fmla="val 16667"/>
            </a:avLst>
          </a:prstGeom>
          <a:solidFill>
            <a:srgbClr val="AED7E8">
              <a:alpha val="528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2961225" y="997550"/>
            <a:ext cx="3739800" cy="1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hasadith"/>
              <a:buNone/>
              <a:defRPr sz="4800">
                <a:solidFill>
                  <a:schemeClr val="lt1"/>
                </a:solidFill>
                <a:latin typeface="Thasadith"/>
                <a:ea typeface="Thasadith"/>
                <a:cs typeface="Thasadith"/>
                <a:sym typeface="Thasadit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hasadith"/>
              <a:buNone/>
              <a:defRPr sz="4800">
                <a:solidFill>
                  <a:schemeClr val="lt1"/>
                </a:solidFill>
                <a:latin typeface="Thasadith"/>
                <a:ea typeface="Thasadith"/>
                <a:cs typeface="Thasadith"/>
                <a:sym typeface="Thasadit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hasadith"/>
              <a:buNone/>
              <a:defRPr sz="4800">
                <a:solidFill>
                  <a:schemeClr val="lt1"/>
                </a:solidFill>
                <a:latin typeface="Thasadith"/>
                <a:ea typeface="Thasadith"/>
                <a:cs typeface="Thasadith"/>
                <a:sym typeface="Thasadit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hasadith"/>
              <a:buNone/>
              <a:defRPr sz="4800">
                <a:solidFill>
                  <a:schemeClr val="lt1"/>
                </a:solidFill>
                <a:latin typeface="Thasadith"/>
                <a:ea typeface="Thasadith"/>
                <a:cs typeface="Thasadith"/>
                <a:sym typeface="Thasadit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hasadith"/>
              <a:buNone/>
              <a:defRPr sz="4800">
                <a:solidFill>
                  <a:schemeClr val="lt1"/>
                </a:solidFill>
                <a:latin typeface="Thasadith"/>
                <a:ea typeface="Thasadith"/>
                <a:cs typeface="Thasadith"/>
                <a:sym typeface="Thasadit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hasadith"/>
              <a:buNone/>
              <a:defRPr sz="4800">
                <a:solidFill>
                  <a:schemeClr val="lt1"/>
                </a:solidFill>
                <a:latin typeface="Thasadith"/>
                <a:ea typeface="Thasadith"/>
                <a:cs typeface="Thasadith"/>
                <a:sym typeface="Thasadit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hasadith"/>
              <a:buNone/>
              <a:defRPr sz="4800">
                <a:solidFill>
                  <a:schemeClr val="lt1"/>
                </a:solidFill>
                <a:latin typeface="Thasadith"/>
                <a:ea typeface="Thasadith"/>
                <a:cs typeface="Thasadith"/>
                <a:sym typeface="Thasadit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hasadith"/>
              <a:buNone/>
              <a:defRPr sz="4800">
                <a:solidFill>
                  <a:schemeClr val="lt1"/>
                </a:solidFill>
                <a:latin typeface="Thasadith"/>
                <a:ea typeface="Thasadith"/>
                <a:cs typeface="Thasadith"/>
                <a:sym typeface="Thasadith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624267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/>
          <p:nvPr/>
        </p:nvSpPr>
        <p:spPr>
          <a:xfrm>
            <a:off x="-123750" y="-40925"/>
            <a:ext cx="1514400" cy="1058100"/>
          </a:xfrm>
          <a:prstGeom prst="roundRect">
            <a:avLst>
              <a:gd name="adj" fmla="val 16667"/>
            </a:avLst>
          </a:prstGeom>
          <a:solidFill>
            <a:srgbClr val="EE8C94">
              <a:alpha val="2527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7"/>
          <p:cNvSpPr txBox="1">
            <a:spLocks noGrp="1"/>
          </p:cNvSpPr>
          <p:nvPr>
            <p:ph type="ctrTitle"/>
          </p:nvPr>
        </p:nvSpPr>
        <p:spPr>
          <a:xfrm flipH="1">
            <a:off x="6196038" y="1526811"/>
            <a:ext cx="18240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102" name="Google Shape;102;p17"/>
          <p:cNvSpPr txBox="1">
            <a:spLocks noGrp="1"/>
          </p:cNvSpPr>
          <p:nvPr>
            <p:ph type="subTitle" idx="1"/>
          </p:nvPr>
        </p:nvSpPr>
        <p:spPr>
          <a:xfrm flipH="1">
            <a:off x="6050688" y="2114681"/>
            <a:ext cx="211470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03" name="Google Shape;103;p17"/>
          <p:cNvSpPr txBox="1">
            <a:spLocks noGrp="1"/>
          </p:cNvSpPr>
          <p:nvPr>
            <p:ph type="ctrTitle" idx="2"/>
          </p:nvPr>
        </p:nvSpPr>
        <p:spPr>
          <a:xfrm flipH="1">
            <a:off x="3817913" y="1526811"/>
            <a:ext cx="1560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104" name="Google Shape;104;p17"/>
          <p:cNvSpPr txBox="1">
            <a:spLocks noGrp="1"/>
          </p:cNvSpPr>
          <p:nvPr>
            <p:ph type="subTitle" idx="3"/>
          </p:nvPr>
        </p:nvSpPr>
        <p:spPr>
          <a:xfrm flipH="1">
            <a:off x="3540863" y="2114681"/>
            <a:ext cx="211470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05" name="Google Shape;105;p17"/>
          <p:cNvSpPr txBox="1">
            <a:spLocks noGrp="1"/>
          </p:cNvSpPr>
          <p:nvPr>
            <p:ph type="ctrTitle" idx="4"/>
          </p:nvPr>
        </p:nvSpPr>
        <p:spPr>
          <a:xfrm flipH="1">
            <a:off x="6327738" y="3137772"/>
            <a:ext cx="1560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106" name="Google Shape;106;p17"/>
          <p:cNvSpPr txBox="1">
            <a:spLocks noGrp="1"/>
          </p:cNvSpPr>
          <p:nvPr>
            <p:ph type="subTitle" idx="5"/>
          </p:nvPr>
        </p:nvSpPr>
        <p:spPr>
          <a:xfrm flipH="1">
            <a:off x="6050688" y="3730243"/>
            <a:ext cx="211470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07" name="Google Shape;107;p17"/>
          <p:cNvSpPr txBox="1">
            <a:spLocks noGrp="1"/>
          </p:cNvSpPr>
          <p:nvPr>
            <p:ph type="ctrTitle" idx="6"/>
          </p:nvPr>
        </p:nvSpPr>
        <p:spPr>
          <a:xfrm flipH="1">
            <a:off x="1255663" y="1670211"/>
            <a:ext cx="1560600" cy="43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108" name="Google Shape;108;p17"/>
          <p:cNvSpPr txBox="1">
            <a:spLocks noGrp="1"/>
          </p:cNvSpPr>
          <p:nvPr>
            <p:ph type="subTitle" idx="7"/>
          </p:nvPr>
        </p:nvSpPr>
        <p:spPr>
          <a:xfrm flipH="1">
            <a:off x="978613" y="2114680"/>
            <a:ext cx="211470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09" name="Google Shape;109;p17"/>
          <p:cNvSpPr txBox="1">
            <a:spLocks noGrp="1"/>
          </p:cNvSpPr>
          <p:nvPr>
            <p:ph type="ctrTitle" idx="8"/>
          </p:nvPr>
        </p:nvSpPr>
        <p:spPr>
          <a:xfrm flipH="1">
            <a:off x="3817913" y="3137772"/>
            <a:ext cx="1560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110" name="Google Shape;110;p17"/>
          <p:cNvSpPr txBox="1">
            <a:spLocks noGrp="1"/>
          </p:cNvSpPr>
          <p:nvPr>
            <p:ph type="subTitle" idx="9"/>
          </p:nvPr>
        </p:nvSpPr>
        <p:spPr>
          <a:xfrm flipH="1">
            <a:off x="3540863" y="3730243"/>
            <a:ext cx="211470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11" name="Google Shape;111;p17"/>
          <p:cNvSpPr txBox="1">
            <a:spLocks noGrp="1"/>
          </p:cNvSpPr>
          <p:nvPr>
            <p:ph type="ctrTitle" idx="13"/>
          </p:nvPr>
        </p:nvSpPr>
        <p:spPr>
          <a:xfrm flipH="1">
            <a:off x="1255664" y="3137780"/>
            <a:ext cx="1560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112" name="Google Shape;112;p17"/>
          <p:cNvSpPr txBox="1">
            <a:spLocks noGrp="1"/>
          </p:cNvSpPr>
          <p:nvPr>
            <p:ph type="subTitle" idx="14"/>
          </p:nvPr>
        </p:nvSpPr>
        <p:spPr>
          <a:xfrm flipH="1">
            <a:off x="978613" y="3730257"/>
            <a:ext cx="211470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13" name="Google Shape;113;p17"/>
          <p:cNvSpPr txBox="1">
            <a:spLocks noGrp="1"/>
          </p:cNvSpPr>
          <p:nvPr>
            <p:ph type="title" idx="15"/>
          </p:nvPr>
        </p:nvSpPr>
        <p:spPr>
          <a:xfrm>
            <a:off x="594650" y="355650"/>
            <a:ext cx="2463000" cy="69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500459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picture">
  <p:cSld name="Big picture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/>
          <p:nvPr/>
        </p:nvSpPr>
        <p:spPr>
          <a:xfrm>
            <a:off x="3905250" y="402050"/>
            <a:ext cx="5990400" cy="3117900"/>
          </a:xfrm>
          <a:prstGeom prst="roundRect">
            <a:avLst>
              <a:gd name="adj" fmla="val 13861"/>
            </a:avLst>
          </a:prstGeom>
          <a:solidFill>
            <a:srgbClr val="EE8C94">
              <a:alpha val="6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4213400" y="997550"/>
            <a:ext cx="3739800" cy="19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hasadith"/>
              <a:buNone/>
              <a:defRPr sz="4800">
                <a:solidFill>
                  <a:schemeClr val="lt1"/>
                </a:solidFill>
                <a:latin typeface="Thasadith"/>
                <a:ea typeface="Thasadith"/>
                <a:cs typeface="Thasadith"/>
                <a:sym typeface="Thasadith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hasadith"/>
              <a:buNone/>
              <a:defRPr sz="4800">
                <a:solidFill>
                  <a:schemeClr val="lt1"/>
                </a:solidFill>
                <a:latin typeface="Thasadith"/>
                <a:ea typeface="Thasadith"/>
                <a:cs typeface="Thasadith"/>
                <a:sym typeface="Thasadith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hasadith"/>
              <a:buNone/>
              <a:defRPr sz="4800">
                <a:solidFill>
                  <a:schemeClr val="lt1"/>
                </a:solidFill>
                <a:latin typeface="Thasadith"/>
                <a:ea typeface="Thasadith"/>
                <a:cs typeface="Thasadith"/>
                <a:sym typeface="Thasadith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hasadith"/>
              <a:buNone/>
              <a:defRPr sz="4800">
                <a:solidFill>
                  <a:schemeClr val="lt1"/>
                </a:solidFill>
                <a:latin typeface="Thasadith"/>
                <a:ea typeface="Thasadith"/>
                <a:cs typeface="Thasadith"/>
                <a:sym typeface="Thasadith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hasadith"/>
              <a:buNone/>
              <a:defRPr sz="4800">
                <a:solidFill>
                  <a:schemeClr val="lt1"/>
                </a:solidFill>
                <a:latin typeface="Thasadith"/>
                <a:ea typeface="Thasadith"/>
                <a:cs typeface="Thasadith"/>
                <a:sym typeface="Thasadith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hasadith"/>
              <a:buNone/>
              <a:defRPr sz="4800">
                <a:solidFill>
                  <a:schemeClr val="lt1"/>
                </a:solidFill>
                <a:latin typeface="Thasadith"/>
                <a:ea typeface="Thasadith"/>
                <a:cs typeface="Thasadith"/>
                <a:sym typeface="Thasadith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hasadith"/>
              <a:buNone/>
              <a:defRPr sz="4800">
                <a:solidFill>
                  <a:schemeClr val="lt1"/>
                </a:solidFill>
                <a:latin typeface="Thasadith"/>
                <a:ea typeface="Thasadith"/>
                <a:cs typeface="Thasadith"/>
                <a:sym typeface="Thasadith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hasadith"/>
              <a:buNone/>
              <a:defRPr sz="4800">
                <a:solidFill>
                  <a:schemeClr val="lt1"/>
                </a:solidFill>
                <a:latin typeface="Thasadith"/>
                <a:ea typeface="Thasadith"/>
                <a:cs typeface="Thasadith"/>
                <a:sym typeface="Thasadith"/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title" idx="2"/>
          </p:nvPr>
        </p:nvSpPr>
        <p:spPr>
          <a:xfrm>
            <a:off x="637750" y="540000"/>
            <a:ext cx="3325500" cy="79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387272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/>
          <p:nvPr/>
        </p:nvSpPr>
        <p:spPr>
          <a:xfrm>
            <a:off x="-123750" y="-40925"/>
            <a:ext cx="1514400" cy="1058100"/>
          </a:xfrm>
          <a:prstGeom prst="roundRect">
            <a:avLst>
              <a:gd name="adj" fmla="val 16667"/>
            </a:avLst>
          </a:prstGeom>
          <a:solidFill>
            <a:srgbClr val="EE8C94">
              <a:alpha val="25098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6"/>
          <p:cNvSpPr txBox="1">
            <a:spLocks noGrp="1"/>
          </p:cNvSpPr>
          <p:nvPr>
            <p:ph type="subTitle" idx="1"/>
          </p:nvPr>
        </p:nvSpPr>
        <p:spPr>
          <a:xfrm flipH="1">
            <a:off x="609580" y="1236280"/>
            <a:ext cx="2237100" cy="25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594651" y="355645"/>
            <a:ext cx="25581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68011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ctrTitle"/>
          </p:nvPr>
        </p:nvSpPr>
        <p:spPr>
          <a:xfrm flipH="1">
            <a:off x="5623705" y="1995919"/>
            <a:ext cx="1560600" cy="45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ubTitle" idx="1"/>
          </p:nvPr>
        </p:nvSpPr>
        <p:spPr>
          <a:xfrm flipH="1">
            <a:off x="5623768" y="2402167"/>
            <a:ext cx="2516100" cy="170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ctrTitle" idx="2"/>
          </p:nvPr>
        </p:nvSpPr>
        <p:spPr>
          <a:xfrm flipH="1">
            <a:off x="1702544" y="1995914"/>
            <a:ext cx="1817700" cy="45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ubTitle" idx="3"/>
          </p:nvPr>
        </p:nvSpPr>
        <p:spPr>
          <a:xfrm flipH="1">
            <a:off x="1004132" y="2402167"/>
            <a:ext cx="2516100" cy="170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title" idx="4"/>
          </p:nvPr>
        </p:nvSpPr>
        <p:spPr>
          <a:xfrm>
            <a:off x="5427350" y="356124"/>
            <a:ext cx="3097800" cy="9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3000"/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>
            <a:off x="-123750" y="-40925"/>
            <a:ext cx="1514400" cy="1058100"/>
          </a:xfrm>
          <a:prstGeom prst="roundRect">
            <a:avLst>
              <a:gd name="adj" fmla="val 16667"/>
            </a:avLst>
          </a:prstGeom>
          <a:solidFill>
            <a:srgbClr val="EE8C94">
              <a:alpha val="2527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title"/>
          </p:nvPr>
        </p:nvSpPr>
        <p:spPr>
          <a:xfrm>
            <a:off x="594657" y="355641"/>
            <a:ext cx="3155400" cy="126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 txBox="1">
            <a:spLocks noGrp="1"/>
          </p:cNvSpPr>
          <p:nvPr>
            <p:ph type="subTitle" idx="1"/>
          </p:nvPr>
        </p:nvSpPr>
        <p:spPr>
          <a:xfrm>
            <a:off x="614730" y="2131575"/>
            <a:ext cx="2505900" cy="14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title"/>
          </p:nvPr>
        </p:nvSpPr>
        <p:spPr>
          <a:xfrm>
            <a:off x="5420751" y="422799"/>
            <a:ext cx="3097800" cy="9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chemeClr val="l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>
            <a:spLocks noGrp="1"/>
          </p:cNvSpPr>
          <p:nvPr>
            <p:ph type="title" hasCustomPrompt="1"/>
          </p:nvPr>
        </p:nvSpPr>
        <p:spPr>
          <a:xfrm rot="121">
            <a:off x="345816" y="2356616"/>
            <a:ext cx="8520600" cy="123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6" name="Google Shape;56;p12"/>
          <p:cNvSpPr txBox="1">
            <a:spLocks noGrp="1"/>
          </p:cNvSpPr>
          <p:nvPr>
            <p:ph type="subTitle" idx="1"/>
          </p:nvPr>
        </p:nvSpPr>
        <p:spPr>
          <a:xfrm flipH="1">
            <a:off x="3482150" y="1567376"/>
            <a:ext cx="217980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9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/>
          <p:nvPr/>
        </p:nvSpPr>
        <p:spPr>
          <a:xfrm>
            <a:off x="7091100" y="1841410"/>
            <a:ext cx="3395100" cy="2385600"/>
          </a:xfrm>
          <a:prstGeom prst="roundRect">
            <a:avLst>
              <a:gd name="adj" fmla="val 13861"/>
            </a:avLst>
          </a:prstGeom>
          <a:solidFill>
            <a:srgbClr val="EE8C94">
              <a:alpha val="603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3"/>
          <p:cNvSpPr/>
          <p:nvPr/>
        </p:nvSpPr>
        <p:spPr>
          <a:xfrm>
            <a:off x="-1309250" y="1841410"/>
            <a:ext cx="3395100" cy="2385600"/>
          </a:xfrm>
          <a:prstGeom prst="roundRect">
            <a:avLst>
              <a:gd name="adj" fmla="val 13861"/>
            </a:avLst>
          </a:prstGeom>
          <a:solidFill>
            <a:srgbClr val="AED7E8">
              <a:alpha val="736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13"/>
          <p:cNvSpPr/>
          <p:nvPr/>
        </p:nvSpPr>
        <p:spPr>
          <a:xfrm>
            <a:off x="7743900" y="-40925"/>
            <a:ext cx="1514400" cy="1058100"/>
          </a:xfrm>
          <a:prstGeom prst="roundRect">
            <a:avLst>
              <a:gd name="adj" fmla="val 16667"/>
            </a:avLst>
          </a:prstGeom>
          <a:solidFill>
            <a:srgbClr val="EE8C94">
              <a:alpha val="2527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title" hasCustomPrompt="1"/>
          </p:nvPr>
        </p:nvSpPr>
        <p:spPr>
          <a:xfrm flipH="1">
            <a:off x="7371856" y="2213414"/>
            <a:ext cx="12096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500"/>
              <a:buNone/>
              <a:defRPr sz="6000" b="0">
                <a:solidFill>
                  <a:schemeClr val="l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5500"/>
              <a:buFont typeface="Thasadith"/>
              <a:buNone/>
              <a:defRPr sz="5500">
                <a:latin typeface="Thasadith"/>
                <a:ea typeface="Thasadith"/>
                <a:cs typeface="Thasadith"/>
                <a:sym typeface="Thasadith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5500"/>
              <a:buFont typeface="Thasadith"/>
              <a:buNone/>
              <a:defRPr sz="5500">
                <a:latin typeface="Thasadith"/>
                <a:ea typeface="Thasadith"/>
                <a:cs typeface="Thasadith"/>
                <a:sym typeface="Thasadith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5500"/>
              <a:buFont typeface="Thasadith"/>
              <a:buNone/>
              <a:defRPr sz="5500">
                <a:latin typeface="Thasadith"/>
                <a:ea typeface="Thasadith"/>
                <a:cs typeface="Thasadith"/>
                <a:sym typeface="Thasadith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5500"/>
              <a:buFont typeface="Thasadith"/>
              <a:buNone/>
              <a:defRPr sz="5500">
                <a:latin typeface="Thasadith"/>
                <a:ea typeface="Thasadith"/>
                <a:cs typeface="Thasadith"/>
                <a:sym typeface="Thasadith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5500"/>
              <a:buFont typeface="Thasadith"/>
              <a:buNone/>
              <a:defRPr sz="5500">
                <a:latin typeface="Thasadith"/>
                <a:ea typeface="Thasadith"/>
                <a:cs typeface="Thasadith"/>
                <a:sym typeface="Thasadith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5500"/>
              <a:buFont typeface="Thasadith"/>
              <a:buNone/>
              <a:defRPr sz="5500">
                <a:latin typeface="Thasadith"/>
                <a:ea typeface="Thasadith"/>
                <a:cs typeface="Thasadith"/>
                <a:sym typeface="Thasadith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5500"/>
              <a:buFont typeface="Thasadith"/>
              <a:buNone/>
              <a:defRPr sz="5500">
                <a:latin typeface="Thasadith"/>
                <a:ea typeface="Thasadith"/>
                <a:cs typeface="Thasadith"/>
                <a:sym typeface="Thasadith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5500"/>
              <a:buFont typeface="Thasadith"/>
              <a:buNone/>
              <a:defRPr sz="5500">
                <a:latin typeface="Thasadith"/>
                <a:ea typeface="Thasadith"/>
                <a:cs typeface="Thasadith"/>
                <a:sym typeface="Thasadith"/>
              </a:defRPr>
            </a:lvl9pPr>
          </a:lstStyle>
          <a:p>
            <a:r>
              <a:t>xx%</a:t>
            </a:r>
          </a:p>
        </p:txBody>
      </p:sp>
      <p:sp>
        <p:nvSpPr>
          <p:cNvPr id="62" name="Google Shape;62;p13"/>
          <p:cNvSpPr txBox="1">
            <a:spLocks noGrp="1"/>
          </p:cNvSpPr>
          <p:nvPr>
            <p:ph type="subTitle" idx="1"/>
          </p:nvPr>
        </p:nvSpPr>
        <p:spPr>
          <a:xfrm flipH="1">
            <a:off x="2078142" y="2477830"/>
            <a:ext cx="2219400" cy="74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2"/>
          </p:nvPr>
        </p:nvSpPr>
        <p:spPr>
          <a:xfrm>
            <a:off x="4937908" y="2477830"/>
            <a:ext cx="2157000" cy="74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title" idx="3"/>
          </p:nvPr>
        </p:nvSpPr>
        <p:spPr>
          <a:xfrm>
            <a:off x="4171050" y="344700"/>
            <a:ext cx="4345200" cy="74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3000"/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subTitle" idx="4"/>
          </p:nvPr>
        </p:nvSpPr>
        <p:spPr>
          <a:xfrm flipH="1">
            <a:off x="2078142" y="3439460"/>
            <a:ext cx="2219400" cy="74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subTitle" idx="5"/>
          </p:nvPr>
        </p:nvSpPr>
        <p:spPr>
          <a:xfrm>
            <a:off x="5052207" y="3439460"/>
            <a:ext cx="2042700" cy="74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6"/>
          </p:nvPr>
        </p:nvSpPr>
        <p:spPr>
          <a:xfrm flipH="1">
            <a:off x="2078080" y="1905938"/>
            <a:ext cx="3130200" cy="74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hasadith"/>
              <a:buNone/>
              <a:defRPr sz="2400" b="1">
                <a:latin typeface="Marvel"/>
                <a:ea typeface="Marvel"/>
                <a:cs typeface="Marvel"/>
                <a:sym typeface="Marv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hasadith"/>
              <a:buNone/>
              <a:defRPr>
                <a:latin typeface="Thasadith"/>
                <a:ea typeface="Thasadith"/>
                <a:cs typeface="Thasadith"/>
                <a:sym typeface="Thasadith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hasadith"/>
              <a:buNone/>
              <a:defRPr>
                <a:latin typeface="Thasadith"/>
                <a:ea typeface="Thasadith"/>
                <a:cs typeface="Thasadith"/>
                <a:sym typeface="Thasadith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hasadith"/>
              <a:buNone/>
              <a:defRPr>
                <a:latin typeface="Thasadith"/>
                <a:ea typeface="Thasadith"/>
                <a:cs typeface="Thasadith"/>
                <a:sym typeface="Thasadith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hasadith"/>
              <a:buNone/>
              <a:defRPr>
                <a:latin typeface="Thasadith"/>
                <a:ea typeface="Thasadith"/>
                <a:cs typeface="Thasadith"/>
                <a:sym typeface="Thasadith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hasadith"/>
              <a:buNone/>
              <a:defRPr>
                <a:latin typeface="Thasadith"/>
                <a:ea typeface="Thasadith"/>
                <a:cs typeface="Thasadith"/>
                <a:sym typeface="Thasadith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hasadith"/>
              <a:buNone/>
              <a:defRPr>
                <a:latin typeface="Thasadith"/>
                <a:ea typeface="Thasadith"/>
                <a:cs typeface="Thasadith"/>
                <a:sym typeface="Thasadith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hasadith"/>
              <a:buNone/>
              <a:defRPr>
                <a:latin typeface="Thasadith"/>
                <a:ea typeface="Thasadith"/>
                <a:cs typeface="Thasadith"/>
                <a:sym typeface="Thasadith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hasadith"/>
              <a:buNone/>
              <a:defRPr>
                <a:latin typeface="Thasadith"/>
                <a:ea typeface="Thasadith"/>
                <a:cs typeface="Thasadith"/>
                <a:sym typeface="Thasadith"/>
              </a:defRPr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7"/>
          </p:nvPr>
        </p:nvSpPr>
        <p:spPr>
          <a:xfrm>
            <a:off x="4937982" y="1905938"/>
            <a:ext cx="2157000" cy="74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hasadith"/>
              <a:buNone/>
              <a:defRPr sz="2400" b="1">
                <a:latin typeface="Marvel"/>
                <a:ea typeface="Marvel"/>
                <a:cs typeface="Marvel"/>
                <a:sym typeface="Marv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hasadith"/>
              <a:buNone/>
              <a:defRPr>
                <a:latin typeface="Thasadith"/>
                <a:ea typeface="Thasadith"/>
                <a:cs typeface="Thasadith"/>
                <a:sym typeface="Thasadith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hasadith"/>
              <a:buNone/>
              <a:defRPr>
                <a:latin typeface="Thasadith"/>
                <a:ea typeface="Thasadith"/>
                <a:cs typeface="Thasadith"/>
                <a:sym typeface="Thasadith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hasadith"/>
              <a:buNone/>
              <a:defRPr>
                <a:latin typeface="Thasadith"/>
                <a:ea typeface="Thasadith"/>
                <a:cs typeface="Thasadith"/>
                <a:sym typeface="Thasadith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hasadith"/>
              <a:buNone/>
              <a:defRPr>
                <a:latin typeface="Thasadith"/>
                <a:ea typeface="Thasadith"/>
                <a:cs typeface="Thasadith"/>
                <a:sym typeface="Thasadith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hasadith"/>
              <a:buNone/>
              <a:defRPr>
                <a:latin typeface="Thasadith"/>
                <a:ea typeface="Thasadith"/>
                <a:cs typeface="Thasadith"/>
                <a:sym typeface="Thasadith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hasadith"/>
              <a:buNone/>
              <a:defRPr>
                <a:latin typeface="Thasadith"/>
                <a:ea typeface="Thasadith"/>
                <a:cs typeface="Thasadith"/>
                <a:sym typeface="Thasadith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hasadith"/>
              <a:buNone/>
              <a:defRPr>
                <a:latin typeface="Thasadith"/>
                <a:ea typeface="Thasadith"/>
                <a:cs typeface="Thasadith"/>
                <a:sym typeface="Thasadith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hasadith"/>
              <a:buNone/>
              <a:defRPr>
                <a:latin typeface="Thasadith"/>
                <a:ea typeface="Thasadith"/>
                <a:cs typeface="Thasadith"/>
                <a:sym typeface="Thasadith"/>
              </a:defRPr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subTitle" idx="8"/>
          </p:nvPr>
        </p:nvSpPr>
        <p:spPr>
          <a:xfrm flipH="1">
            <a:off x="2078080" y="3156197"/>
            <a:ext cx="31302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hasadith"/>
              <a:buNone/>
              <a:defRPr sz="2400" b="1">
                <a:latin typeface="Marvel"/>
                <a:ea typeface="Marvel"/>
                <a:cs typeface="Marvel"/>
                <a:sym typeface="Marv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hasadith"/>
              <a:buNone/>
              <a:defRPr>
                <a:latin typeface="Thasadith"/>
                <a:ea typeface="Thasadith"/>
                <a:cs typeface="Thasadith"/>
                <a:sym typeface="Thasadith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hasadith"/>
              <a:buNone/>
              <a:defRPr>
                <a:latin typeface="Thasadith"/>
                <a:ea typeface="Thasadith"/>
                <a:cs typeface="Thasadith"/>
                <a:sym typeface="Thasadith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hasadith"/>
              <a:buNone/>
              <a:defRPr>
                <a:latin typeface="Thasadith"/>
                <a:ea typeface="Thasadith"/>
                <a:cs typeface="Thasadith"/>
                <a:sym typeface="Thasadith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hasadith"/>
              <a:buNone/>
              <a:defRPr>
                <a:latin typeface="Thasadith"/>
                <a:ea typeface="Thasadith"/>
                <a:cs typeface="Thasadith"/>
                <a:sym typeface="Thasadith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hasadith"/>
              <a:buNone/>
              <a:defRPr>
                <a:latin typeface="Thasadith"/>
                <a:ea typeface="Thasadith"/>
                <a:cs typeface="Thasadith"/>
                <a:sym typeface="Thasadith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hasadith"/>
              <a:buNone/>
              <a:defRPr>
                <a:latin typeface="Thasadith"/>
                <a:ea typeface="Thasadith"/>
                <a:cs typeface="Thasadith"/>
                <a:sym typeface="Thasadith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hasadith"/>
              <a:buNone/>
              <a:defRPr>
                <a:latin typeface="Thasadith"/>
                <a:ea typeface="Thasadith"/>
                <a:cs typeface="Thasadith"/>
                <a:sym typeface="Thasadith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hasadith"/>
              <a:buNone/>
              <a:defRPr>
                <a:latin typeface="Thasadith"/>
                <a:ea typeface="Thasadith"/>
                <a:cs typeface="Thasadith"/>
                <a:sym typeface="Thasadith"/>
              </a:defRPr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subTitle" idx="9"/>
          </p:nvPr>
        </p:nvSpPr>
        <p:spPr>
          <a:xfrm>
            <a:off x="5156980" y="3156197"/>
            <a:ext cx="19380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hasadith"/>
              <a:buNone/>
              <a:defRPr sz="2400" b="1">
                <a:latin typeface="Marvel"/>
                <a:ea typeface="Marvel"/>
                <a:cs typeface="Marvel"/>
                <a:sym typeface="Marv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hasadith"/>
              <a:buNone/>
              <a:defRPr>
                <a:latin typeface="Thasadith"/>
                <a:ea typeface="Thasadith"/>
                <a:cs typeface="Thasadith"/>
                <a:sym typeface="Thasadith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hasadith"/>
              <a:buNone/>
              <a:defRPr>
                <a:latin typeface="Thasadith"/>
                <a:ea typeface="Thasadith"/>
                <a:cs typeface="Thasadith"/>
                <a:sym typeface="Thasadith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hasadith"/>
              <a:buNone/>
              <a:defRPr>
                <a:latin typeface="Thasadith"/>
                <a:ea typeface="Thasadith"/>
                <a:cs typeface="Thasadith"/>
                <a:sym typeface="Thasadith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hasadith"/>
              <a:buNone/>
              <a:defRPr>
                <a:latin typeface="Thasadith"/>
                <a:ea typeface="Thasadith"/>
                <a:cs typeface="Thasadith"/>
                <a:sym typeface="Thasadith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hasadith"/>
              <a:buNone/>
              <a:defRPr>
                <a:latin typeface="Thasadith"/>
                <a:ea typeface="Thasadith"/>
                <a:cs typeface="Thasadith"/>
                <a:sym typeface="Thasadith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hasadith"/>
              <a:buNone/>
              <a:defRPr>
                <a:latin typeface="Thasadith"/>
                <a:ea typeface="Thasadith"/>
                <a:cs typeface="Thasadith"/>
                <a:sym typeface="Thasadith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hasadith"/>
              <a:buNone/>
              <a:defRPr>
                <a:latin typeface="Thasadith"/>
                <a:ea typeface="Thasadith"/>
                <a:cs typeface="Thasadith"/>
                <a:sym typeface="Thasadith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hasadith"/>
              <a:buNone/>
              <a:defRPr>
                <a:latin typeface="Thasadith"/>
                <a:ea typeface="Thasadith"/>
                <a:cs typeface="Thasadith"/>
                <a:sym typeface="Thasadith"/>
              </a:defRPr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title" idx="13" hasCustomPrompt="1"/>
          </p:nvPr>
        </p:nvSpPr>
        <p:spPr>
          <a:xfrm>
            <a:off x="430634" y="3188375"/>
            <a:ext cx="13236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500"/>
              <a:buNone/>
              <a:defRPr sz="6000" b="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500"/>
              <a:buFont typeface="Thasadith"/>
              <a:buNone/>
              <a:defRPr sz="5500">
                <a:latin typeface="Thasadith"/>
                <a:ea typeface="Thasadith"/>
                <a:cs typeface="Thasadith"/>
                <a:sym typeface="Thasadith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500"/>
              <a:buFont typeface="Thasadith"/>
              <a:buNone/>
              <a:defRPr sz="5500">
                <a:latin typeface="Thasadith"/>
                <a:ea typeface="Thasadith"/>
                <a:cs typeface="Thasadith"/>
                <a:sym typeface="Thasadith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500"/>
              <a:buFont typeface="Thasadith"/>
              <a:buNone/>
              <a:defRPr sz="5500">
                <a:latin typeface="Thasadith"/>
                <a:ea typeface="Thasadith"/>
                <a:cs typeface="Thasadith"/>
                <a:sym typeface="Thasadith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500"/>
              <a:buFont typeface="Thasadith"/>
              <a:buNone/>
              <a:defRPr sz="5500">
                <a:latin typeface="Thasadith"/>
                <a:ea typeface="Thasadith"/>
                <a:cs typeface="Thasadith"/>
                <a:sym typeface="Thasadith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500"/>
              <a:buFont typeface="Thasadith"/>
              <a:buNone/>
              <a:defRPr sz="5500">
                <a:latin typeface="Thasadith"/>
                <a:ea typeface="Thasadith"/>
                <a:cs typeface="Thasadith"/>
                <a:sym typeface="Thasadith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500"/>
              <a:buFont typeface="Thasadith"/>
              <a:buNone/>
              <a:defRPr sz="5500">
                <a:latin typeface="Thasadith"/>
                <a:ea typeface="Thasadith"/>
                <a:cs typeface="Thasadith"/>
                <a:sym typeface="Thasadith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500"/>
              <a:buFont typeface="Thasadith"/>
              <a:buNone/>
              <a:defRPr sz="5500">
                <a:latin typeface="Thasadith"/>
                <a:ea typeface="Thasadith"/>
                <a:cs typeface="Thasadith"/>
                <a:sym typeface="Thasadith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500"/>
              <a:buFont typeface="Thasadith"/>
              <a:buNone/>
              <a:defRPr sz="5500">
                <a:latin typeface="Thasadith"/>
                <a:ea typeface="Thasadith"/>
                <a:cs typeface="Thasadith"/>
                <a:sym typeface="Thasadith"/>
              </a:defRPr>
            </a:lvl9pPr>
          </a:lstStyle>
          <a:p>
            <a:r>
              <a:t>xx%</a:t>
            </a:r>
          </a:p>
        </p:txBody>
      </p:sp>
      <p:sp>
        <p:nvSpPr>
          <p:cNvPr id="72" name="Google Shape;72;p13"/>
          <p:cNvSpPr txBox="1">
            <a:spLocks noGrp="1"/>
          </p:cNvSpPr>
          <p:nvPr>
            <p:ph type="title" idx="14" hasCustomPrompt="1"/>
          </p:nvPr>
        </p:nvSpPr>
        <p:spPr>
          <a:xfrm flipH="1">
            <a:off x="7371856" y="3188375"/>
            <a:ext cx="13236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500"/>
              <a:buNone/>
              <a:defRPr sz="6000" b="0">
                <a:solidFill>
                  <a:schemeClr val="l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5500"/>
              <a:buFont typeface="Thasadith"/>
              <a:buNone/>
              <a:defRPr sz="5500">
                <a:latin typeface="Thasadith"/>
                <a:ea typeface="Thasadith"/>
                <a:cs typeface="Thasadith"/>
                <a:sym typeface="Thasadith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5500"/>
              <a:buFont typeface="Thasadith"/>
              <a:buNone/>
              <a:defRPr sz="5500">
                <a:latin typeface="Thasadith"/>
                <a:ea typeface="Thasadith"/>
                <a:cs typeface="Thasadith"/>
                <a:sym typeface="Thasadith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5500"/>
              <a:buFont typeface="Thasadith"/>
              <a:buNone/>
              <a:defRPr sz="5500">
                <a:latin typeface="Thasadith"/>
                <a:ea typeface="Thasadith"/>
                <a:cs typeface="Thasadith"/>
                <a:sym typeface="Thasadith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5500"/>
              <a:buFont typeface="Thasadith"/>
              <a:buNone/>
              <a:defRPr sz="5500">
                <a:latin typeface="Thasadith"/>
                <a:ea typeface="Thasadith"/>
                <a:cs typeface="Thasadith"/>
                <a:sym typeface="Thasadith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5500"/>
              <a:buFont typeface="Thasadith"/>
              <a:buNone/>
              <a:defRPr sz="5500">
                <a:latin typeface="Thasadith"/>
                <a:ea typeface="Thasadith"/>
                <a:cs typeface="Thasadith"/>
                <a:sym typeface="Thasadith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5500"/>
              <a:buFont typeface="Thasadith"/>
              <a:buNone/>
              <a:defRPr sz="5500">
                <a:latin typeface="Thasadith"/>
                <a:ea typeface="Thasadith"/>
                <a:cs typeface="Thasadith"/>
                <a:sym typeface="Thasadith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5500"/>
              <a:buFont typeface="Thasadith"/>
              <a:buNone/>
              <a:defRPr sz="5500">
                <a:latin typeface="Thasadith"/>
                <a:ea typeface="Thasadith"/>
                <a:cs typeface="Thasadith"/>
                <a:sym typeface="Thasadith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5500"/>
              <a:buFont typeface="Thasadith"/>
              <a:buNone/>
              <a:defRPr sz="5500">
                <a:latin typeface="Thasadith"/>
                <a:ea typeface="Thasadith"/>
                <a:cs typeface="Thasadith"/>
                <a:sym typeface="Thasadith"/>
              </a:defRPr>
            </a:lvl9pPr>
          </a:lstStyle>
          <a:p>
            <a:r>
              <a:t>xx%</a:t>
            </a:r>
          </a:p>
        </p:txBody>
      </p:sp>
      <p:sp>
        <p:nvSpPr>
          <p:cNvPr id="73" name="Google Shape;73;p13"/>
          <p:cNvSpPr txBox="1">
            <a:spLocks noGrp="1"/>
          </p:cNvSpPr>
          <p:nvPr>
            <p:ph type="title" idx="15" hasCustomPrompt="1"/>
          </p:nvPr>
        </p:nvSpPr>
        <p:spPr>
          <a:xfrm>
            <a:off x="430634" y="2213414"/>
            <a:ext cx="13236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500"/>
              <a:buNone/>
              <a:defRPr sz="6000" b="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500"/>
              <a:buFont typeface="Thasadith"/>
              <a:buNone/>
              <a:defRPr sz="5500">
                <a:latin typeface="Thasadith"/>
                <a:ea typeface="Thasadith"/>
                <a:cs typeface="Thasadith"/>
                <a:sym typeface="Thasadith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500"/>
              <a:buFont typeface="Thasadith"/>
              <a:buNone/>
              <a:defRPr sz="5500">
                <a:latin typeface="Thasadith"/>
                <a:ea typeface="Thasadith"/>
                <a:cs typeface="Thasadith"/>
                <a:sym typeface="Thasadith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500"/>
              <a:buFont typeface="Thasadith"/>
              <a:buNone/>
              <a:defRPr sz="5500">
                <a:latin typeface="Thasadith"/>
                <a:ea typeface="Thasadith"/>
                <a:cs typeface="Thasadith"/>
                <a:sym typeface="Thasadith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500"/>
              <a:buFont typeface="Thasadith"/>
              <a:buNone/>
              <a:defRPr sz="5500">
                <a:latin typeface="Thasadith"/>
                <a:ea typeface="Thasadith"/>
                <a:cs typeface="Thasadith"/>
                <a:sym typeface="Thasadith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500"/>
              <a:buFont typeface="Thasadith"/>
              <a:buNone/>
              <a:defRPr sz="5500">
                <a:latin typeface="Thasadith"/>
                <a:ea typeface="Thasadith"/>
                <a:cs typeface="Thasadith"/>
                <a:sym typeface="Thasadith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500"/>
              <a:buFont typeface="Thasadith"/>
              <a:buNone/>
              <a:defRPr sz="5500">
                <a:latin typeface="Thasadith"/>
                <a:ea typeface="Thasadith"/>
                <a:cs typeface="Thasadith"/>
                <a:sym typeface="Thasadith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500"/>
              <a:buFont typeface="Thasadith"/>
              <a:buNone/>
              <a:defRPr sz="5500">
                <a:latin typeface="Thasadith"/>
                <a:ea typeface="Thasadith"/>
                <a:cs typeface="Thasadith"/>
                <a:sym typeface="Thasadith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500"/>
              <a:buFont typeface="Thasadith"/>
              <a:buNone/>
              <a:defRPr sz="5500">
                <a:latin typeface="Thasadith"/>
                <a:ea typeface="Thasadith"/>
                <a:cs typeface="Thasadith"/>
                <a:sym typeface="Thasadith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7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3"/>
          <p:cNvSpPr/>
          <p:nvPr/>
        </p:nvSpPr>
        <p:spPr>
          <a:xfrm>
            <a:off x="7743900" y="-40925"/>
            <a:ext cx="1514400" cy="1058100"/>
          </a:xfrm>
          <a:prstGeom prst="roundRect">
            <a:avLst>
              <a:gd name="adj" fmla="val 16667"/>
            </a:avLst>
          </a:prstGeom>
          <a:solidFill>
            <a:srgbClr val="EE8C94">
              <a:alpha val="2527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23"/>
          <p:cNvSpPr txBox="1">
            <a:spLocks noGrp="1"/>
          </p:cNvSpPr>
          <p:nvPr>
            <p:ph type="title"/>
          </p:nvPr>
        </p:nvSpPr>
        <p:spPr>
          <a:xfrm>
            <a:off x="4171050" y="344700"/>
            <a:ext cx="4345200" cy="74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3000"/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6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vel"/>
              <a:buNone/>
              <a:defRPr sz="2400" b="1">
                <a:solidFill>
                  <a:schemeClr val="dk1"/>
                </a:solidFill>
                <a:latin typeface="Marvel"/>
                <a:ea typeface="Marvel"/>
                <a:cs typeface="Marvel"/>
                <a:sym typeface="Marv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vel"/>
              <a:buNone/>
              <a:defRPr sz="2400" b="1">
                <a:solidFill>
                  <a:schemeClr val="dk1"/>
                </a:solidFill>
                <a:latin typeface="Marvel"/>
                <a:ea typeface="Marvel"/>
                <a:cs typeface="Marvel"/>
                <a:sym typeface="Marvel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vel"/>
              <a:buNone/>
              <a:defRPr sz="2400" b="1">
                <a:solidFill>
                  <a:schemeClr val="dk1"/>
                </a:solidFill>
                <a:latin typeface="Marvel"/>
                <a:ea typeface="Marvel"/>
                <a:cs typeface="Marvel"/>
                <a:sym typeface="Marvel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vel"/>
              <a:buNone/>
              <a:defRPr sz="2400" b="1">
                <a:solidFill>
                  <a:schemeClr val="dk1"/>
                </a:solidFill>
                <a:latin typeface="Marvel"/>
                <a:ea typeface="Marvel"/>
                <a:cs typeface="Marvel"/>
                <a:sym typeface="Marvel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vel"/>
              <a:buNone/>
              <a:defRPr sz="2400" b="1">
                <a:solidFill>
                  <a:schemeClr val="dk1"/>
                </a:solidFill>
                <a:latin typeface="Marvel"/>
                <a:ea typeface="Marvel"/>
                <a:cs typeface="Marvel"/>
                <a:sym typeface="Marvel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vel"/>
              <a:buNone/>
              <a:defRPr sz="2400" b="1">
                <a:solidFill>
                  <a:schemeClr val="dk1"/>
                </a:solidFill>
                <a:latin typeface="Marvel"/>
                <a:ea typeface="Marvel"/>
                <a:cs typeface="Marvel"/>
                <a:sym typeface="Marvel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vel"/>
              <a:buNone/>
              <a:defRPr sz="2400" b="1">
                <a:solidFill>
                  <a:schemeClr val="dk1"/>
                </a:solidFill>
                <a:latin typeface="Marvel"/>
                <a:ea typeface="Marvel"/>
                <a:cs typeface="Marvel"/>
                <a:sym typeface="Marvel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vel"/>
              <a:buNone/>
              <a:defRPr sz="2400" b="1">
                <a:solidFill>
                  <a:schemeClr val="dk1"/>
                </a:solidFill>
                <a:latin typeface="Marvel"/>
                <a:ea typeface="Marvel"/>
                <a:cs typeface="Marvel"/>
                <a:sym typeface="Marvel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vel"/>
              <a:buNone/>
              <a:defRPr sz="2400" b="1">
                <a:solidFill>
                  <a:schemeClr val="dk1"/>
                </a:solidFill>
                <a:latin typeface="Marvel"/>
                <a:ea typeface="Marvel"/>
                <a:cs typeface="Marvel"/>
                <a:sym typeface="Marve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ssistant ExtraLight"/>
              <a:buChar char="●"/>
              <a:defRPr sz="1800">
                <a:solidFill>
                  <a:schemeClr val="dk1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 ExtraLight"/>
              <a:buChar char="○"/>
              <a:defRPr>
                <a:solidFill>
                  <a:schemeClr val="dk1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defRPr>
            </a:lvl2pPr>
            <a:lvl3pPr marL="1371600" lvl="2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 ExtraLight"/>
              <a:buChar char="■"/>
              <a:defRPr sz="1200">
                <a:solidFill>
                  <a:schemeClr val="dk1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defRPr>
            </a:lvl3pPr>
            <a:lvl4pPr marL="1828800" lvl="3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 ExtraLight"/>
              <a:buChar char="●"/>
              <a:defRPr sz="1200">
                <a:solidFill>
                  <a:schemeClr val="dk1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defRPr>
            </a:lvl4pPr>
            <a:lvl5pPr marL="2286000" lvl="4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 ExtraLight"/>
              <a:buChar char="○"/>
              <a:defRPr sz="1200">
                <a:solidFill>
                  <a:schemeClr val="dk1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defRPr>
            </a:lvl5pPr>
            <a:lvl6pPr marL="2743200" lvl="5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 ExtraLight"/>
              <a:buChar char="■"/>
              <a:defRPr sz="1200">
                <a:solidFill>
                  <a:schemeClr val="dk1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defRPr>
            </a:lvl6pPr>
            <a:lvl7pPr marL="3200400" lvl="6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 ExtraLight"/>
              <a:buChar char="●"/>
              <a:defRPr sz="1200">
                <a:solidFill>
                  <a:schemeClr val="dk1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defRPr>
            </a:lvl7pPr>
            <a:lvl8pPr marL="3657600" lvl="7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 ExtraLight"/>
              <a:buChar char="○"/>
              <a:defRPr sz="1200">
                <a:solidFill>
                  <a:schemeClr val="dk1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defRPr>
            </a:lvl8pPr>
            <a:lvl9pPr marL="4114800" lvl="8" indent="-30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Assistant ExtraLight"/>
              <a:buChar char="■"/>
              <a:defRPr sz="1200">
                <a:solidFill>
                  <a:schemeClr val="dk1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5" r:id="rId4"/>
    <p:sldLayoutId id="2147483658" r:id="rId5"/>
    <p:sldLayoutId id="2147483659" r:id="rId6"/>
    <p:sldLayoutId id="2147483669" r:id="rId7"/>
    <p:sldLayoutId id="2147483670" r:id="rId8"/>
    <p:sldLayoutId id="2147483671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naive-bayes-classifier-81d512f50a7c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Relationship Id="rId4" Type="http://schemas.openxmlformats.org/officeDocument/2006/relationships/hyperlink" Target="https://towardsdatascience.com/all-about-naive-bayes-8e13cef044cf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8"/>
          <p:cNvSpPr txBox="1">
            <a:spLocks noGrp="1"/>
          </p:cNvSpPr>
          <p:nvPr>
            <p:ph type="subTitle" idx="1"/>
          </p:nvPr>
        </p:nvSpPr>
        <p:spPr>
          <a:xfrm rot="1416">
            <a:off x="5456962" y="3940825"/>
            <a:ext cx="2913300" cy="79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 b="1" dirty="0"/>
              <a:t>Data Scientists Team</a:t>
            </a:r>
          </a:p>
          <a:p>
            <a:pPr marL="0" lvl="0" indent="0"/>
            <a:endParaRPr lang="en-US" dirty="0"/>
          </a:p>
          <a:p>
            <a:pPr marL="0" lvl="0" indent="0"/>
            <a:r>
              <a:rPr lang="en-US" dirty="0" err="1"/>
              <a:t>Halah</a:t>
            </a:r>
            <a:r>
              <a:rPr lang="en-US" dirty="0"/>
              <a:t> </a:t>
            </a:r>
            <a:r>
              <a:rPr lang="en-US" dirty="0" err="1"/>
              <a:t>Almodarra</a:t>
            </a:r>
            <a:r>
              <a:rPr lang="en-US" dirty="0"/>
              <a:t>               Nourah </a:t>
            </a:r>
            <a:r>
              <a:rPr lang="en-US" dirty="0" err="1"/>
              <a:t>AlMutlaq</a:t>
            </a:r>
            <a:r>
              <a:rPr lang="en-US" dirty="0"/>
              <a:t>   </a:t>
            </a:r>
          </a:p>
          <a:p>
            <a:pPr marL="0" lvl="0" indent="0"/>
            <a:r>
              <a:rPr lang="en-US" dirty="0"/>
              <a:t>Yasmeen </a:t>
            </a:r>
            <a:r>
              <a:rPr lang="en-US" dirty="0" err="1"/>
              <a:t>Aldossary</a:t>
            </a:r>
            <a:endParaRPr lang="en-US" dirty="0"/>
          </a:p>
          <a:p>
            <a:pPr marL="0" lvl="0" indent="0"/>
            <a:endParaRPr lang="en-US" dirty="0"/>
          </a:p>
        </p:txBody>
      </p:sp>
      <p:sp>
        <p:nvSpPr>
          <p:cNvPr id="156" name="Google Shape;156;p28"/>
          <p:cNvSpPr txBox="1">
            <a:spLocks noGrp="1"/>
          </p:cNvSpPr>
          <p:nvPr>
            <p:ph type="ctrTitle"/>
          </p:nvPr>
        </p:nvSpPr>
        <p:spPr>
          <a:xfrm rot="896">
            <a:off x="1043701" y="907800"/>
            <a:ext cx="6904200" cy="205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 smtClean="0"/>
              <a:t>Naïve Bayes Classifier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p49"/>
          <p:cNvSpPr txBox="1">
            <a:spLocks noGrp="1"/>
          </p:cNvSpPr>
          <p:nvPr>
            <p:ph type="title"/>
          </p:nvPr>
        </p:nvSpPr>
        <p:spPr>
          <a:xfrm>
            <a:off x="4171050" y="344700"/>
            <a:ext cx="4345200" cy="74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APPLICATIONS</a:t>
            </a:r>
          </a:p>
        </p:txBody>
      </p:sp>
      <p:cxnSp>
        <p:nvCxnSpPr>
          <p:cNvPr id="751" name="Google Shape;751;p49"/>
          <p:cNvCxnSpPr>
            <a:cxnSpLocks/>
            <a:endCxn id="753" idx="0"/>
          </p:cNvCxnSpPr>
          <p:nvPr/>
        </p:nvCxnSpPr>
        <p:spPr>
          <a:xfrm>
            <a:off x="3866250" y="2416025"/>
            <a:ext cx="0" cy="4794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55" name="Google Shape;755;p49"/>
          <p:cNvSpPr txBox="1">
            <a:spLocks noGrp="1"/>
          </p:cNvSpPr>
          <p:nvPr>
            <p:ph type="ctrTitle" idx="4294967295"/>
          </p:nvPr>
        </p:nvSpPr>
        <p:spPr>
          <a:xfrm flipH="1">
            <a:off x="1033426" y="3285852"/>
            <a:ext cx="1817700" cy="45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sz="2000" dirty="0"/>
              <a:t>Real time Prediction</a:t>
            </a:r>
            <a:endParaRPr sz="2000" dirty="0">
              <a:solidFill>
                <a:schemeClr val="dk1"/>
              </a:solidFill>
            </a:endParaRPr>
          </a:p>
        </p:txBody>
      </p:sp>
      <p:sp>
        <p:nvSpPr>
          <p:cNvPr id="752" name="Google Shape;752;p49"/>
          <p:cNvSpPr/>
          <p:nvPr/>
        </p:nvSpPr>
        <p:spPr>
          <a:xfrm>
            <a:off x="3333750" y="1431325"/>
            <a:ext cx="2476500" cy="1011600"/>
          </a:xfrm>
          <a:prstGeom prst="roundRect">
            <a:avLst>
              <a:gd name="adj" fmla="val 16667"/>
            </a:avLst>
          </a:prstGeom>
          <a:solidFill>
            <a:srgbClr val="AED7E8">
              <a:alpha val="736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8" name="Google Shape;758;p49"/>
          <p:cNvSpPr/>
          <p:nvPr/>
        </p:nvSpPr>
        <p:spPr>
          <a:xfrm>
            <a:off x="1637475" y="2585850"/>
            <a:ext cx="609600" cy="619200"/>
          </a:xfrm>
          <a:prstGeom prst="roundRect">
            <a:avLst>
              <a:gd name="adj" fmla="val 16667"/>
            </a:avLst>
          </a:prstGeom>
          <a:solidFill>
            <a:srgbClr val="EE8C94">
              <a:alpha val="603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9" name="Google Shape;759;p49"/>
          <p:cNvSpPr/>
          <p:nvPr/>
        </p:nvSpPr>
        <p:spPr>
          <a:xfrm>
            <a:off x="6834975" y="2585850"/>
            <a:ext cx="609600" cy="619200"/>
          </a:xfrm>
          <a:prstGeom prst="roundRect">
            <a:avLst>
              <a:gd name="adj" fmla="val 16667"/>
            </a:avLst>
          </a:prstGeom>
          <a:solidFill>
            <a:srgbClr val="EE8C94">
              <a:alpha val="603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60" name="Google Shape;760;p49"/>
          <p:cNvCxnSpPr>
            <a:cxnSpLocks/>
            <a:stCxn id="752" idx="1"/>
            <a:endCxn id="758" idx="0"/>
          </p:cNvCxnSpPr>
          <p:nvPr/>
        </p:nvCxnSpPr>
        <p:spPr>
          <a:xfrm flipH="1">
            <a:off x="1942350" y="1937125"/>
            <a:ext cx="1391400" cy="648600"/>
          </a:xfrm>
          <a:prstGeom prst="bentConnector2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61" name="Google Shape;761;p49"/>
          <p:cNvCxnSpPr>
            <a:stCxn id="752" idx="3"/>
            <a:endCxn id="759" idx="0"/>
          </p:cNvCxnSpPr>
          <p:nvPr/>
        </p:nvCxnSpPr>
        <p:spPr>
          <a:xfrm>
            <a:off x="5810250" y="1937125"/>
            <a:ext cx="1329600" cy="648600"/>
          </a:xfrm>
          <a:prstGeom prst="bentConnector2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62" name="Google Shape;762;p49"/>
          <p:cNvSpPr txBox="1">
            <a:spLocks noGrp="1"/>
          </p:cNvSpPr>
          <p:nvPr>
            <p:ph type="subTitle" idx="4294967295"/>
          </p:nvPr>
        </p:nvSpPr>
        <p:spPr>
          <a:xfrm flipH="1">
            <a:off x="3333750" y="1651524"/>
            <a:ext cx="2476496" cy="6820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lnSpc>
                <a:spcPct val="100000"/>
              </a:lnSpc>
              <a:spcAft>
                <a:spcPts val="1600"/>
              </a:spcAft>
              <a:buNone/>
            </a:pPr>
            <a:r>
              <a:rPr lang="en-US" dirty="0" smtClean="0"/>
              <a:t>Naïve Bayes </a:t>
            </a:r>
            <a:r>
              <a:rPr lang="en-US" dirty="0"/>
              <a:t>Classifier</a:t>
            </a:r>
          </a:p>
        </p:txBody>
      </p:sp>
      <p:sp>
        <p:nvSpPr>
          <p:cNvPr id="763" name="Google Shape;763;p49"/>
          <p:cNvSpPr txBox="1">
            <a:spLocks noGrp="1"/>
          </p:cNvSpPr>
          <p:nvPr>
            <p:ph type="ctrTitle" idx="4294967295"/>
          </p:nvPr>
        </p:nvSpPr>
        <p:spPr>
          <a:xfrm flipH="1">
            <a:off x="1493775" y="2667450"/>
            <a:ext cx="897000" cy="45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chemeClr val="lt1"/>
                </a:solidFill>
              </a:rPr>
              <a:t>01</a:t>
            </a:r>
            <a:endParaRPr sz="3000" dirty="0">
              <a:solidFill>
                <a:schemeClr val="lt1"/>
              </a:solidFill>
            </a:endParaRPr>
          </a:p>
        </p:txBody>
      </p:sp>
      <p:sp>
        <p:nvSpPr>
          <p:cNvPr id="764" name="Google Shape;764;p49"/>
          <p:cNvSpPr txBox="1">
            <a:spLocks noGrp="1"/>
          </p:cNvSpPr>
          <p:nvPr>
            <p:ph type="ctrTitle" idx="4294967295"/>
          </p:nvPr>
        </p:nvSpPr>
        <p:spPr>
          <a:xfrm flipH="1">
            <a:off x="6691275" y="2667450"/>
            <a:ext cx="897000" cy="45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chemeClr val="lt1"/>
                </a:solidFill>
              </a:rPr>
              <a:t>04</a:t>
            </a:r>
            <a:endParaRPr sz="3000" dirty="0">
              <a:solidFill>
                <a:schemeClr val="lt1"/>
              </a:solidFill>
            </a:endParaRPr>
          </a:p>
        </p:txBody>
      </p:sp>
      <p:sp>
        <p:nvSpPr>
          <p:cNvPr id="753" name="Google Shape;753;p49"/>
          <p:cNvSpPr/>
          <p:nvPr/>
        </p:nvSpPr>
        <p:spPr>
          <a:xfrm>
            <a:off x="3561450" y="2895450"/>
            <a:ext cx="609600" cy="619200"/>
          </a:xfrm>
          <a:prstGeom prst="roundRect">
            <a:avLst>
              <a:gd name="adj" fmla="val 16667"/>
            </a:avLst>
          </a:prstGeom>
          <a:solidFill>
            <a:srgbClr val="EE8C94">
              <a:alpha val="603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5" name="Google Shape;765;p49"/>
          <p:cNvSpPr txBox="1">
            <a:spLocks noGrp="1"/>
          </p:cNvSpPr>
          <p:nvPr>
            <p:ph type="ctrTitle" idx="4294967295"/>
          </p:nvPr>
        </p:nvSpPr>
        <p:spPr>
          <a:xfrm flipH="1">
            <a:off x="3417750" y="2977050"/>
            <a:ext cx="897000" cy="45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</a:rPr>
              <a:t>02</a:t>
            </a:r>
            <a:endParaRPr sz="3000">
              <a:solidFill>
                <a:schemeClr val="lt1"/>
              </a:solidFill>
            </a:endParaRPr>
          </a:p>
        </p:txBody>
      </p:sp>
      <p:sp>
        <p:nvSpPr>
          <p:cNvPr id="766" name="Google Shape;766;p49"/>
          <p:cNvSpPr txBox="1">
            <a:spLocks noGrp="1"/>
          </p:cNvSpPr>
          <p:nvPr>
            <p:ph type="ctrTitle" idx="4294967295"/>
          </p:nvPr>
        </p:nvSpPr>
        <p:spPr>
          <a:xfrm flipH="1">
            <a:off x="3085949" y="3591467"/>
            <a:ext cx="1560600" cy="45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sz="2000" dirty="0"/>
              <a:t>Multi class Prediction</a:t>
            </a:r>
            <a:endParaRPr sz="2000" dirty="0">
              <a:solidFill>
                <a:schemeClr val="dk1"/>
              </a:solidFill>
            </a:endParaRPr>
          </a:p>
        </p:txBody>
      </p:sp>
      <p:sp>
        <p:nvSpPr>
          <p:cNvPr id="768" name="Google Shape;768;p49"/>
          <p:cNvSpPr txBox="1">
            <a:spLocks noGrp="1"/>
          </p:cNvSpPr>
          <p:nvPr>
            <p:ph type="ctrTitle" idx="4294967295"/>
          </p:nvPr>
        </p:nvSpPr>
        <p:spPr>
          <a:xfrm flipH="1">
            <a:off x="6305698" y="3248768"/>
            <a:ext cx="1928025" cy="11457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sz="2000" dirty="0"/>
              <a:t>Text classification Spam Filtering Sentiment Analysis</a:t>
            </a:r>
            <a:endParaRPr sz="2000" dirty="0">
              <a:solidFill>
                <a:schemeClr val="dk1"/>
              </a:solidFill>
            </a:endParaRPr>
          </a:p>
        </p:txBody>
      </p:sp>
      <p:cxnSp>
        <p:nvCxnSpPr>
          <p:cNvPr id="31" name="Google Shape;751;p49">
            <a:extLst>
              <a:ext uri="{FF2B5EF4-FFF2-40B4-BE49-F238E27FC236}">
                <a16:creationId xmlns:a16="http://schemas.microsoft.com/office/drawing/2014/main" xmlns="" id="{732E49D0-035C-6148-8E32-4C9762A57B18}"/>
              </a:ext>
            </a:extLst>
          </p:cNvPr>
          <p:cNvCxnSpPr>
            <a:endCxn id="32" idx="0"/>
          </p:cNvCxnSpPr>
          <p:nvPr/>
        </p:nvCxnSpPr>
        <p:spPr>
          <a:xfrm>
            <a:off x="5227651" y="2431441"/>
            <a:ext cx="0" cy="4794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" name="Google Shape;753;p49">
            <a:extLst>
              <a:ext uri="{FF2B5EF4-FFF2-40B4-BE49-F238E27FC236}">
                <a16:creationId xmlns:a16="http://schemas.microsoft.com/office/drawing/2014/main" xmlns="" id="{74AFD9D3-D6E9-0B4D-870B-76EF622C85E8}"/>
              </a:ext>
            </a:extLst>
          </p:cNvPr>
          <p:cNvSpPr/>
          <p:nvPr/>
        </p:nvSpPr>
        <p:spPr>
          <a:xfrm>
            <a:off x="4922851" y="2910866"/>
            <a:ext cx="609600" cy="619200"/>
          </a:xfrm>
          <a:prstGeom prst="roundRect">
            <a:avLst>
              <a:gd name="adj" fmla="val 16667"/>
            </a:avLst>
          </a:prstGeom>
          <a:solidFill>
            <a:srgbClr val="EE8C94">
              <a:alpha val="603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765;p49">
            <a:extLst>
              <a:ext uri="{FF2B5EF4-FFF2-40B4-BE49-F238E27FC236}">
                <a16:creationId xmlns:a16="http://schemas.microsoft.com/office/drawing/2014/main" xmlns="" id="{BAE29F7C-DA3C-0145-ADB2-C53AD73EE294}"/>
              </a:ext>
            </a:extLst>
          </p:cNvPr>
          <p:cNvSpPr txBox="1">
            <a:spLocks/>
          </p:cNvSpPr>
          <p:nvPr/>
        </p:nvSpPr>
        <p:spPr>
          <a:xfrm flipH="1">
            <a:off x="4779151" y="2992466"/>
            <a:ext cx="897000" cy="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vel"/>
              <a:buNone/>
              <a:defRPr sz="2400" b="1" i="0" u="none" strike="noStrike" cap="none">
                <a:solidFill>
                  <a:schemeClr val="dk1"/>
                </a:solidFill>
                <a:latin typeface="Marvel"/>
                <a:ea typeface="Marvel"/>
                <a:cs typeface="Marvel"/>
                <a:sym typeface="Marve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vel"/>
              <a:buNone/>
              <a:defRPr sz="2400" b="1" i="0" u="none" strike="noStrike" cap="none">
                <a:solidFill>
                  <a:schemeClr val="dk1"/>
                </a:solidFill>
                <a:latin typeface="Marvel"/>
                <a:ea typeface="Marvel"/>
                <a:cs typeface="Marvel"/>
                <a:sym typeface="Marve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vel"/>
              <a:buNone/>
              <a:defRPr sz="2400" b="1" i="0" u="none" strike="noStrike" cap="none">
                <a:solidFill>
                  <a:schemeClr val="dk1"/>
                </a:solidFill>
                <a:latin typeface="Marvel"/>
                <a:ea typeface="Marvel"/>
                <a:cs typeface="Marvel"/>
                <a:sym typeface="Marve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vel"/>
              <a:buNone/>
              <a:defRPr sz="2400" b="1" i="0" u="none" strike="noStrike" cap="none">
                <a:solidFill>
                  <a:schemeClr val="dk1"/>
                </a:solidFill>
                <a:latin typeface="Marvel"/>
                <a:ea typeface="Marvel"/>
                <a:cs typeface="Marvel"/>
                <a:sym typeface="Marve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vel"/>
              <a:buNone/>
              <a:defRPr sz="2400" b="1" i="0" u="none" strike="noStrike" cap="none">
                <a:solidFill>
                  <a:schemeClr val="dk1"/>
                </a:solidFill>
                <a:latin typeface="Marvel"/>
                <a:ea typeface="Marvel"/>
                <a:cs typeface="Marvel"/>
                <a:sym typeface="Marve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vel"/>
              <a:buNone/>
              <a:defRPr sz="2400" b="1" i="0" u="none" strike="noStrike" cap="none">
                <a:solidFill>
                  <a:schemeClr val="dk1"/>
                </a:solidFill>
                <a:latin typeface="Marvel"/>
                <a:ea typeface="Marvel"/>
                <a:cs typeface="Marvel"/>
                <a:sym typeface="Marve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vel"/>
              <a:buNone/>
              <a:defRPr sz="2400" b="1" i="0" u="none" strike="noStrike" cap="none">
                <a:solidFill>
                  <a:schemeClr val="dk1"/>
                </a:solidFill>
                <a:latin typeface="Marvel"/>
                <a:ea typeface="Marvel"/>
                <a:cs typeface="Marvel"/>
                <a:sym typeface="Marve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vel"/>
              <a:buNone/>
              <a:defRPr sz="2400" b="1" i="0" u="none" strike="noStrike" cap="none">
                <a:solidFill>
                  <a:schemeClr val="dk1"/>
                </a:solidFill>
                <a:latin typeface="Marvel"/>
                <a:ea typeface="Marvel"/>
                <a:cs typeface="Marvel"/>
                <a:sym typeface="Marve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vel"/>
              <a:buNone/>
              <a:defRPr sz="2400" b="1" i="0" u="none" strike="noStrike" cap="none">
                <a:solidFill>
                  <a:schemeClr val="dk1"/>
                </a:solidFill>
                <a:latin typeface="Marvel"/>
                <a:ea typeface="Marvel"/>
                <a:cs typeface="Marvel"/>
                <a:sym typeface="Marvel"/>
              </a:defRPr>
            </a:lvl9pPr>
          </a:lstStyle>
          <a:p>
            <a:pPr algn="ctr"/>
            <a:r>
              <a:rPr lang="en" sz="3000" dirty="0">
                <a:solidFill>
                  <a:schemeClr val="lt1"/>
                </a:solidFill>
              </a:rPr>
              <a:t>03</a:t>
            </a:r>
          </a:p>
        </p:txBody>
      </p:sp>
      <p:sp>
        <p:nvSpPr>
          <p:cNvPr id="34" name="Google Shape;766;p49">
            <a:extLst>
              <a:ext uri="{FF2B5EF4-FFF2-40B4-BE49-F238E27FC236}">
                <a16:creationId xmlns:a16="http://schemas.microsoft.com/office/drawing/2014/main" xmlns="" id="{51195765-B30B-F14A-9C21-1D8554B399FB}"/>
              </a:ext>
            </a:extLst>
          </p:cNvPr>
          <p:cNvSpPr txBox="1">
            <a:spLocks/>
          </p:cNvSpPr>
          <p:nvPr/>
        </p:nvSpPr>
        <p:spPr>
          <a:xfrm flipH="1">
            <a:off x="4447350" y="3606883"/>
            <a:ext cx="1713420" cy="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vel"/>
              <a:buNone/>
              <a:defRPr sz="2400" b="1" i="0" u="none" strike="noStrike" cap="none">
                <a:solidFill>
                  <a:schemeClr val="dk1"/>
                </a:solidFill>
                <a:latin typeface="Marvel"/>
                <a:ea typeface="Marvel"/>
                <a:cs typeface="Marvel"/>
                <a:sym typeface="Marve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vel"/>
              <a:buNone/>
              <a:defRPr sz="2400" b="1" i="0" u="none" strike="noStrike" cap="none">
                <a:solidFill>
                  <a:schemeClr val="dk1"/>
                </a:solidFill>
                <a:latin typeface="Marvel"/>
                <a:ea typeface="Marvel"/>
                <a:cs typeface="Marvel"/>
                <a:sym typeface="Marve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vel"/>
              <a:buNone/>
              <a:defRPr sz="2400" b="1" i="0" u="none" strike="noStrike" cap="none">
                <a:solidFill>
                  <a:schemeClr val="dk1"/>
                </a:solidFill>
                <a:latin typeface="Marvel"/>
                <a:ea typeface="Marvel"/>
                <a:cs typeface="Marvel"/>
                <a:sym typeface="Marve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vel"/>
              <a:buNone/>
              <a:defRPr sz="2400" b="1" i="0" u="none" strike="noStrike" cap="none">
                <a:solidFill>
                  <a:schemeClr val="dk1"/>
                </a:solidFill>
                <a:latin typeface="Marvel"/>
                <a:ea typeface="Marvel"/>
                <a:cs typeface="Marvel"/>
                <a:sym typeface="Marve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vel"/>
              <a:buNone/>
              <a:defRPr sz="2400" b="1" i="0" u="none" strike="noStrike" cap="none">
                <a:solidFill>
                  <a:schemeClr val="dk1"/>
                </a:solidFill>
                <a:latin typeface="Marvel"/>
                <a:ea typeface="Marvel"/>
                <a:cs typeface="Marvel"/>
                <a:sym typeface="Marve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vel"/>
              <a:buNone/>
              <a:defRPr sz="2400" b="1" i="0" u="none" strike="noStrike" cap="none">
                <a:solidFill>
                  <a:schemeClr val="dk1"/>
                </a:solidFill>
                <a:latin typeface="Marvel"/>
                <a:ea typeface="Marvel"/>
                <a:cs typeface="Marvel"/>
                <a:sym typeface="Marve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vel"/>
              <a:buNone/>
              <a:defRPr sz="2400" b="1" i="0" u="none" strike="noStrike" cap="none">
                <a:solidFill>
                  <a:schemeClr val="dk1"/>
                </a:solidFill>
                <a:latin typeface="Marvel"/>
                <a:ea typeface="Marvel"/>
                <a:cs typeface="Marvel"/>
                <a:sym typeface="Marve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vel"/>
              <a:buNone/>
              <a:defRPr sz="2400" b="1" i="0" u="none" strike="noStrike" cap="none">
                <a:solidFill>
                  <a:schemeClr val="dk1"/>
                </a:solidFill>
                <a:latin typeface="Marvel"/>
                <a:ea typeface="Marvel"/>
                <a:cs typeface="Marvel"/>
                <a:sym typeface="Marve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vel"/>
              <a:buNone/>
              <a:defRPr sz="2400" b="1" i="0" u="none" strike="noStrike" cap="none">
                <a:solidFill>
                  <a:schemeClr val="dk1"/>
                </a:solidFill>
                <a:latin typeface="Marvel"/>
                <a:ea typeface="Marvel"/>
                <a:cs typeface="Marvel"/>
                <a:sym typeface="Marvel"/>
              </a:defRPr>
            </a:lvl9pPr>
          </a:lstStyle>
          <a:p>
            <a:pPr algn="ctr"/>
            <a:r>
              <a:rPr lang="en-US" sz="2000" dirty="0"/>
              <a:t>Recommendation System</a:t>
            </a:r>
          </a:p>
        </p:txBody>
      </p:sp>
    </p:spTree>
    <p:extLst>
      <p:ext uri="{BB962C8B-B14F-4D97-AF65-F5344CB8AC3E}">
        <p14:creationId xmlns:p14="http://schemas.microsoft.com/office/powerpoint/2010/main" val="2865094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41"/>
          <p:cNvSpPr txBox="1">
            <a:spLocks noGrp="1"/>
          </p:cNvSpPr>
          <p:nvPr>
            <p:ph type="title"/>
          </p:nvPr>
        </p:nvSpPr>
        <p:spPr>
          <a:xfrm>
            <a:off x="3790506" y="645274"/>
            <a:ext cx="5188241" cy="317482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5400" dirty="0"/>
              <a:t>What are the </a:t>
            </a:r>
            <a:r>
              <a:rPr lang="en-US" sz="5400" dirty="0" smtClean="0"/>
              <a:t>Pros and Cons of </a:t>
            </a:r>
            <a:br>
              <a:rPr lang="en-US" sz="5400" dirty="0" smtClean="0"/>
            </a:br>
            <a:r>
              <a:rPr lang="en-US" sz="5400" dirty="0" smtClean="0"/>
              <a:t>Naïve </a:t>
            </a:r>
            <a:r>
              <a:rPr lang="en-US" sz="5400" dirty="0"/>
              <a:t>Bayes?</a:t>
            </a:r>
            <a:br>
              <a:rPr lang="en-US" sz="5400" dirty="0"/>
            </a:b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699630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42"/>
          <p:cNvSpPr/>
          <p:nvPr/>
        </p:nvSpPr>
        <p:spPr>
          <a:xfrm rot="-5400000">
            <a:off x="1308365" y="1707362"/>
            <a:ext cx="1339225" cy="3791611"/>
          </a:xfrm>
          <a:prstGeom prst="round2SameRect">
            <a:avLst>
              <a:gd name="adj1" fmla="val 48204"/>
              <a:gd name="adj2" fmla="val 14845"/>
            </a:avLst>
          </a:prstGeom>
          <a:solidFill>
            <a:srgbClr val="EE8C94">
              <a:alpha val="603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Marvel" charset="0"/>
            </a:endParaRPr>
          </a:p>
        </p:txBody>
      </p:sp>
      <p:sp>
        <p:nvSpPr>
          <p:cNvPr id="565" name="Google Shape;565;p42"/>
          <p:cNvSpPr txBox="1">
            <a:spLocks noGrp="1"/>
          </p:cNvSpPr>
          <p:nvPr>
            <p:ph type="title"/>
          </p:nvPr>
        </p:nvSpPr>
        <p:spPr>
          <a:xfrm>
            <a:off x="3904111" y="202749"/>
            <a:ext cx="4345200" cy="74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pc="300" dirty="0" smtClean="0">
                <a:solidFill>
                  <a:schemeClr val="bg1">
                    <a:lumMod val="50000"/>
                  </a:schemeClr>
                </a:solidFill>
                <a:latin typeface="Marvel" charset="0"/>
              </a:rPr>
              <a:t>PROS</a:t>
            </a:r>
            <a:endParaRPr spc="300" dirty="0">
              <a:solidFill>
                <a:schemeClr val="bg1">
                  <a:lumMod val="50000"/>
                </a:schemeClr>
              </a:solidFill>
              <a:latin typeface="Marvel" charset="0"/>
            </a:endParaRPr>
          </a:p>
        </p:txBody>
      </p:sp>
      <p:sp>
        <p:nvSpPr>
          <p:cNvPr id="566" name="Google Shape;566;p42"/>
          <p:cNvSpPr txBox="1"/>
          <p:nvPr/>
        </p:nvSpPr>
        <p:spPr>
          <a:xfrm>
            <a:off x="225097" y="4272780"/>
            <a:ext cx="3505759" cy="11328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spcAft>
                <a:spcPts val="1600"/>
              </a:spcAft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Marvel" charset="0"/>
                <a:cs typeface="Assistant ExtraLight" charset="-79"/>
              </a:rPr>
              <a:t>It is easy and fast to predict class of test data set. It also perform well in multi class 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Marvel" charset="0"/>
                <a:cs typeface="Assistant ExtraLight" charset="-79"/>
              </a:rPr>
              <a:t>prediction</a:t>
            </a:r>
            <a:endParaRPr b="1" dirty="0">
              <a:solidFill>
                <a:schemeClr val="accent1">
                  <a:lumMod val="50000"/>
                </a:schemeClr>
              </a:solidFill>
              <a:latin typeface="Marvel" charset="0"/>
              <a:ea typeface="Assistant ExtraLight"/>
              <a:cs typeface="Assistant ExtraLight" charset="-79"/>
              <a:sym typeface="Assistant ExtraLight"/>
            </a:endParaRPr>
          </a:p>
        </p:txBody>
      </p:sp>
      <p:sp>
        <p:nvSpPr>
          <p:cNvPr id="576" name="Google Shape;576;p42"/>
          <p:cNvSpPr txBox="1"/>
          <p:nvPr/>
        </p:nvSpPr>
        <p:spPr>
          <a:xfrm>
            <a:off x="770665" y="3232860"/>
            <a:ext cx="2414625" cy="740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lt1"/>
                </a:solidFill>
                <a:latin typeface="Marvel" charset="0"/>
                <a:ea typeface="Marvel"/>
                <a:cs typeface="Marvel"/>
                <a:sym typeface="Marvel"/>
              </a:rPr>
              <a:t>01</a:t>
            </a:r>
            <a:endParaRPr sz="3000" b="1">
              <a:solidFill>
                <a:schemeClr val="lt1"/>
              </a:solidFill>
              <a:latin typeface="Marvel" charset="0"/>
              <a:ea typeface="Marvel"/>
              <a:cs typeface="Marvel"/>
              <a:sym typeface="Marvel"/>
            </a:endParaRPr>
          </a:p>
        </p:txBody>
      </p:sp>
      <p:sp>
        <p:nvSpPr>
          <p:cNvPr id="577" name="Google Shape;577;p42"/>
          <p:cNvSpPr/>
          <p:nvPr/>
        </p:nvSpPr>
        <p:spPr>
          <a:xfrm>
            <a:off x="2513978" y="2079588"/>
            <a:ext cx="3832170" cy="1339225"/>
          </a:xfrm>
          <a:prstGeom prst="roundRect">
            <a:avLst>
              <a:gd name="adj" fmla="val 16667"/>
            </a:avLst>
          </a:prstGeom>
          <a:solidFill>
            <a:srgbClr val="AED7E8">
              <a:alpha val="736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Marvel" charset="0"/>
            </a:endParaRPr>
          </a:p>
        </p:txBody>
      </p:sp>
      <p:sp>
        <p:nvSpPr>
          <p:cNvPr id="578" name="Google Shape;578;p42"/>
          <p:cNvSpPr txBox="1"/>
          <p:nvPr/>
        </p:nvSpPr>
        <p:spPr>
          <a:xfrm>
            <a:off x="3222751" y="2378893"/>
            <a:ext cx="2414625" cy="740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>
                <a:solidFill>
                  <a:schemeClr val="lt1"/>
                </a:solidFill>
                <a:latin typeface="Marvel" charset="0"/>
                <a:ea typeface="Marvel"/>
                <a:cs typeface="Marvel"/>
                <a:sym typeface="Marvel"/>
              </a:rPr>
              <a:t>02</a:t>
            </a:r>
            <a:endParaRPr sz="3000" b="1" dirty="0">
              <a:solidFill>
                <a:schemeClr val="lt1"/>
              </a:solidFill>
              <a:latin typeface="Marvel" charset="0"/>
              <a:ea typeface="Marvel"/>
              <a:cs typeface="Marvel"/>
              <a:sym typeface="Marvel"/>
            </a:endParaRPr>
          </a:p>
        </p:txBody>
      </p:sp>
      <p:sp>
        <p:nvSpPr>
          <p:cNvPr id="25" name="Google Shape;581;p42"/>
          <p:cNvSpPr/>
          <p:nvPr/>
        </p:nvSpPr>
        <p:spPr>
          <a:xfrm rot="5400000" flipH="1">
            <a:off x="6442026" y="140679"/>
            <a:ext cx="1319575" cy="3861191"/>
          </a:xfrm>
          <a:prstGeom prst="round2SameRect">
            <a:avLst>
              <a:gd name="adj1" fmla="val 48204"/>
              <a:gd name="adj2" fmla="val 14845"/>
            </a:avLst>
          </a:prstGeom>
          <a:solidFill>
            <a:srgbClr val="EE8C94">
              <a:alpha val="603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Marvel" charset="0"/>
            </a:endParaRPr>
          </a:p>
        </p:txBody>
      </p:sp>
      <p:sp>
        <p:nvSpPr>
          <p:cNvPr id="582" name="Google Shape;582;p42"/>
          <p:cNvSpPr txBox="1"/>
          <p:nvPr/>
        </p:nvSpPr>
        <p:spPr>
          <a:xfrm>
            <a:off x="5894501" y="1700967"/>
            <a:ext cx="2414625" cy="740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>
                <a:solidFill>
                  <a:schemeClr val="lt1"/>
                </a:solidFill>
                <a:latin typeface="Marvel" charset="0"/>
                <a:ea typeface="Marvel"/>
                <a:cs typeface="Marvel"/>
                <a:sym typeface="Marvel"/>
              </a:rPr>
              <a:t>03</a:t>
            </a:r>
            <a:endParaRPr sz="3000" b="1" dirty="0">
              <a:solidFill>
                <a:schemeClr val="lt1"/>
              </a:solidFill>
              <a:latin typeface="Marvel" charset="0"/>
              <a:ea typeface="Marvel"/>
              <a:cs typeface="Marvel"/>
              <a:sym typeface="Marvel"/>
            </a:endParaRPr>
          </a:p>
        </p:txBody>
      </p:sp>
      <p:sp>
        <p:nvSpPr>
          <p:cNvPr id="570" name="Google Shape;570;p42"/>
          <p:cNvSpPr txBox="1"/>
          <p:nvPr/>
        </p:nvSpPr>
        <p:spPr>
          <a:xfrm>
            <a:off x="2329425" y="786615"/>
            <a:ext cx="2841793" cy="12497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spcAft>
                <a:spcPts val="1600"/>
              </a:spcAft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Marvel" charset="0"/>
                <a:cs typeface="Assistant ExtraLight" charset="-79"/>
              </a:rPr>
              <a:t>When assumption of independence holds, a 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Marvel" charset="0"/>
                <a:cs typeface="Assistant ExtraLight" charset="-79"/>
              </a:rPr>
              <a:t>Naïve 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Marvel" charset="0"/>
                <a:cs typeface="Assistant ExtraLight" charset="-79"/>
              </a:rPr>
              <a:t>Bayes classifier performs better compare to other models like logistic regression and you need less training data.</a:t>
            </a:r>
            <a:endParaRPr b="1" dirty="0">
              <a:solidFill>
                <a:schemeClr val="accent1">
                  <a:lumMod val="50000"/>
                </a:schemeClr>
              </a:solidFill>
              <a:latin typeface="Marvel" charset="0"/>
              <a:ea typeface="Assistant ExtraLight"/>
              <a:cs typeface="Assistant ExtraLight" charset="-79"/>
              <a:sym typeface="Assistant ExtraLight"/>
            </a:endParaRPr>
          </a:p>
        </p:txBody>
      </p:sp>
      <p:sp>
        <p:nvSpPr>
          <p:cNvPr id="574" name="Google Shape;574;p42"/>
          <p:cNvSpPr txBox="1"/>
          <p:nvPr/>
        </p:nvSpPr>
        <p:spPr>
          <a:xfrm>
            <a:off x="6346148" y="2728934"/>
            <a:ext cx="2797852" cy="1543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Marvel" charset="0"/>
                <a:cs typeface="Assistant ExtraLight" charset="-79"/>
              </a:rPr>
              <a:t>It perform well in case of categorical input variables compared to numerical variable(s). For numerical variable, normal distribution is assumed (bell curve, which is a strong assumption).</a:t>
            </a:r>
            <a:endParaRPr lang="en-US" b="1" dirty="0">
              <a:solidFill>
                <a:schemeClr val="accent1">
                  <a:lumMod val="50000"/>
                </a:schemeClr>
              </a:solidFill>
              <a:latin typeface="Marvel" charset="0"/>
              <a:cs typeface="Assistant ExtraLight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658129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199;p32"/>
          <p:cNvSpPr/>
          <p:nvPr/>
        </p:nvSpPr>
        <p:spPr>
          <a:xfrm>
            <a:off x="3222176" y="1448358"/>
            <a:ext cx="2670171" cy="3374018"/>
          </a:xfrm>
          <a:prstGeom prst="roundRect">
            <a:avLst>
              <a:gd name="adj" fmla="val 16667"/>
            </a:avLst>
          </a:prstGeom>
          <a:solidFill>
            <a:srgbClr val="AED7E8">
              <a:alpha val="736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chemeClr val="bg1">
                  <a:lumMod val="50000"/>
                </a:schemeClr>
              </a:solidFill>
              <a:latin typeface="Marvel" charset="0"/>
            </a:endParaRPr>
          </a:p>
        </p:txBody>
      </p:sp>
      <p:sp>
        <p:nvSpPr>
          <p:cNvPr id="32" name="Google Shape;199;p32"/>
          <p:cNvSpPr/>
          <p:nvPr/>
        </p:nvSpPr>
        <p:spPr>
          <a:xfrm>
            <a:off x="6268192" y="1448358"/>
            <a:ext cx="2670171" cy="3374017"/>
          </a:xfrm>
          <a:prstGeom prst="roundRect">
            <a:avLst>
              <a:gd name="adj" fmla="val 16667"/>
            </a:avLst>
          </a:prstGeom>
          <a:solidFill>
            <a:srgbClr val="AED7E8">
              <a:alpha val="736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Marvel" charset="0"/>
            </a:endParaRPr>
          </a:p>
        </p:txBody>
      </p:sp>
      <p:sp>
        <p:nvSpPr>
          <p:cNvPr id="565" name="Google Shape;565;p42"/>
          <p:cNvSpPr txBox="1">
            <a:spLocks noGrp="1"/>
          </p:cNvSpPr>
          <p:nvPr>
            <p:ph type="title"/>
          </p:nvPr>
        </p:nvSpPr>
        <p:spPr>
          <a:xfrm>
            <a:off x="6995706" y="235800"/>
            <a:ext cx="1330723" cy="74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pc="300" dirty="0" smtClean="0">
                <a:solidFill>
                  <a:schemeClr val="bg1">
                    <a:lumMod val="50000"/>
                  </a:schemeClr>
                </a:solidFill>
              </a:rPr>
              <a:t>CONS</a:t>
            </a:r>
            <a:endParaRPr spc="3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1" name="Google Shape;199;p32"/>
          <p:cNvSpPr/>
          <p:nvPr/>
        </p:nvSpPr>
        <p:spPr>
          <a:xfrm>
            <a:off x="174172" y="1448357"/>
            <a:ext cx="2670171" cy="3374019"/>
          </a:xfrm>
          <a:prstGeom prst="roundRect">
            <a:avLst>
              <a:gd name="adj" fmla="val 16667"/>
            </a:avLst>
          </a:prstGeom>
          <a:solidFill>
            <a:srgbClr val="AED7E8">
              <a:alpha val="736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Marvel" charset="0"/>
            </a:endParaRPr>
          </a:p>
        </p:txBody>
      </p:sp>
      <p:sp>
        <p:nvSpPr>
          <p:cNvPr id="23" name="Google Shape;201;p32"/>
          <p:cNvSpPr txBox="1">
            <a:spLocks/>
          </p:cNvSpPr>
          <p:nvPr/>
        </p:nvSpPr>
        <p:spPr>
          <a:xfrm flipH="1">
            <a:off x="351365" y="2319945"/>
            <a:ext cx="2315786" cy="23130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Marvel" charset="0"/>
                <a:cs typeface="Assistant ExtraLight" charset="-79"/>
              </a:rPr>
              <a:t>If categorical variable has a category (in test data set), which was not observed in training data set, then model will assign a 0 (zero) probability and will be unable to make a prediction. This is often known as “Zero Frequency”. To solve this, we can use the smoothing technique. </a:t>
            </a:r>
            <a:endParaRPr lang="en-US" b="1" dirty="0">
              <a:solidFill>
                <a:schemeClr val="accent1">
                  <a:lumMod val="50000"/>
                </a:schemeClr>
              </a:solidFill>
              <a:latin typeface="Marvel" charset="0"/>
              <a:cs typeface="Assistant ExtraLight" charset="-79"/>
            </a:endParaRPr>
          </a:p>
        </p:txBody>
      </p:sp>
      <p:sp>
        <p:nvSpPr>
          <p:cNvPr id="24" name="Google Shape;202;p32"/>
          <p:cNvSpPr txBox="1">
            <a:spLocks/>
          </p:cNvSpPr>
          <p:nvPr/>
        </p:nvSpPr>
        <p:spPr>
          <a:xfrm flipH="1">
            <a:off x="6375325" y="2365738"/>
            <a:ext cx="2423926" cy="146111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Marvel" charset="0"/>
                <a:cs typeface="Assistant ExtraLight" charset="-79"/>
              </a:rPr>
              <a:t>Another limitation of Naïve Bayes is the assumption of independent predictors. In real life, it is almost impossible that we get a set of predictors which are completely independent.</a:t>
            </a:r>
            <a:endParaRPr lang="en-US" b="1" dirty="0">
              <a:solidFill>
                <a:schemeClr val="accent1">
                  <a:lumMod val="50000"/>
                </a:schemeClr>
              </a:solidFill>
              <a:latin typeface="Marvel" charset="0"/>
              <a:cs typeface="Assistant ExtraLight" charset="-79"/>
            </a:endParaRPr>
          </a:p>
        </p:txBody>
      </p:sp>
      <p:sp>
        <p:nvSpPr>
          <p:cNvPr id="25" name="Google Shape;203;p32"/>
          <p:cNvSpPr txBox="1">
            <a:spLocks/>
          </p:cNvSpPr>
          <p:nvPr/>
        </p:nvSpPr>
        <p:spPr>
          <a:xfrm flipH="1">
            <a:off x="3433965" y="2387218"/>
            <a:ext cx="2246592" cy="16823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Marvel" charset="0"/>
                <a:cs typeface="Assistant ExtraLight" charset="-79"/>
              </a:rPr>
              <a:t>On the other side 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Marvel" charset="0"/>
                <a:cs typeface="Assistant ExtraLight" charset="-79"/>
              </a:rPr>
              <a:t>naïve 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Marvel" charset="0"/>
                <a:cs typeface="Assistant ExtraLight" charset="-79"/>
              </a:rPr>
              <a:t>Bayes is also 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Marvel" charset="0"/>
              </a:rPr>
              <a:t>known as a bad estimator, so the probability outputs are not to be taken too seriously</a:t>
            </a:r>
            <a:endParaRPr lang="en-US" b="1" dirty="0">
              <a:solidFill>
                <a:schemeClr val="bg1">
                  <a:lumMod val="50000"/>
                </a:schemeClr>
              </a:solidFill>
              <a:latin typeface="Marvel" charset="0"/>
              <a:cs typeface="Assistant ExtraLight" charset="-79"/>
            </a:endParaRPr>
          </a:p>
        </p:txBody>
      </p:sp>
      <p:sp>
        <p:nvSpPr>
          <p:cNvPr id="28" name="Google Shape;206;p32"/>
          <p:cNvSpPr txBox="1">
            <a:spLocks/>
          </p:cNvSpPr>
          <p:nvPr/>
        </p:nvSpPr>
        <p:spPr>
          <a:xfrm flipH="1">
            <a:off x="728957" y="1792980"/>
            <a:ext cx="1560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4800" b="1" dirty="0" smtClean="0">
                <a:solidFill>
                  <a:schemeClr val="lt1"/>
                </a:solidFill>
                <a:latin typeface="Marvel" charset="0"/>
              </a:rPr>
              <a:t>01</a:t>
            </a:r>
            <a:endParaRPr lang="en" sz="4800" b="1" dirty="0">
              <a:solidFill>
                <a:schemeClr val="lt1"/>
              </a:solidFill>
              <a:latin typeface="Marvel" charset="0"/>
            </a:endParaRPr>
          </a:p>
        </p:txBody>
      </p:sp>
      <p:sp>
        <p:nvSpPr>
          <p:cNvPr id="29" name="Google Shape;207;p32"/>
          <p:cNvSpPr txBox="1">
            <a:spLocks/>
          </p:cNvSpPr>
          <p:nvPr/>
        </p:nvSpPr>
        <p:spPr>
          <a:xfrm flipH="1">
            <a:off x="3776961" y="1792980"/>
            <a:ext cx="1560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4800" b="1" dirty="0" smtClean="0">
                <a:solidFill>
                  <a:schemeClr val="lt1"/>
                </a:solidFill>
                <a:latin typeface="Marvel" charset="0"/>
              </a:rPr>
              <a:t>02</a:t>
            </a:r>
            <a:endParaRPr lang="en" sz="4800" b="1" dirty="0">
              <a:solidFill>
                <a:schemeClr val="lt1"/>
              </a:solidFill>
              <a:latin typeface="Marvel" charset="0"/>
            </a:endParaRPr>
          </a:p>
        </p:txBody>
      </p:sp>
      <p:sp>
        <p:nvSpPr>
          <p:cNvPr id="30" name="Google Shape;208;p32"/>
          <p:cNvSpPr txBox="1">
            <a:spLocks/>
          </p:cNvSpPr>
          <p:nvPr/>
        </p:nvSpPr>
        <p:spPr>
          <a:xfrm flipH="1">
            <a:off x="6806988" y="1792980"/>
            <a:ext cx="1560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4800" b="1" dirty="0" smtClean="0">
                <a:solidFill>
                  <a:schemeClr val="lt1"/>
                </a:solidFill>
                <a:latin typeface="Marvel" charset="0"/>
              </a:rPr>
              <a:t>03</a:t>
            </a:r>
            <a:endParaRPr lang="en" sz="4800" b="1" dirty="0">
              <a:solidFill>
                <a:schemeClr val="lt1"/>
              </a:solidFill>
              <a:latin typeface="Marve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7586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41"/>
          <p:cNvSpPr txBox="1">
            <a:spLocks noGrp="1"/>
          </p:cNvSpPr>
          <p:nvPr>
            <p:ph type="title"/>
          </p:nvPr>
        </p:nvSpPr>
        <p:spPr>
          <a:xfrm>
            <a:off x="2765285" y="370115"/>
            <a:ext cx="6378715" cy="317482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Tips to improve the power of </a:t>
            </a:r>
            <a:r>
              <a:rPr lang="en-US" sz="5400" dirty="0" smtClean="0">
                <a:solidFill>
                  <a:schemeClr val="bg1"/>
                </a:solidFill>
              </a:rPr>
              <a:t>Naïve Bayes </a:t>
            </a:r>
            <a:r>
              <a:rPr lang="en-US" sz="5400" dirty="0">
                <a:solidFill>
                  <a:schemeClr val="bg1"/>
                </a:solidFill>
              </a:rPr>
              <a:t>Model</a:t>
            </a:r>
            <a:endParaRPr lang="en-US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1780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4"/>
          <p:cNvSpPr/>
          <p:nvPr/>
        </p:nvSpPr>
        <p:spPr>
          <a:xfrm>
            <a:off x="3797681" y="1041846"/>
            <a:ext cx="1352700" cy="577800"/>
          </a:xfrm>
          <a:prstGeom prst="roundRect">
            <a:avLst>
              <a:gd name="adj" fmla="val 16667"/>
            </a:avLst>
          </a:prstGeom>
          <a:solidFill>
            <a:srgbClr val="AED7E8">
              <a:alpha val="736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Marvel" charset="0"/>
            </a:endParaRPr>
          </a:p>
        </p:txBody>
      </p:sp>
      <p:sp>
        <p:nvSpPr>
          <p:cNvPr id="233" name="Google Shape;233;p34"/>
          <p:cNvSpPr/>
          <p:nvPr/>
        </p:nvSpPr>
        <p:spPr>
          <a:xfrm>
            <a:off x="6274776" y="3153730"/>
            <a:ext cx="1352700" cy="577800"/>
          </a:xfrm>
          <a:prstGeom prst="roundRect">
            <a:avLst>
              <a:gd name="adj" fmla="val 16667"/>
            </a:avLst>
          </a:prstGeom>
          <a:solidFill>
            <a:srgbClr val="AED7E8">
              <a:alpha val="736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Marvel" charset="0"/>
            </a:endParaRPr>
          </a:p>
        </p:txBody>
      </p:sp>
      <p:sp>
        <p:nvSpPr>
          <p:cNvPr id="237" name="Google Shape;237;p34"/>
          <p:cNvSpPr/>
          <p:nvPr/>
        </p:nvSpPr>
        <p:spPr>
          <a:xfrm>
            <a:off x="7062873" y="1041846"/>
            <a:ext cx="1352700" cy="577800"/>
          </a:xfrm>
          <a:prstGeom prst="roundRect">
            <a:avLst>
              <a:gd name="adj" fmla="val 16667"/>
            </a:avLst>
          </a:prstGeom>
          <a:solidFill>
            <a:srgbClr val="AED7E8">
              <a:alpha val="736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Marvel" charset="0"/>
            </a:endParaRPr>
          </a:p>
        </p:txBody>
      </p:sp>
      <p:sp>
        <p:nvSpPr>
          <p:cNvPr id="238" name="Google Shape;238;p34"/>
          <p:cNvSpPr/>
          <p:nvPr/>
        </p:nvSpPr>
        <p:spPr>
          <a:xfrm>
            <a:off x="499844" y="1041846"/>
            <a:ext cx="1352700" cy="577800"/>
          </a:xfrm>
          <a:prstGeom prst="roundRect">
            <a:avLst>
              <a:gd name="adj" fmla="val 16667"/>
            </a:avLst>
          </a:prstGeom>
          <a:solidFill>
            <a:srgbClr val="AED7E8">
              <a:alpha val="736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Marvel" charset="0"/>
            </a:endParaRPr>
          </a:p>
        </p:txBody>
      </p:sp>
      <p:sp>
        <p:nvSpPr>
          <p:cNvPr id="239" name="Google Shape;239;p34"/>
          <p:cNvSpPr txBox="1">
            <a:spLocks noGrp="1"/>
          </p:cNvSpPr>
          <p:nvPr>
            <p:ph type="title" idx="15"/>
          </p:nvPr>
        </p:nvSpPr>
        <p:spPr>
          <a:xfrm>
            <a:off x="914138" y="157346"/>
            <a:ext cx="2463000" cy="69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pc="300" dirty="0" smtClean="0">
                <a:solidFill>
                  <a:schemeClr val="bg1">
                    <a:lumMod val="50000"/>
                  </a:schemeClr>
                </a:solidFill>
              </a:rPr>
              <a:t>TIPS</a:t>
            </a:r>
            <a:endParaRPr spc="3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0" name="Google Shape;240;p34"/>
          <p:cNvSpPr txBox="1">
            <a:spLocks noGrp="1"/>
          </p:cNvSpPr>
          <p:nvPr>
            <p:ph type="ctrTitle"/>
          </p:nvPr>
        </p:nvSpPr>
        <p:spPr>
          <a:xfrm flipH="1">
            <a:off x="6827426" y="1041846"/>
            <a:ext cx="18240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Marvel" charset="0"/>
              </a:rPr>
              <a:t>03</a:t>
            </a:r>
            <a:endParaRPr dirty="0">
              <a:latin typeface="Marvel" charset="0"/>
            </a:endParaRPr>
          </a:p>
        </p:txBody>
      </p:sp>
      <p:sp>
        <p:nvSpPr>
          <p:cNvPr id="241" name="Google Shape;241;p34"/>
          <p:cNvSpPr txBox="1">
            <a:spLocks noGrp="1"/>
          </p:cNvSpPr>
          <p:nvPr>
            <p:ph type="subTitle" idx="1"/>
          </p:nvPr>
        </p:nvSpPr>
        <p:spPr>
          <a:xfrm flipH="1">
            <a:off x="6640294" y="1668355"/>
            <a:ext cx="2450404" cy="12190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Marvel" charset="0"/>
              </a:rPr>
              <a:t>Remove correlated features, as the highly correlated features are voted twice in the model and it can lead to over inflating importance</a:t>
            </a:r>
            <a:endParaRPr b="1" dirty="0">
              <a:latin typeface="Marvel" charset="0"/>
            </a:endParaRPr>
          </a:p>
        </p:txBody>
      </p:sp>
      <p:sp>
        <p:nvSpPr>
          <p:cNvPr id="242" name="Google Shape;242;p34"/>
          <p:cNvSpPr txBox="1">
            <a:spLocks noGrp="1"/>
          </p:cNvSpPr>
          <p:nvPr>
            <p:ph type="ctrTitle" idx="2"/>
          </p:nvPr>
        </p:nvSpPr>
        <p:spPr>
          <a:xfrm flipH="1">
            <a:off x="3668951" y="1041846"/>
            <a:ext cx="1611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Marvel" charset="0"/>
              </a:rPr>
              <a:t>02</a:t>
            </a:r>
            <a:endParaRPr dirty="0">
              <a:latin typeface="Marvel" charset="0"/>
            </a:endParaRPr>
          </a:p>
        </p:txBody>
      </p:sp>
      <p:sp>
        <p:nvSpPr>
          <p:cNvPr id="243" name="Google Shape;243;p34"/>
          <p:cNvSpPr txBox="1">
            <a:spLocks noGrp="1"/>
          </p:cNvSpPr>
          <p:nvPr>
            <p:ph type="subTitle" idx="3"/>
          </p:nvPr>
        </p:nvSpPr>
        <p:spPr>
          <a:xfrm flipH="1">
            <a:off x="3058933" y="1668354"/>
            <a:ext cx="2764923" cy="121904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Marvel" charset="0"/>
              </a:rPr>
              <a:t>If test data set has zero 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Marvel" charset="0"/>
              </a:rPr>
              <a:t>frequency</a:t>
            </a:r>
          </a:p>
          <a:p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Marvel" charset="0"/>
              </a:rPr>
              <a:t>issue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Marvel" charset="0"/>
              </a:rPr>
              <a:t>, apply 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Marvel" charset="0"/>
              </a:rPr>
              <a:t>smoothing</a:t>
            </a:r>
          </a:p>
          <a:p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Marvel" charset="0"/>
              </a:rPr>
              <a:t>techniques “Laplace 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Marvel" charset="0"/>
              </a:rPr>
              <a:t>Correction” to predict the class of test data set.</a:t>
            </a:r>
            <a:endParaRPr lang="en-US" b="1" dirty="0">
              <a:solidFill>
                <a:schemeClr val="accent1">
                  <a:lumMod val="50000"/>
                </a:schemeClr>
              </a:solidFill>
              <a:latin typeface="Marvel" charset="0"/>
            </a:endParaRPr>
          </a:p>
        </p:txBody>
      </p:sp>
      <p:sp>
        <p:nvSpPr>
          <p:cNvPr id="246" name="Google Shape;246;p34"/>
          <p:cNvSpPr txBox="1">
            <a:spLocks noGrp="1"/>
          </p:cNvSpPr>
          <p:nvPr>
            <p:ph type="ctrTitle" idx="6"/>
          </p:nvPr>
        </p:nvSpPr>
        <p:spPr>
          <a:xfrm flipH="1">
            <a:off x="395669" y="1113546"/>
            <a:ext cx="1560600" cy="43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Marvel" charset="0"/>
              </a:rPr>
              <a:t>01</a:t>
            </a:r>
            <a:endParaRPr dirty="0">
              <a:latin typeface="Marvel" charset="0"/>
            </a:endParaRPr>
          </a:p>
        </p:txBody>
      </p:sp>
      <p:sp>
        <p:nvSpPr>
          <p:cNvPr id="247" name="Google Shape;247;p34"/>
          <p:cNvSpPr txBox="1">
            <a:spLocks noGrp="1"/>
          </p:cNvSpPr>
          <p:nvPr>
            <p:ph type="subTitle" idx="7"/>
          </p:nvPr>
        </p:nvSpPr>
        <p:spPr>
          <a:xfrm flipH="1">
            <a:off x="118614" y="1668354"/>
            <a:ext cx="2504837" cy="130613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Marvel" charset="0"/>
              </a:rPr>
              <a:t>If continuous features do not have normal distribution, we should use transformation or different methods to convert it in normal distribution</a:t>
            </a:r>
            <a:endParaRPr b="1" dirty="0">
              <a:latin typeface="Marvel" charset="0"/>
            </a:endParaRPr>
          </a:p>
        </p:txBody>
      </p:sp>
      <p:sp>
        <p:nvSpPr>
          <p:cNvPr id="249" name="Google Shape;249;p34"/>
          <p:cNvSpPr txBox="1">
            <a:spLocks noGrp="1"/>
          </p:cNvSpPr>
          <p:nvPr>
            <p:ph type="subTitle" idx="9"/>
          </p:nvPr>
        </p:nvSpPr>
        <p:spPr>
          <a:xfrm flipH="1">
            <a:off x="4987241" y="3829526"/>
            <a:ext cx="3785182" cy="142414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Marvel" charset="0"/>
              </a:rPr>
              <a:t>You might think to apply some </a:t>
            </a:r>
            <a:r>
              <a:rPr lang="en-US" b="1" i="1" dirty="0">
                <a:solidFill>
                  <a:schemeClr val="accent1">
                    <a:lumMod val="50000"/>
                  </a:schemeClr>
                </a:solidFill>
                <a:latin typeface="Marvel" charset="0"/>
              </a:rPr>
              <a:t>classifier combination technique like </a:t>
            </a:r>
            <a:r>
              <a:rPr lang="en-US" b="1" dirty="0" err="1">
                <a:solidFill>
                  <a:schemeClr val="accent1">
                    <a:lumMod val="50000"/>
                  </a:schemeClr>
                </a:solidFill>
                <a:latin typeface="Marvel" charset="0"/>
              </a:rPr>
              <a:t>ensembling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Marvel" charset="0"/>
              </a:rPr>
              <a:t>, bagging and boosting but these methods would not help. Actually, “</a:t>
            </a:r>
            <a:r>
              <a:rPr lang="en-US" b="1" dirty="0" err="1">
                <a:solidFill>
                  <a:schemeClr val="accent1">
                    <a:lumMod val="50000"/>
                  </a:schemeClr>
                </a:solidFill>
                <a:latin typeface="Marvel" charset="0"/>
              </a:rPr>
              <a:t>ensembling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Marvel" charset="0"/>
              </a:rPr>
              <a:t>, boosting, bagging” won’t help since their purpose is to reduce variance. 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Marvel" charset="0"/>
              </a:rPr>
              <a:t>Naïve 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Marvel" charset="0"/>
              </a:rPr>
              <a:t>Bayes has no variance to minimize</a:t>
            </a:r>
            <a:endParaRPr b="1" dirty="0">
              <a:latin typeface="Marvel" charset="0"/>
            </a:endParaRPr>
          </a:p>
        </p:txBody>
      </p:sp>
      <p:sp>
        <p:nvSpPr>
          <p:cNvPr id="248" name="Google Shape;248;p34"/>
          <p:cNvSpPr txBox="1">
            <a:spLocks noGrp="1"/>
          </p:cNvSpPr>
          <p:nvPr>
            <p:ph type="ctrTitle" idx="8"/>
          </p:nvPr>
        </p:nvSpPr>
        <p:spPr>
          <a:xfrm flipH="1">
            <a:off x="6145326" y="3153730"/>
            <a:ext cx="1611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Marvel" charset="0"/>
              </a:rPr>
              <a:t>05</a:t>
            </a:r>
            <a:endParaRPr dirty="0">
              <a:latin typeface="Marvel" charset="0"/>
            </a:endParaRPr>
          </a:p>
        </p:txBody>
      </p:sp>
      <p:sp>
        <p:nvSpPr>
          <p:cNvPr id="251" name="Google Shape;251;p34"/>
          <p:cNvSpPr txBox="1">
            <a:spLocks noGrp="1"/>
          </p:cNvSpPr>
          <p:nvPr>
            <p:ph type="subTitle" idx="14"/>
          </p:nvPr>
        </p:nvSpPr>
        <p:spPr>
          <a:xfrm flipH="1">
            <a:off x="347220" y="3818523"/>
            <a:ext cx="4218727" cy="16799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Marvel" charset="0"/>
              </a:rPr>
              <a:t>Naïve 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Marvel" charset="0"/>
              </a:rPr>
              <a:t>Bayes classifiers has limited options for parameter tuning like alpha=1 for smoothing, </a:t>
            </a:r>
            <a:r>
              <a:rPr lang="en-US" b="1" dirty="0" err="1">
                <a:solidFill>
                  <a:schemeClr val="accent1">
                    <a:lumMod val="50000"/>
                  </a:schemeClr>
                </a:solidFill>
                <a:latin typeface="Marvel" charset="0"/>
              </a:rPr>
              <a:t>fit_prior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Marvel" charset="0"/>
              </a:rPr>
              <a:t>=[</a:t>
            </a:r>
            <a:r>
              <a:rPr lang="en-US" b="1" dirty="0" err="1">
                <a:solidFill>
                  <a:schemeClr val="accent1">
                    <a:lumMod val="50000"/>
                  </a:schemeClr>
                </a:solidFill>
                <a:latin typeface="Marvel" charset="0"/>
              </a:rPr>
              <a:t>True|False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Marvel" charset="0"/>
              </a:rPr>
              <a:t>] to learn class prior probabilities or 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Marvel" charset="0"/>
              </a:rPr>
              <a:t>not, I 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Marvel" charset="0"/>
              </a:rPr>
              <a:t>would recommend to focus on your  pre-processing of data and the feature selection</a:t>
            </a:r>
            <a:endParaRPr b="1" dirty="0">
              <a:latin typeface="Marvel" charset="0"/>
            </a:endParaRPr>
          </a:p>
        </p:txBody>
      </p:sp>
      <p:sp>
        <p:nvSpPr>
          <p:cNvPr id="24" name="Google Shape;236;p34"/>
          <p:cNvSpPr/>
          <p:nvPr/>
        </p:nvSpPr>
        <p:spPr>
          <a:xfrm>
            <a:off x="1701984" y="3153730"/>
            <a:ext cx="1352700" cy="577800"/>
          </a:xfrm>
          <a:prstGeom prst="roundRect">
            <a:avLst>
              <a:gd name="adj" fmla="val 16667"/>
            </a:avLst>
          </a:prstGeom>
          <a:solidFill>
            <a:srgbClr val="AED7E8">
              <a:alpha val="736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Marvel" charset="0"/>
            </a:endParaRPr>
          </a:p>
        </p:txBody>
      </p:sp>
      <p:sp>
        <p:nvSpPr>
          <p:cNvPr id="250" name="Google Shape;250;p34"/>
          <p:cNvSpPr txBox="1">
            <a:spLocks noGrp="1"/>
          </p:cNvSpPr>
          <p:nvPr>
            <p:ph type="ctrTitle" idx="13"/>
          </p:nvPr>
        </p:nvSpPr>
        <p:spPr>
          <a:xfrm flipH="1">
            <a:off x="1468071" y="3153730"/>
            <a:ext cx="1860471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Marvel" charset="0"/>
              </a:rPr>
              <a:t>04</a:t>
            </a:r>
            <a:endParaRPr dirty="0">
              <a:latin typeface="Marve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630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4"/>
          <p:cNvSpPr txBox="1">
            <a:spLocks noGrp="1"/>
          </p:cNvSpPr>
          <p:nvPr>
            <p:ph type="title"/>
          </p:nvPr>
        </p:nvSpPr>
        <p:spPr>
          <a:xfrm>
            <a:off x="613650" y="356124"/>
            <a:ext cx="3097800" cy="9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REFERENCES</a:t>
            </a:r>
            <a:endParaRPr/>
          </a:p>
        </p:txBody>
      </p:sp>
      <p:sp>
        <p:nvSpPr>
          <p:cNvPr id="205" name="Google Shape;205;p24"/>
          <p:cNvSpPr txBox="1">
            <a:spLocks noGrp="1"/>
          </p:cNvSpPr>
          <p:nvPr>
            <p:ph type="body" idx="1"/>
          </p:nvPr>
        </p:nvSpPr>
        <p:spPr>
          <a:xfrm>
            <a:off x="1805405" y="1183155"/>
            <a:ext cx="6817600" cy="4420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ourier New"/>
              <a:buChar char="o"/>
            </a:pPr>
            <a:r>
              <a:rPr lang="en-US" sz="1200" dirty="0"/>
              <a:t>https://towardsdatascience.com/all-about-naive-bayes-8e13cef044cf</a:t>
            </a:r>
            <a:endParaRPr sz="1200" dirty="0"/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ourier New"/>
              <a:buChar char="o"/>
            </a:pPr>
            <a:r>
              <a:rPr lang="en-US" sz="1200" dirty="0"/>
              <a:t>Chapter 8: Data Mining: Concepts and Techniques, 3rd </a:t>
            </a:r>
            <a:r>
              <a:rPr lang="en-US" sz="1200" dirty="0" err="1"/>
              <a:t>ed</a:t>
            </a:r>
            <a:r>
              <a:rPr lang="en-US" sz="1200" dirty="0"/>
              <a:t> by </a:t>
            </a:r>
            <a:r>
              <a:rPr lang="en-US" sz="1200" dirty="0" err="1"/>
              <a:t>Jiawei</a:t>
            </a:r>
            <a:r>
              <a:rPr lang="en-US" sz="1200" dirty="0"/>
              <a:t> Han, </a:t>
            </a:r>
            <a:r>
              <a:rPr lang="en-US" sz="1200" dirty="0" err="1"/>
              <a:t>Micheline</a:t>
            </a:r>
            <a:r>
              <a:rPr lang="en-US" sz="1200" dirty="0"/>
              <a:t> </a:t>
            </a:r>
            <a:r>
              <a:rPr lang="en-US" sz="1200" dirty="0" err="1"/>
              <a:t>Kamber</a:t>
            </a:r>
            <a:r>
              <a:rPr lang="en-US" sz="1200" dirty="0"/>
              <a:t> and </a:t>
            </a:r>
            <a:r>
              <a:rPr lang="en-US" sz="1200" dirty="0" err="1"/>
              <a:t>Jian</a:t>
            </a:r>
            <a:r>
              <a:rPr lang="en-US" sz="1200" dirty="0"/>
              <a:t> Pei, The Morgan Kaufmann Series in Data Management Systems</a:t>
            </a:r>
            <a:r>
              <a:rPr lang="en-US" sz="1200" dirty="0" smtClean="0"/>
              <a:t>.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ourier New"/>
              <a:buChar char="o"/>
            </a:pPr>
            <a:endParaRPr sz="1200" dirty="0"/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ourier New"/>
              <a:buChar char="o"/>
            </a:pPr>
            <a:r>
              <a:rPr lang="en-US" sz="1200" dirty="0"/>
              <a:t>Sunil Ray,  (2020, October 18). Learn Naive Bayes Algorithm: Naive Bayes Classifier Examples. Retrieved from https://www.analyticsvidhya.com/blog/2017/09/naive-bayes-explained/#:~:text=Naive Bayes Model-,What is Naive Bayes </a:t>
            </a:r>
            <a:r>
              <a:rPr lang="en-US" sz="1200" dirty="0" err="1"/>
              <a:t>algorithm?,presence</a:t>
            </a:r>
            <a:r>
              <a:rPr lang="en-US" sz="1200" dirty="0"/>
              <a:t> of any other feature</a:t>
            </a:r>
            <a:r>
              <a:rPr lang="en-US" sz="1200" dirty="0" smtClean="0"/>
              <a:t>.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ourier New"/>
              <a:buChar char="o"/>
            </a:pPr>
            <a:endParaRPr sz="1200" dirty="0"/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ourier New"/>
              <a:buChar char="o"/>
            </a:pPr>
            <a:r>
              <a:rPr lang="en-US" sz="1200" dirty="0"/>
              <a:t>Gandhi, R. (2018, May 17). Naive Bayes Classifier. Retrieved from </a:t>
            </a:r>
            <a:r>
              <a:rPr lang="en-US" sz="1200" dirty="0">
                <a:hlinkClick r:id="rId3"/>
              </a:rPr>
              <a:t>https://</a:t>
            </a:r>
            <a:r>
              <a:rPr lang="en-US" sz="1200" dirty="0" smtClean="0">
                <a:hlinkClick r:id="rId3"/>
              </a:rPr>
              <a:t>towardsdatascience.com/naive-bayes-classifier-81d512f50a7c</a:t>
            </a:r>
            <a:endParaRPr lang="en-US" sz="1200" dirty="0" smtClean="0"/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ourier New"/>
              <a:buChar char="o"/>
            </a:pPr>
            <a:endParaRPr lang="en-US" sz="1200" dirty="0" smtClean="0"/>
          </a:p>
          <a:p>
            <a:pPr marL="285750" lvl="0" indent="-285750">
              <a:lnSpc>
                <a:spcPct val="100000"/>
              </a:lnSpc>
              <a:buFont typeface="Courier New"/>
              <a:buChar char="o"/>
            </a:pPr>
            <a:r>
              <a:rPr lang="en-US" sz="1200" dirty="0" err="1"/>
              <a:t>Chauhan</a:t>
            </a:r>
            <a:r>
              <a:rPr lang="en-US" sz="1200" dirty="0"/>
              <a:t>, G. (2018, October 08). All about Naive Bayes. Retrieved from </a:t>
            </a:r>
            <a:r>
              <a:rPr lang="en-US" sz="1200" dirty="0">
                <a:hlinkClick r:id="rId4"/>
              </a:rPr>
              <a:t>https://</a:t>
            </a:r>
            <a:r>
              <a:rPr lang="en-US" sz="1200" dirty="0" smtClean="0">
                <a:hlinkClick r:id="rId4"/>
              </a:rPr>
              <a:t>towardsdatascience.com/all-about-naive-bayes-8e13cef044cf</a:t>
            </a:r>
            <a:endParaRPr lang="en-US" sz="1200" dirty="0" smtClean="0"/>
          </a:p>
          <a:p>
            <a:pPr marL="285750" lvl="0" indent="-285750">
              <a:lnSpc>
                <a:spcPct val="100000"/>
              </a:lnSpc>
              <a:buFont typeface="Courier New"/>
              <a:buChar char="o"/>
            </a:pPr>
            <a:endParaRPr lang="en-US" sz="1200" dirty="0"/>
          </a:p>
          <a:p>
            <a:pPr marL="285750" lvl="0" indent="-285750">
              <a:lnSpc>
                <a:spcPct val="100000"/>
              </a:lnSpc>
              <a:buFont typeface="Courier New"/>
              <a:buChar char="o"/>
            </a:pPr>
            <a:r>
              <a:rPr lang="en-US" sz="1200" dirty="0"/>
              <a:t>Sunil </a:t>
            </a:r>
            <a:r>
              <a:rPr lang="en-US" sz="1200" dirty="0" err="1"/>
              <a:t>RayI</a:t>
            </a:r>
            <a:r>
              <a:rPr lang="en-US" sz="1200" dirty="0"/>
              <a:t> am a Business Analytics and Intelligence professional with deep experience in the Indian Insurance industry. I have worked for various multi-national Insurance companies in last 7 years. (2020, October 18). Learn Naive Bayes Algorithm: Naive Bayes Classifier Examples. Retrieved from https://www.analyticsvidhya.com/blog/2017/09/naive-bayes-explained/#:~:text=Real time Prediction: Naive </a:t>
            </a:r>
            <a:r>
              <a:rPr lang="en-US" sz="1200" dirty="0" err="1"/>
              <a:t>Bayes,multiple</a:t>
            </a:r>
            <a:r>
              <a:rPr lang="en-US" sz="1200" dirty="0"/>
              <a:t> classes of target variable</a:t>
            </a:r>
            <a:endParaRPr sz="1200" dirty="0"/>
          </a:p>
        </p:txBody>
      </p:sp>
    </p:spTree>
    <p:extLst>
      <p:ext uri="{BB962C8B-B14F-4D97-AF65-F5344CB8AC3E}">
        <p14:creationId xmlns:p14="http://schemas.microsoft.com/office/powerpoint/2010/main" val="2184268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p51"/>
          <p:cNvSpPr txBox="1">
            <a:spLocks noGrp="1"/>
          </p:cNvSpPr>
          <p:nvPr>
            <p:ph type="subTitle" idx="1"/>
          </p:nvPr>
        </p:nvSpPr>
        <p:spPr>
          <a:xfrm>
            <a:off x="484101" y="2402561"/>
            <a:ext cx="2505900" cy="21356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Do you have any questions?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 smtClean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 smtClean="0"/>
          </a:p>
          <a:p>
            <a:pPr marL="0" lvl="0" indent="0" algn="ctr"/>
            <a:r>
              <a:rPr lang="en-US" dirty="0" smtClean="0"/>
              <a:t>Data Scientists Team</a:t>
            </a:r>
            <a:endParaRPr dirty="0"/>
          </a:p>
        </p:txBody>
      </p:sp>
      <p:sp>
        <p:nvSpPr>
          <p:cNvPr id="807" name="Google Shape;807;p51"/>
          <p:cNvSpPr txBox="1">
            <a:spLocks noGrp="1"/>
          </p:cNvSpPr>
          <p:nvPr>
            <p:ph type="title"/>
          </p:nvPr>
        </p:nvSpPr>
        <p:spPr>
          <a:xfrm>
            <a:off x="5420751" y="422799"/>
            <a:ext cx="3097800" cy="9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</a:t>
            </a:r>
            <a:endParaRPr/>
          </a:p>
        </p:txBody>
      </p:sp>
      <p:sp>
        <p:nvSpPr>
          <p:cNvPr id="3" name="Rectangle 2"/>
          <p:cNvSpPr/>
          <p:nvPr/>
        </p:nvSpPr>
        <p:spPr>
          <a:xfrm>
            <a:off x="5420751" y="3037114"/>
            <a:ext cx="3407563" cy="193765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146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0"/>
          <p:cNvSpPr txBox="1">
            <a:spLocks noGrp="1"/>
          </p:cNvSpPr>
          <p:nvPr>
            <p:ph type="title" idx="3"/>
          </p:nvPr>
        </p:nvSpPr>
        <p:spPr>
          <a:xfrm>
            <a:off x="4171050" y="344700"/>
            <a:ext cx="4345200" cy="74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173" name="Google Shape;173;p30"/>
          <p:cNvSpPr txBox="1">
            <a:spLocks noGrp="1"/>
          </p:cNvSpPr>
          <p:nvPr>
            <p:ph type="subTitle" idx="6"/>
          </p:nvPr>
        </p:nvSpPr>
        <p:spPr>
          <a:xfrm flipH="1">
            <a:off x="2214417" y="1953142"/>
            <a:ext cx="1839792" cy="65766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-US" dirty="0"/>
              <a:t>Introduction</a:t>
            </a:r>
            <a:endParaRPr lang="en-US" dirty="0"/>
          </a:p>
        </p:txBody>
      </p:sp>
      <p:sp>
        <p:nvSpPr>
          <p:cNvPr id="174" name="Google Shape;174;p30"/>
          <p:cNvSpPr txBox="1">
            <a:spLocks noGrp="1"/>
          </p:cNvSpPr>
          <p:nvPr>
            <p:ph type="subTitle" idx="7"/>
          </p:nvPr>
        </p:nvSpPr>
        <p:spPr>
          <a:xfrm>
            <a:off x="4849771" y="1953142"/>
            <a:ext cx="2157000" cy="74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-US" dirty="0"/>
              <a:t>PROS &amp; CONS</a:t>
            </a:r>
            <a:endParaRPr lang="en-US" dirty="0"/>
          </a:p>
        </p:txBody>
      </p:sp>
      <p:sp>
        <p:nvSpPr>
          <p:cNvPr id="175" name="Google Shape;175;p30"/>
          <p:cNvSpPr txBox="1">
            <a:spLocks noGrp="1"/>
          </p:cNvSpPr>
          <p:nvPr>
            <p:ph type="subTitle" idx="8"/>
          </p:nvPr>
        </p:nvSpPr>
        <p:spPr>
          <a:xfrm flipH="1">
            <a:off x="2214417" y="2954657"/>
            <a:ext cx="2269449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" dirty="0"/>
              <a:t>Example</a:t>
            </a:r>
            <a:endParaRPr dirty="0"/>
          </a:p>
        </p:txBody>
      </p:sp>
      <p:sp>
        <p:nvSpPr>
          <p:cNvPr id="176" name="Google Shape;176;p30"/>
          <p:cNvSpPr txBox="1">
            <a:spLocks noGrp="1"/>
          </p:cNvSpPr>
          <p:nvPr>
            <p:ph type="subTitle" idx="9"/>
          </p:nvPr>
        </p:nvSpPr>
        <p:spPr>
          <a:xfrm>
            <a:off x="4560982" y="2954657"/>
            <a:ext cx="2445862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TIPS FOR IMPROVE</a:t>
            </a:r>
            <a:endParaRPr lang="ar-SA" dirty="0" smtClean="0"/>
          </a:p>
        </p:txBody>
      </p:sp>
      <p:sp>
        <p:nvSpPr>
          <p:cNvPr id="177" name="Google Shape;177;p30"/>
          <p:cNvSpPr txBox="1">
            <a:spLocks noGrp="1"/>
          </p:cNvSpPr>
          <p:nvPr>
            <p:ph type="title" idx="13"/>
          </p:nvPr>
        </p:nvSpPr>
        <p:spPr>
          <a:xfrm>
            <a:off x="561061" y="2773170"/>
            <a:ext cx="1323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179" name="Google Shape;179;p30"/>
          <p:cNvSpPr txBox="1">
            <a:spLocks noGrp="1"/>
          </p:cNvSpPr>
          <p:nvPr>
            <p:ph type="title" idx="15"/>
          </p:nvPr>
        </p:nvSpPr>
        <p:spPr>
          <a:xfrm>
            <a:off x="561061" y="1905938"/>
            <a:ext cx="1323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13" name="Google Shape;169;p30"/>
          <p:cNvSpPr txBox="1">
            <a:spLocks/>
          </p:cNvSpPr>
          <p:nvPr/>
        </p:nvSpPr>
        <p:spPr>
          <a:xfrm flipH="1">
            <a:off x="561061" y="3519270"/>
            <a:ext cx="13236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Marvel"/>
              <a:buNone/>
              <a:defRPr sz="6000" b="0" i="0" u="none" strike="noStrike" cap="none">
                <a:solidFill>
                  <a:schemeClr val="lt1"/>
                </a:solidFill>
                <a:latin typeface="Marvel"/>
                <a:ea typeface="Marvel"/>
                <a:cs typeface="Marvel"/>
                <a:sym typeface="Marvel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Thasadith"/>
              <a:buNone/>
              <a:defRPr sz="5500" b="1" i="0" u="none" strike="noStrike" cap="none">
                <a:solidFill>
                  <a:schemeClr val="dk1"/>
                </a:solidFill>
                <a:latin typeface="Thasadith"/>
                <a:ea typeface="Thasadith"/>
                <a:cs typeface="Thasadith"/>
                <a:sym typeface="Thasadith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Thasadith"/>
              <a:buNone/>
              <a:defRPr sz="5500" b="1" i="0" u="none" strike="noStrike" cap="none">
                <a:solidFill>
                  <a:schemeClr val="dk1"/>
                </a:solidFill>
                <a:latin typeface="Thasadith"/>
                <a:ea typeface="Thasadith"/>
                <a:cs typeface="Thasadith"/>
                <a:sym typeface="Thasadith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Thasadith"/>
              <a:buNone/>
              <a:defRPr sz="5500" b="1" i="0" u="none" strike="noStrike" cap="none">
                <a:solidFill>
                  <a:schemeClr val="dk1"/>
                </a:solidFill>
                <a:latin typeface="Thasadith"/>
                <a:ea typeface="Thasadith"/>
                <a:cs typeface="Thasadith"/>
                <a:sym typeface="Thasadith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Thasadith"/>
              <a:buNone/>
              <a:defRPr sz="5500" b="1" i="0" u="none" strike="noStrike" cap="none">
                <a:solidFill>
                  <a:schemeClr val="dk1"/>
                </a:solidFill>
                <a:latin typeface="Thasadith"/>
                <a:ea typeface="Thasadith"/>
                <a:cs typeface="Thasadith"/>
                <a:sym typeface="Thasadith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Thasadith"/>
              <a:buNone/>
              <a:defRPr sz="5500" b="1" i="0" u="none" strike="noStrike" cap="none">
                <a:solidFill>
                  <a:schemeClr val="dk1"/>
                </a:solidFill>
                <a:latin typeface="Thasadith"/>
                <a:ea typeface="Thasadith"/>
                <a:cs typeface="Thasadith"/>
                <a:sym typeface="Thasadith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Thasadith"/>
              <a:buNone/>
              <a:defRPr sz="5500" b="1" i="0" u="none" strike="noStrike" cap="none">
                <a:solidFill>
                  <a:schemeClr val="dk1"/>
                </a:solidFill>
                <a:latin typeface="Thasadith"/>
                <a:ea typeface="Thasadith"/>
                <a:cs typeface="Thasadith"/>
                <a:sym typeface="Thasadith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Thasadith"/>
              <a:buNone/>
              <a:defRPr sz="5500" b="1" i="0" u="none" strike="noStrike" cap="none">
                <a:solidFill>
                  <a:schemeClr val="dk1"/>
                </a:solidFill>
                <a:latin typeface="Thasadith"/>
                <a:ea typeface="Thasadith"/>
                <a:cs typeface="Thasadith"/>
                <a:sym typeface="Thasadith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Thasadith"/>
              <a:buNone/>
              <a:defRPr sz="5500" b="1" i="0" u="none" strike="noStrike" cap="none">
                <a:solidFill>
                  <a:schemeClr val="dk1"/>
                </a:solidFill>
                <a:latin typeface="Thasadith"/>
                <a:ea typeface="Thasadith"/>
                <a:cs typeface="Thasadith"/>
                <a:sym typeface="Thasadith"/>
              </a:defRPr>
            </a:lvl9pPr>
          </a:lstStyle>
          <a:p>
            <a:pPr algn="r"/>
            <a:r>
              <a:rPr lang="en" smtClean="0"/>
              <a:t>03</a:t>
            </a:r>
            <a:endParaRPr lang="en" dirty="0"/>
          </a:p>
        </p:txBody>
      </p:sp>
      <p:sp>
        <p:nvSpPr>
          <p:cNvPr id="14" name="Google Shape;174;p30"/>
          <p:cNvSpPr txBox="1">
            <a:spLocks noGrp="1"/>
          </p:cNvSpPr>
          <p:nvPr>
            <p:ph type="subTitle" idx="7"/>
          </p:nvPr>
        </p:nvSpPr>
        <p:spPr>
          <a:xfrm>
            <a:off x="2214417" y="3695253"/>
            <a:ext cx="2157000" cy="41690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/>
            <a:r>
              <a:rPr lang="en-US" dirty="0"/>
              <a:t>APPLICATIONS</a:t>
            </a:r>
            <a:endParaRPr dirty="0"/>
          </a:p>
        </p:txBody>
      </p:sp>
      <p:sp>
        <p:nvSpPr>
          <p:cNvPr id="17" name="Google Shape;177;p30"/>
          <p:cNvSpPr txBox="1">
            <a:spLocks/>
          </p:cNvSpPr>
          <p:nvPr/>
        </p:nvSpPr>
        <p:spPr>
          <a:xfrm>
            <a:off x="6740057" y="2773170"/>
            <a:ext cx="13236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Marvel"/>
              <a:buNone/>
              <a:defRPr sz="6000" b="0" i="0" u="none" strike="noStrike" cap="none">
                <a:solidFill>
                  <a:schemeClr val="lt1"/>
                </a:solidFill>
                <a:latin typeface="Marvel"/>
                <a:ea typeface="Marvel"/>
                <a:cs typeface="Marvel"/>
                <a:sym typeface="Marve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Thasadith"/>
              <a:buNone/>
              <a:defRPr sz="5500" b="1" i="0" u="none" strike="noStrike" cap="none">
                <a:solidFill>
                  <a:schemeClr val="dk1"/>
                </a:solidFill>
                <a:latin typeface="Thasadith"/>
                <a:ea typeface="Thasadith"/>
                <a:cs typeface="Thasadith"/>
                <a:sym typeface="Thasadit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Thasadith"/>
              <a:buNone/>
              <a:defRPr sz="5500" b="1" i="0" u="none" strike="noStrike" cap="none">
                <a:solidFill>
                  <a:schemeClr val="dk1"/>
                </a:solidFill>
                <a:latin typeface="Thasadith"/>
                <a:ea typeface="Thasadith"/>
                <a:cs typeface="Thasadith"/>
                <a:sym typeface="Thasadit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Thasadith"/>
              <a:buNone/>
              <a:defRPr sz="5500" b="1" i="0" u="none" strike="noStrike" cap="none">
                <a:solidFill>
                  <a:schemeClr val="dk1"/>
                </a:solidFill>
                <a:latin typeface="Thasadith"/>
                <a:ea typeface="Thasadith"/>
                <a:cs typeface="Thasadith"/>
                <a:sym typeface="Thasadit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Thasadith"/>
              <a:buNone/>
              <a:defRPr sz="5500" b="1" i="0" u="none" strike="noStrike" cap="none">
                <a:solidFill>
                  <a:schemeClr val="dk1"/>
                </a:solidFill>
                <a:latin typeface="Thasadith"/>
                <a:ea typeface="Thasadith"/>
                <a:cs typeface="Thasadith"/>
                <a:sym typeface="Thasadit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Thasadith"/>
              <a:buNone/>
              <a:defRPr sz="5500" b="1" i="0" u="none" strike="noStrike" cap="none">
                <a:solidFill>
                  <a:schemeClr val="dk1"/>
                </a:solidFill>
                <a:latin typeface="Thasadith"/>
                <a:ea typeface="Thasadith"/>
                <a:cs typeface="Thasadith"/>
                <a:sym typeface="Thasadit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Thasadith"/>
              <a:buNone/>
              <a:defRPr sz="5500" b="1" i="0" u="none" strike="noStrike" cap="none">
                <a:solidFill>
                  <a:schemeClr val="dk1"/>
                </a:solidFill>
                <a:latin typeface="Thasadith"/>
                <a:ea typeface="Thasadith"/>
                <a:cs typeface="Thasadith"/>
                <a:sym typeface="Thasadit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Thasadith"/>
              <a:buNone/>
              <a:defRPr sz="5500" b="1" i="0" u="none" strike="noStrike" cap="none">
                <a:solidFill>
                  <a:schemeClr val="dk1"/>
                </a:solidFill>
                <a:latin typeface="Thasadith"/>
                <a:ea typeface="Thasadith"/>
                <a:cs typeface="Thasadith"/>
                <a:sym typeface="Thasadit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Thasadith"/>
              <a:buNone/>
              <a:defRPr sz="5500" b="1" i="0" u="none" strike="noStrike" cap="none">
                <a:solidFill>
                  <a:schemeClr val="dk1"/>
                </a:solidFill>
                <a:latin typeface="Thasadith"/>
                <a:ea typeface="Thasadith"/>
                <a:cs typeface="Thasadith"/>
                <a:sym typeface="Thasadith"/>
              </a:defRPr>
            </a:lvl9pPr>
          </a:lstStyle>
          <a:p>
            <a:r>
              <a:rPr lang="en" dirty="0" smtClean="0"/>
              <a:t>05</a:t>
            </a:r>
            <a:endParaRPr lang="en" dirty="0"/>
          </a:p>
        </p:txBody>
      </p:sp>
      <p:sp>
        <p:nvSpPr>
          <p:cNvPr id="18" name="Google Shape;179;p30"/>
          <p:cNvSpPr txBox="1">
            <a:spLocks/>
          </p:cNvSpPr>
          <p:nvPr/>
        </p:nvSpPr>
        <p:spPr>
          <a:xfrm>
            <a:off x="6740057" y="1905938"/>
            <a:ext cx="13236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Marvel"/>
              <a:buNone/>
              <a:defRPr sz="6000" b="0" i="0" u="none" strike="noStrike" cap="none">
                <a:solidFill>
                  <a:schemeClr val="lt1"/>
                </a:solidFill>
                <a:latin typeface="Marvel"/>
                <a:ea typeface="Marvel"/>
                <a:cs typeface="Marvel"/>
                <a:sym typeface="Marve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Thasadith"/>
              <a:buNone/>
              <a:defRPr sz="5500" b="1" i="0" u="none" strike="noStrike" cap="none">
                <a:solidFill>
                  <a:schemeClr val="dk1"/>
                </a:solidFill>
                <a:latin typeface="Thasadith"/>
                <a:ea typeface="Thasadith"/>
                <a:cs typeface="Thasadith"/>
                <a:sym typeface="Thasadit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Thasadith"/>
              <a:buNone/>
              <a:defRPr sz="5500" b="1" i="0" u="none" strike="noStrike" cap="none">
                <a:solidFill>
                  <a:schemeClr val="dk1"/>
                </a:solidFill>
                <a:latin typeface="Thasadith"/>
                <a:ea typeface="Thasadith"/>
                <a:cs typeface="Thasadith"/>
                <a:sym typeface="Thasadit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Thasadith"/>
              <a:buNone/>
              <a:defRPr sz="5500" b="1" i="0" u="none" strike="noStrike" cap="none">
                <a:solidFill>
                  <a:schemeClr val="dk1"/>
                </a:solidFill>
                <a:latin typeface="Thasadith"/>
                <a:ea typeface="Thasadith"/>
                <a:cs typeface="Thasadith"/>
                <a:sym typeface="Thasadit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Thasadith"/>
              <a:buNone/>
              <a:defRPr sz="5500" b="1" i="0" u="none" strike="noStrike" cap="none">
                <a:solidFill>
                  <a:schemeClr val="dk1"/>
                </a:solidFill>
                <a:latin typeface="Thasadith"/>
                <a:ea typeface="Thasadith"/>
                <a:cs typeface="Thasadith"/>
                <a:sym typeface="Thasadit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Thasadith"/>
              <a:buNone/>
              <a:defRPr sz="5500" b="1" i="0" u="none" strike="noStrike" cap="none">
                <a:solidFill>
                  <a:schemeClr val="dk1"/>
                </a:solidFill>
                <a:latin typeface="Thasadith"/>
                <a:ea typeface="Thasadith"/>
                <a:cs typeface="Thasadith"/>
                <a:sym typeface="Thasadit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Thasadith"/>
              <a:buNone/>
              <a:defRPr sz="5500" b="1" i="0" u="none" strike="noStrike" cap="none">
                <a:solidFill>
                  <a:schemeClr val="dk1"/>
                </a:solidFill>
                <a:latin typeface="Thasadith"/>
                <a:ea typeface="Thasadith"/>
                <a:cs typeface="Thasadith"/>
                <a:sym typeface="Thasadit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Thasadith"/>
              <a:buNone/>
              <a:defRPr sz="5500" b="1" i="0" u="none" strike="noStrike" cap="none">
                <a:solidFill>
                  <a:schemeClr val="dk1"/>
                </a:solidFill>
                <a:latin typeface="Thasadith"/>
                <a:ea typeface="Thasadith"/>
                <a:cs typeface="Thasadith"/>
                <a:sym typeface="Thasadit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Thasadith"/>
              <a:buNone/>
              <a:defRPr sz="5500" b="1" i="0" u="none" strike="noStrike" cap="none">
                <a:solidFill>
                  <a:schemeClr val="dk1"/>
                </a:solidFill>
                <a:latin typeface="Thasadith"/>
                <a:ea typeface="Thasadith"/>
                <a:cs typeface="Thasadith"/>
                <a:sym typeface="Thasadith"/>
              </a:defRPr>
            </a:lvl9pPr>
          </a:lstStyle>
          <a:p>
            <a:r>
              <a:rPr lang="en" dirty="0" smtClean="0"/>
              <a:t>04</a:t>
            </a:r>
            <a:endParaRPr lang="en" dirty="0"/>
          </a:p>
        </p:txBody>
      </p:sp>
      <p:sp>
        <p:nvSpPr>
          <p:cNvPr id="19" name="Google Shape;169;p30"/>
          <p:cNvSpPr txBox="1">
            <a:spLocks/>
          </p:cNvSpPr>
          <p:nvPr/>
        </p:nvSpPr>
        <p:spPr>
          <a:xfrm flipH="1">
            <a:off x="6740057" y="3519270"/>
            <a:ext cx="13236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Marvel"/>
              <a:buNone/>
              <a:defRPr sz="6000" b="0" i="0" u="none" strike="noStrike" cap="none">
                <a:solidFill>
                  <a:schemeClr val="lt1"/>
                </a:solidFill>
                <a:latin typeface="Marvel"/>
                <a:ea typeface="Marvel"/>
                <a:cs typeface="Marvel"/>
                <a:sym typeface="Marvel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Thasadith"/>
              <a:buNone/>
              <a:defRPr sz="5500" b="1" i="0" u="none" strike="noStrike" cap="none">
                <a:solidFill>
                  <a:schemeClr val="dk1"/>
                </a:solidFill>
                <a:latin typeface="Thasadith"/>
                <a:ea typeface="Thasadith"/>
                <a:cs typeface="Thasadith"/>
                <a:sym typeface="Thasadith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Thasadith"/>
              <a:buNone/>
              <a:defRPr sz="5500" b="1" i="0" u="none" strike="noStrike" cap="none">
                <a:solidFill>
                  <a:schemeClr val="dk1"/>
                </a:solidFill>
                <a:latin typeface="Thasadith"/>
                <a:ea typeface="Thasadith"/>
                <a:cs typeface="Thasadith"/>
                <a:sym typeface="Thasadith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Thasadith"/>
              <a:buNone/>
              <a:defRPr sz="5500" b="1" i="0" u="none" strike="noStrike" cap="none">
                <a:solidFill>
                  <a:schemeClr val="dk1"/>
                </a:solidFill>
                <a:latin typeface="Thasadith"/>
                <a:ea typeface="Thasadith"/>
                <a:cs typeface="Thasadith"/>
                <a:sym typeface="Thasadith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Thasadith"/>
              <a:buNone/>
              <a:defRPr sz="5500" b="1" i="0" u="none" strike="noStrike" cap="none">
                <a:solidFill>
                  <a:schemeClr val="dk1"/>
                </a:solidFill>
                <a:latin typeface="Thasadith"/>
                <a:ea typeface="Thasadith"/>
                <a:cs typeface="Thasadith"/>
                <a:sym typeface="Thasadith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Thasadith"/>
              <a:buNone/>
              <a:defRPr sz="5500" b="1" i="0" u="none" strike="noStrike" cap="none">
                <a:solidFill>
                  <a:schemeClr val="dk1"/>
                </a:solidFill>
                <a:latin typeface="Thasadith"/>
                <a:ea typeface="Thasadith"/>
                <a:cs typeface="Thasadith"/>
                <a:sym typeface="Thasadith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Thasadith"/>
              <a:buNone/>
              <a:defRPr sz="5500" b="1" i="0" u="none" strike="noStrike" cap="none">
                <a:solidFill>
                  <a:schemeClr val="dk1"/>
                </a:solidFill>
                <a:latin typeface="Thasadith"/>
                <a:ea typeface="Thasadith"/>
                <a:cs typeface="Thasadith"/>
                <a:sym typeface="Thasadith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Thasadith"/>
              <a:buNone/>
              <a:defRPr sz="5500" b="1" i="0" u="none" strike="noStrike" cap="none">
                <a:solidFill>
                  <a:schemeClr val="dk1"/>
                </a:solidFill>
                <a:latin typeface="Thasadith"/>
                <a:ea typeface="Thasadith"/>
                <a:cs typeface="Thasadith"/>
                <a:sym typeface="Thasadith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Thasadith"/>
              <a:buNone/>
              <a:defRPr sz="5500" b="1" i="0" u="none" strike="noStrike" cap="none">
                <a:solidFill>
                  <a:schemeClr val="dk1"/>
                </a:solidFill>
                <a:latin typeface="Thasadith"/>
                <a:ea typeface="Thasadith"/>
                <a:cs typeface="Thasadith"/>
                <a:sym typeface="Thasadith"/>
              </a:defRPr>
            </a:lvl9pPr>
          </a:lstStyle>
          <a:p>
            <a:pPr algn="r"/>
            <a:r>
              <a:rPr lang="en" dirty="0" smtClean="0"/>
              <a:t>06</a:t>
            </a:r>
            <a:endParaRPr lang="en" dirty="0"/>
          </a:p>
        </p:txBody>
      </p:sp>
      <p:sp>
        <p:nvSpPr>
          <p:cNvPr id="21" name="Google Shape;176;p30"/>
          <p:cNvSpPr txBox="1">
            <a:spLocks noGrp="1"/>
          </p:cNvSpPr>
          <p:nvPr>
            <p:ph type="subTitle" idx="9"/>
          </p:nvPr>
        </p:nvSpPr>
        <p:spPr>
          <a:xfrm>
            <a:off x="4560982" y="3695253"/>
            <a:ext cx="2445862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-US" dirty="0"/>
              <a:t>Resources</a:t>
            </a:r>
            <a:endParaRPr lang="ar-SA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/>
          <p:nvPr/>
        </p:nvSpPr>
        <p:spPr>
          <a:xfrm>
            <a:off x="374007" y="2789475"/>
            <a:ext cx="1285785" cy="560617"/>
          </a:xfrm>
          <a:prstGeom prst="roundRect">
            <a:avLst>
              <a:gd name="adj" fmla="val 16667"/>
            </a:avLst>
          </a:prstGeom>
          <a:solidFill>
            <a:srgbClr val="AED7E8">
              <a:alpha val="7333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6"/>
          <p:cNvSpPr/>
          <p:nvPr/>
        </p:nvSpPr>
        <p:spPr>
          <a:xfrm>
            <a:off x="2600558" y="2789475"/>
            <a:ext cx="1371311" cy="560617"/>
          </a:xfrm>
          <a:prstGeom prst="roundRect">
            <a:avLst>
              <a:gd name="adj" fmla="val 16667"/>
            </a:avLst>
          </a:prstGeom>
          <a:solidFill>
            <a:srgbClr val="AED7E8">
              <a:alpha val="7333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6"/>
          <p:cNvSpPr/>
          <p:nvPr/>
        </p:nvSpPr>
        <p:spPr>
          <a:xfrm>
            <a:off x="5790288" y="1584636"/>
            <a:ext cx="1574358" cy="748398"/>
          </a:xfrm>
          <a:prstGeom prst="roundRect">
            <a:avLst>
              <a:gd name="adj" fmla="val 16667"/>
            </a:avLst>
          </a:prstGeom>
          <a:solidFill>
            <a:srgbClr val="EE8C94">
              <a:alpha val="6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6"/>
          <p:cNvSpPr/>
          <p:nvPr/>
        </p:nvSpPr>
        <p:spPr>
          <a:xfrm>
            <a:off x="1311965" y="1605188"/>
            <a:ext cx="1574358" cy="748398"/>
          </a:xfrm>
          <a:prstGeom prst="roundRect">
            <a:avLst>
              <a:gd name="adj" fmla="val 16667"/>
            </a:avLst>
          </a:prstGeom>
          <a:solidFill>
            <a:srgbClr val="EE8C94">
              <a:alpha val="6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2" name="Google Shape;92;p16"/>
          <p:cNvCxnSpPr/>
          <p:nvPr/>
        </p:nvCxnSpPr>
        <p:spPr>
          <a:xfrm>
            <a:off x="3286213" y="3350092"/>
            <a:ext cx="0" cy="52731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3" name="Google Shape;93;p16"/>
          <p:cNvSpPr txBox="1">
            <a:spLocks noGrp="1"/>
          </p:cNvSpPr>
          <p:nvPr>
            <p:ph type="ctrTitle" idx="4294967295"/>
          </p:nvPr>
        </p:nvSpPr>
        <p:spPr>
          <a:xfrm flipH="1">
            <a:off x="1204839" y="1596685"/>
            <a:ext cx="1711409" cy="7483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ve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Marvel"/>
                <a:ea typeface="Marvel"/>
                <a:cs typeface="Marvel"/>
                <a:sym typeface="Marvel"/>
              </a:rPr>
              <a:t>Supervised Learning</a:t>
            </a:r>
            <a:endParaRPr sz="1800" b="1" i="0" u="none" strike="noStrike" cap="none">
              <a:solidFill>
                <a:schemeClr val="dk1"/>
              </a:solidFill>
              <a:latin typeface="Marvel"/>
              <a:ea typeface="Marvel"/>
              <a:cs typeface="Marvel"/>
              <a:sym typeface="Marvel"/>
            </a:endParaRPr>
          </a:p>
        </p:txBody>
      </p:sp>
      <p:sp>
        <p:nvSpPr>
          <p:cNvPr id="94" name="Google Shape;94;p16"/>
          <p:cNvSpPr/>
          <p:nvPr/>
        </p:nvSpPr>
        <p:spPr>
          <a:xfrm>
            <a:off x="3130224" y="516266"/>
            <a:ext cx="2476500" cy="1011600"/>
          </a:xfrm>
          <a:prstGeom prst="roundRect">
            <a:avLst>
              <a:gd name="adj" fmla="val 16667"/>
            </a:avLst>
          </a:prstGeom>
          <a:solidFill>
            <a:srgbClr val="AED7E8">
              <a:alpha val="7333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5" name="Google Shape;95;p16"/>
          <p:cNvCxnSpPr>
            <a:stCxn id="94" idx="1"/>
            <a:endCxn id="91" idx="0"/>
          </p:cNvCxnSpPr>
          <p:nvPr/>
        </p:nvCxnSpPr>
        <p:spPr>
          <a:xfrm flipH="1">
            <a:off x="2099124" y="1022066"/>
            <a:ext cx="1031100" cy="583200"/>
          </a:xfrm>
          <a:prstGeom prst="bentConnector2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6" name="Google Shape;96;p16"/>
          <p:cNvCxnSpPr>
            <a:stCxn id="94" idx="3"/>
          </p:cNvCxnSpPr>
          <p:nvPr/>
        </p:nvCxnSpPr>
        <p:spPr>
          <a:xfrm>
            <a:off x="5606724" y="1022066"/>
            <a:ext cx="842400" cy="588300"/>
          </a:xfrm>
          <a:prstGeom prst="bentConnector2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7" name="Google Shape;97;p16"/>
          <p:cNvSpPr txBox="1">
            <a:spLocks noGrp="1"/>
          </p:cNvSpPr>
          <p:nvPr>
            <p:ph type="ctrTitle" idx="4294967295"/>
          </p:nvPr>
        </p:nvSpPr>
        <p:spPr>
          <a:xfrm flipH="1">
            <a:off x="1493775" y="2667450"/>
            <a:ext cx="897000" cy="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vel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Marvel"/>
                <a:ea typeface="Marvel"/>
                <a:cs typeface="Marvel"/>
                <a:sym typeface="Marvel"/>
              </a:rPr>
              <a:t>01</a:t>
            </a:r>
            <a:endParaRPr sz="3000" b="1" i="0" u="none" strike="noStrike" cap="none">
              <a:solidFill>
                <a:schemeClr val="lt1"/>
              </a:solidFill>
              <a:latin typeface="Marvel"/>
              <a:ea typeface="Marvel"/>
              <a:cs typeface="Marvel"/>
              <a:sym typeface="Marvel"/>
            </a:endParaRPr>
          </a:p>
        </p:txBody>
      </p:sp>
      <p:sp>
        <p:nvSpPr>
          <p:cNvPr id="98" name="Google Shape;98;p16"/>
          <p:cNvSpPr txBox="1">
            <a:spLocks noGrp="1"/>
          </p:cNvSpPr>
          <p:nvPr>
            <p:ph type="ctrTitle" idx="4294967295"/>
          </p:nvPr>
        </p:nvSpPr>
        <p:spPr>
          <a:xfrm flipH="1">
            <a:off x="6691275" y="2667450"/>
            <a:ext cx="897000" cy="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vel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Marvel"/>
                <a:ea typeface="Marvel"/>
                <a:cs typeface="Marvel"/>
                <a:sym typeface="Marvel"/>
              </a:rPr>
              <a:t>03</a:t>
            </a:r>
            <a:endParaRPr sz="3000" b="1" i="0" u="none" strike="noStrike" cap="none">
              <a:solidFill>
                <a:schemeClr val="lt1"/>
              </a:solidFill>
              <a:latin typeface="Marvel"/>
              <a:ea typeface="Marvel"/>
              <a:cs typeface="Marvel"/>
              <a:sym typeface="Marvel"/>
            </a:endParaRPr>
          </a:p>
        </p:txBody>
      </p:sp>
      <p:sp>
        <p:nvSpPr>
          <p:cNvPr id="99" name="Google Shape;99;p16"/>
          <p:cNvSpPr txBox="1">
            <a:spLocks noGrp="1"/>
          </p:cNvSpPr>
          <p:nvPr>
            <p:ph type="ctrTitle" idx="4294967295"/>
          </p:nvPr>
        </p:nvSpPr>
        <p:spPr>
          <a:xfrm flipH="1">
            <a:off x="4123500" y="3003950"/>
            <a:ext cx="897000" cy="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vel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Marvel"/>
                <a:ea typeface="Marvel"/>
                <a:cs typeface="Marvel"/>
                <a:sym typeface="Marvel"/>
              </a:rPr>
              <a:t>02</a:t>
            </a:r>
            <a:endParaRPr sz="3000" b="1" i="0" u="none" strike="noStrike" cap="none">
              <a:solidFill>
                <a:schemeClr val="lt1"/>
              </a:solidFill>
              <a:latin typeface="Marvel"/>
              <a:ea typeface="Marvel"/>
              <a:cs typeface="Marvel"/>
              <a:sym typeface="Marvel"/>
            </a:endParaRPr>
          </a:p>
        </p:txBody>
      </p:sp>
      <p:sp>
        <p:nvSpPr>
          <p:cNvPr id="100" name="Google Shape;100;p16"/>
          <p:cNvSpPr txBox="1">
            <a:spLocks noGrp="1"/>
          </p:cNvSpPr>
          <p:nvPr>
            <p:ph type="ctrTitle" idx="4294967295"/>
          </p:nvPr>
        </p:nvSpPr>
        <p:spPr>
          <a:xfrm flipH="1">
            <a:off x="497171" y="2821900"/>
            <a:ext cx="1371311" cy="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ve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Marvel"/>
                <a:ea typeface="Marvel"/>
                <a:cs typeface="Marvel"/>
                <a:sym typeface="Marvel"/>
              </a:rPr>
              <a:t>Regression</a:t>
            </a:r>
            <a:endParaRPr sz="1600" b="1" i="0" u="none" strike="noStrike" cap="none">
              <a:solidFill>
                <a:schemeClr val="dk1"/>
              </a:solidFill>
              <a:latin typeface="Marvel"/>
              <a:ea typeface="Marvel"/>
              <a:cs typeface="Marvel"/>
              <a:sym typeface="Marvel"/>
            </a:endParaRPr>
          </a:p>
        </p:txBody>
      </p:sp>
      <p:sp>
        <p:nvSpPr>
          <p:cNvPr id="101" name="Google Shape;101;p16"/>
          <p:cNvSpPr txBox="1"/>
          <p:nvPr/>
        </p:nvSpPr>
        <p:spPr>
          <a:xfrm flipH="1">
            <a:off x="3404686" y="732888"/>
            <a:ext cx="1927575" cy="7949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ve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Marvel"/>
                <a:ea typeface="Marvel"/>
                <a:cs typeface="Marvel"/>
                <a:sym typeface="Marvel"/>
              </a:rPr>
              <a:t>Machine Learning </a:t>
            </a:r>
            <a:endParaRPr sz="1800" b="1" i="0" u="none" strike="noStrike" cap="none">
              <a:solidFill>
                <a:schemeClr val="dk1"/>
              </a:solidFill>
              <a:latin typeface="Marvel"/>
              <a:ea typeface="Marvel"/>
              <a:cs typeface="Marvel"/>
              <a:sym typeface="Marvel"/>
            </a:endParaRPr>
          </a:p>
        </p:txBody>
      </p:sp>
      <p:sp>
        <p:nvSpPr>
          <p:cNvPr id="102" name="Google Shape;102;p16"/>
          <p:cNvSpPr txBox="1"/>
          <p:nvPr/>
        </p:nvSpPr>
        <p:spPr>
          <a:xfrm flipH="1">
            <a:off x="5721762" y="1605188"/>
            <a:ext cx="1711409" cy="7483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ve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Marvel"/>
                <a:ea typeface="Marvel"/>
                <a:cs typeface="Marvel"/>
                <a:sym typeface="Marvel"/>
              </a:rPr>
              <a:t>Unsupervised Learning</a:t>
            </a:r>
            <a:endParaRPr sz="1800" b="1" i="0" u="none" strike="noStrike" cap="none">
              <a:solidFill>
                <a:schemeClr val="dk1"/>
              </a:solidFill>
              <a:latin typeface="Marvel"/>
              <a:ea typeface="Marvel"/>
              <a:cs typeface="Marvel"/>
              <a:sym typeface="Marvel"/>
            </a:endParaRPr>
          </a:p>
        </p:txBody>
      </p:sp>
      <p:sp>
        <p:nvSpPr>
          <p:cNvPr id="103" name="Google Shape;103;p16"/>
          <p:cNvSpPr txBox="1"/>
          <p:nvPr/>
        </p:nvSpPr>
        <p:spPr>
          <a:xfrm flipH="1">
            <a:off x="2690239" y="2867485"/>
            <a:ext cx="1371311" cy="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ve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Marvel"/>
                <a:ea typeface="Marvel"/>
                <a:cs typeface="Marvel"/>
                <a:sym typeface="Marvel"/>
              </a:rPr>
              <a:t>Classification</a:t>
            </a:r>
            <a:endParaRPr sz="1600" b="1" i="0" u="none" strike="noStrike" cap="none">
              <a:solidFill>
                <a:schemeClr val="dk1"/>
              </a:solidFill>
              <a:latin typeface="Marvel"/>
              <a:ea typeface="Marvel"/>
              <a:cs typeface="Marvel"/>
              <a:sym typeface="Marvel"/>
            </a:endParaRPr>
          </a:p>
        </p:txBody>
      </p:sp>
      <p:sp>
        <p:nvSpPr>
          <p:cNvPr id="104" name="Google Shape;104;p16"/>
          <p:cNvSpPr/>
          <p:nvPr/>
        </p:nvSpPr>
        <p:spPr>
          <a:xfrm>
            <a:off x="2499034" y="3840690"/>
            <a:ext cx="1574358" cy="748398"/>
          </a:xfrm>
          <a:prstGeom prst="roundRect">
            <a:avLst>
              <a:gd name="adj" fmla="val 16667"/>
            </a:avLst>
          </a:prstGeom>
          <a:solidFill>
            <a:srgbClr val="EE8C94">
              <a:alpha val="6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6"/>
          <p:cNvSpPr txBox="1"/>
          <p:nvPr/>
        </p:nvSpPr>
        <p:spPr>
          <a:xfrm flipH="1">
            <a:off x="2549157" y="3954612"/>
            <a:ext cx="1574343" cy="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vel"/>
              <a:buNone/>
            </a:pPr>
            <a:r>
              <a:rPr lang="en-US" sz="2400" b="1" i="0" u="sng" strike="noStrike" cap="none" dirty="0">
                <a:solidFill>
                  <a:schemeClr val="dk1"/>
                </a:solidFill>
                <a:latin typeface="Marvel"/>
                <a:ea typeface="Marvel"/>
                <a:cs typeface="Marvel"/>
                <a:sym typeface="Marvel"/>
              </a:rPr>
              <a:t>Naïve Bayes</a:t>
            </a:r>
            <a:endParaRPr sz="2000" b="1" i="0" u="sng" strike="noStrike" cap="none" dirty="0">
              <a:solidFill>
                <a:schemeClr val="dk1"/>
              </a:solidFill>
              <a:latin typeface="Marvel"/>
              <a:ea typeface="Marvel"/>
              <a:cs typeface="Marvel"/>
              <a:sym typeface="Marvel"/>
            </a:endParaRPr>
          </a:p>
        </p:txBody>
      </p:sp>
      <p:cxnSp>
        <p:nvCxnSpPr>
          <p:cNvPr id="106" name="Google Shape;106;p16"/>
          <p:cNvCxnSpPr>
            <a:stCxn id="91" idx="1"/>
          </p:cNvCxnSpPr>
          <p:nvPr/>
        </p:nvCxnSpPr>
        <p:spPr>
          <a:xfrm flipH="1">
            <a:off x="990965" y="1979387"/>
            <a:ext cx="321000" cy="810600"/>
          </a:xfrm>
          <a:prstGeom prst="bentConnector2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7" name="Google Shape;107;p16"/>
          <p:cNvCxnSpPr>
            <a:stCxn id="91" idx="3"/>
            <a:endCxn id="89" idx="0"/>
          </p:cNvCxnSpPr>
          <p:nvPr/>
        </p:nvCxnSpPr>
        <p:spPr>
          <a:xfrm>
            <a:off x="2886323" y="1979387"/>
            <a:ext cx="399900" cy="810000"/>
          </a:xfrm>
          <a:prstGeom prst="bentConnector2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" name="Rectangle 1"/>
          <p:cNvSpPr/>
          <p:nvPr/>
        </p:nvSpPr>
        <p:spPr>
          <a:xfrm>
            <a:off x="6889578" y="-359230"/>
            <a:ext cx="3411192" cy="170413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138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>
            <a:spLocks noGrp="1"/>
          </p:cNvSpPr>
          <p:nvPr>
            <p:ph type="title"/>
          </p:nvPr>
        </p:nvSpPr>
        <p:spPr>
          <a:xfrm>
            <a:off x="4213400" y="997550"/>
            <a:ext cx="4607400" cy="19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US" sz="4800" dirty="0"/>
              <a:t>What is </a:t>
            </a:r>
            <a:r>
              <a:rPr lang="en-US" sz="4800" dirty="0" smtClean="0"/>
              <a:t>Naïve </a:t>
            </a:r>
            <a:r>
              <a:rPr lang="en-US" sz="4800" dirty="0"/>
              <a:t>Bayes algorithm?</a:t>
            </a:r>
            <a:endParaRPr sz="4800" dirty="0"/>
          </a:p>
        </p:txBody>
      </p:sp>
      <p:sp>
        <p:nvSpPr>
          <p:cNvPr id="113" name="Google Shape;113;p17"/>
          <p:cNvSpPr txBox="1"/>
          <p:nvPr/>
        </p:nvSpPr>
        <p:spPr>
          <a:xfrm>
            <a:off x="495503" y="3828218"/>
            <a:ext cx="8152993" cy="956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rPr>
              <a:t>A </a:t>
            </a:r>
            <a:r>
              <a:rPr lang="en-US" sz="1800" b="1" i="0" u="none" strike="noStrike" cap="none" dirty="0" smtClean="0">
                <a:solidFill>
                  <a:schemeClr val="dk1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rPr>
              <a:t>Naïve 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rPr>
              <a:t>Bayes classifier is a probabilistic machine learning model that’s used for classification task. The classifier is based on the Bayes theorem.</a:t>
            </a: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 dirty="0">
              <a:solidFill>
                <a:schemeClr val="dk1"/>
              </a:solidFill>
              <a:latin typeface="Assistant ExtraLight"/>
              <a:ea typeface="Assistant ExtraLight"/>
              <a:cs typeface="Assistant ExtraLight"/>
              <a:sym typeface="Assistant ExtraLight"/>
            </a:endParaRPr>
          </a:p>
        </p:txBody>
      </p:sp>
    </p:spTree>
    <p:extLst>
      <p:ext uri="{BB962C8B-B14F-4D97-AF65-F5344CB8AC3E}">
        <p14:creationId xmlns:p14="http://schemas.microsoft.com/office/powerpoint/2010/main" val="879000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/>
          <p:nvPr/>
        </p:nvSpPr>
        <p:spPr>
          <a:xfrm>
            <a:off x="1434906" y="1236279"/>
            <a:ext cx="6467170" cy="3521775"/>
          </a:xfrm>
          <a:prstGeom prst="roundRect">
            <a:avLst>
              <a:gd name="adj" fmla="val 16667"/>
            </a:avLst>
          </a:prstGeom>
          <a:solidFill>
            <a:srgbClr val="AED7E8">
              <a:alpha val="7333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8"/>
          <p:cNvSpPr txBox="1">
            <a:spLocks noGrp="1"/>
          </p:cNvSpPr>
          <p:nvPr>
            <p:ph type="title"/>
          </p:nvPr>
        </p:nvSpPr>
        <p:spPr>
          <a:xfrm>
            <a:off x="594650" y="355650"/>
            <a:ext cx="28107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>
                <a:latin typeface="Assistant ExtraLight"/>
                <a:ea typeface="Assistant ExtraLight"/>
                <a:cs typeface="Assistant ExtraLight"/>
                <a:sym typeface="Assistant ExtraLight"/>
              </a:rPr>
              <a:t>Bayes Theorem</a:t>
            </a:r>
            <a:endParaRPr/>
          </a:p>
        </p:txBody>
      </p:sp>
      <p:sp>
        <p:nvSpPr>
          <p:cNvPr id="120" name="Google Shape;120;p18"/>
          <p:cNvSpPr/>
          <p:nvPr/>
        </p:nvSpPr>
        <p:spPr>
          <a:xfrm>
            <a:off x="7115175" y="4101100"/>
            <a:ext cx="1573800" cy="1429800"/>
          </a:xfrm>
          <a:prstGeom prst="roundRect">
            <a:avLst>
              <a:gd name="adj" fmla="val 16667"/>
            </a:avLst>
          </a:prstGeom>
          <a:solidFill>
            <a:srgbClr val="EE8C94">
              <a:alpha val="6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1" name="Google Shape;121;p18" descr="naive bayes, bayes theorem"/>
          <p:cNvPicPr preferRelativeResize="0"/>
          <p:nvPr/>
        </p:nvPicPr>
        <p:blipFill rotWithShape="1">
          <a:blip r:embed="rId3">
            <a:alphaModFix/>
          </a:blip>
          <a:srcRect l="7070" t="4802" r="5326" b="27894"/>
          <a:stretch/>
        </p:blipFill>
        <p:spPr>
          <a:xfrm>
            <a:off x="2545539" y="2234436"/>
            <a:ext cx="4245904" cy="187022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8"/>
          <p:cNvSpPr txBox="1"/>
          <p:nvPr/>
        </p:nvSpPr>
        <p:spPr>
          <a:xfrm>
            <a:off x="2545539" y="1581038"/>
            <a:ext cx="4361698" cy="607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rPr>
              <a:t>Bayes Theorem gives the conditional probability of an event A gives another event B has occurred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4074979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7" name="Google Shape;127;p19"/>
          <p:cNvCxnSpPr>
            <a:stCxn id="128" idx="2"/>
            <a:endCxn id="129" idx="0"/>
          </p:cNvCxnSpPr>
          <p:nvPr/>
        </p:nvCxnSpPr>
        <p:spPr>
          <a:xfrm>
            <a:off x="4572000" y="2442925"/>
            <a:ext cx="0" cy="4794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0" name="Google Shape;130;p19"/>
          <p:cNvSpPr txBox="1">
            <a:spLocks noGrp="1"/>
          </p:cNvSpPr>
          <p:nvPr>
            <p:ph type="ctrTitle" idx="4294967295"/>
          </p:nvPr>
        </p:nvSpPr>
        <p:spPr>
          <a:xfrm flipH="1">
            <a:off x="1217534" y="3231950"/>
            <a:ext cx="1817700" cy="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vel"/>
              <a:buNone/>
            </a:pPr>
            <a:r>
              <a:rPr lang="en-US" sz="2000" b="1" i="0" u="none" strike="noStrike" cap="none" dirty="0">
                <a:solidFill>
                  <a:schemeClr val="dk1"/>
                </a:solidFill>
                <a:latin typeface="Marvel"/>
                <a:ea typeface="Marvel"/>
                <a:cs typeface="Marvel"/>
                <a:sym typeface="Marvel"/>
              </a:rPr>
              <a:t>Gaussian </a:t>
            </a:r>
            <a:r>
              <a:rPr lang="en-US" sz="2000" b="1" i="0" u="none" strike="noStrike" cap="none" dirty="0" smtClean="0">
                <a:solidFill>
                  <a:schemeClr val="dk1"/>
                </a:solidFill>
                <a:latin typeface="Marvel"/>
                <a:ea typeface="Marvel"/>
                <a:cs typeface="Marvel"/>
                <a:sym typeface="Marvel"/>
              </a:rPr>
              <a:t>Naïve 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Marvel"/>
                <a:ea typeface="Marvel"/>
                <a:cs typeface="Marvel"/>
                <a:sym typeface="Marvel"/>
              </a:rPr>
              <a:t>Bayes classifier</a:t>
            </a:r>
            <a:endParaRPr dirty="0"/>
          </a:p>
        </p:txBody>
      </p:sp>
      <p:sp>
        <p:nvSpPr>
          <p:cNvPr id="128" name="Google Shape;128;p19"/>
          <p:cNvSpPr/>
          <p:nvPr/>
        </p:nvSpPr>
        <p:spPr>
          <a:xfrm>
            <a:off x="3333750" y="1431325"/>
            <a:ext cx="2476500" cy="1011600"/>
          </a:xfrm>
          <a:prstGeom prst="roundRect">
            <a:avLst>
              <a:gd name="adj" fmla="val 16667"/>
            </a:avLst>
          </a:prstGeom>
          <a:solidFill>
            <a:srgbClr val="AED7E8">
              <a:alpha val="7333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19"/>
          <p:cNvSpPr/>
          <p:nvPr/>
        </p:nvSpPr>
        <p:spPr>
          <a:xfrm>
            <a:off x="1637475" y="2585850"/>
            <a:ext cx="609600" cy="619200"/>
          </a:xfrm>
          <a:prstGeom prst="roundRect">
            <a:avLst>
              <a:gd name="adj" fmla="val 16667"/>
            </a:avLst>
          </a:prstGeom>
          <a:solidFill>
            <a:srgbClr val="EE8C94">
              <a:alpha val="6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19"/>
          <p:cNvSpPr/>
          <p:nvPr/>
        </p:nvSpPr>
        <p:spPr>
          <a:xfrm>
            <a:off x="6834975" y="2585850"/>
            <a:ext cx="609600" cy="619200"/>
          </a:xfrm>
          <a:prstGeom prst="roundRect">
            <a:avLst>
              <a:gd name="adj" fmla="val 16667"/>
            </a:avLst>
          </a:prstGeom>
          <a:solidFill>
            <a:srgbClr val="EE8C94">
              <a:alpha val="6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3" name="Google Shape;133;p19"/>
          <p:cNvCxnSpPr>
            <a:stCxn id="128" idx="1"/>
            <a:endCxn id="131" idx="0"/>
          </p:cNvCxnSpPr>
          <p:nvPr/>
        </p:nvCxnSpPr>
        <p:spPr>
          <a:xfrm flipH="1">
            <a:off x="1942350" y="1937125"/>
            <a:ext cx="1391400" cy="648600"/>
          </a:xfrm>
          <a:prstGeom prst="bentConnector2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4" name="Google Shape;134;p19"/>
          <p:cNvCxnSpPr>
            <a:stCxn id="128" idx="3"/>
            <a:endCxn id="132" idx="0"/>
          </p:cNvCxnSpPr>
          <p:nvPr/>
        </p:nvCxnSpPr>
        <p:spPr>
          <a:xfrm>
            <a:off x="5810250" y="1937125"/>
            <a:ext cx="1329600" cy="648600"/>
          </a:xfrm>
          <a:prstGeom prst="bentConnector2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5" name="Google Shape;135;p19"/>
          <p:cNvSpPr txBox="1">
            <a:spLocks noGrp="1"/>
          </p:cNvSpPr>
          <p:nvPr>
            <p:ph type="ctrTitle" idx="4294967295"/>
          </p:nvPr>
        </p:nvSpPr>
        <p:spPr>
          <a:xfrm flipH="1">
            <a:off x="1493775" y="2667450"/>
            <a:ext cx="897000" cy="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vel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Marvel"/>
                <a:ea typeface="Marvel"/>
                <a:cs typeface="Marvel"/>
                <a:sym typeface="Marvel"/>
              </a:rPr>
              <a:t>01</a:t>
            </a:r>
            <a:endParaRPr sz="3000" b="1" i="0" u="none" strike="noStrike" cap="none">
              <a:solidFill>
                <a:schemeClr val="lt1"/>
              </a:solidFill>
              <a:latin typeface="Marvel"/>
              <a:ea typeface="Marvel"/>
              <a:cs typeface="Marvel"/>
              <a:sym typeface="Marvel"/>
            </a:endParaRPr>
          </a:p>
        </p:txBody>
      </p:sp>
      <p:sp>
        <p:nvSpPr>
          <p:cNvPr id="136" name="Google Shape;136;p19"/>
          <p:cNvSpPr txBox="1">
            <a:spLocks noGrp="1"/>
          </p:cNvSpPr>
          <p:nvPr>
            <p:ph type="ctrTitle" idx="4294967295"/>
          </p:nvPr>
        </p:nvSpPr>
        <p:spPr>
          <a:xfrm flipH="1">
            <a:off x="6691275" y="2667450"/>
            <a:ext cx="897000" cy="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vel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Marvel"/>
                <a:ea typeface="Marvel"/>
                <a:cs typeface="Marvel"/>
                <a:sym typeface="Marvel"/>
              </a:rPr>
              <a:t>03</a:t>
            </a:r>
            <a:endParaRPr sz="3000" b="1" i="0" u="none" strike="noStrike" cap="none">
              <a:solidFill>
                <a:schemeClr val="lt1"/>
              </a:solidFill>
              <a:latin typeface="Marvel"/>
              <a:ea typeface="Marvel"/>
              <a:cs typeface="Marvel"/>
              <a:sym typeface="Marvel"/>
            </a:endParaRPr>
          </a:p>
        </p:txBody>
      </p:sp>
      <p:sp>
        <p:nvSpPr>
          <p:cNvPr id="129" name="Google Shape;129;p19"/>
          <p:cNvSpPr/>
          <p:nvPr/>
        </p:nvSpPr>
        <p:spPr>
          <a:xfrm>
            <a:off x="4267200" y="2922350"/>
            <a:ext cx="609600" cy="619200"/>
          </a:xfrm>
          <a:prstGeom prst="roundRect">
            <a:avLst>
              <a:gd name="adj" fmla="val 16667"/>
            </a:avLst>
          </a:prstGeom>
          <a:solidFill>
            <a:srgbClr val="EE8C94">
              <a:alpha val="6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9"/>
          <p:cNvSpPr txBox="1">
            <a:spLocks noGrp="1"/>
          </p:cNvSpPr>
          <p:nvPr>
            <p:ph type="ctrTitle" idx="4294967295"/>
          </p:nvPr>
        </p:nvSpPr>
        <p:spPr>
          <a:xfrm flipH="1">
            <a:off x="4123500" y="3003950"/>
            <a:ext cx="897000" cy="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vel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Marvel"/>
                <a:ea typeface="Marvel"/>
                <a:cs typeface="Marvel"/>
                <a:sym typeface="Marvel"/>
              </a:rPr>
              <a:t>02</a:t>
            </a:r>
            <a:endParaRPr sz="3000" b="1" i="0" u="none" strike="noStrike" cap="none">
              <a:solidFill>
                <a:schemeClr val="lt1"/>
              </a:solidFill>
              <a:latin typeface="Marvel"/>
              <a:ea typeface="Marvel"/>
              <a:cs typeface="Marvel"/>
              <a:sym typeface="Marvel"/>
            </a:endParaRPr>
          </a:p>
        </p:txBody>
      </p:sp>
      <p:sp>
        <p:nvSpPr>
          <p:cNvPr id="138" name="Google Shape;138;p19"/>
          <p:cNvSpPr txBox="1">
            <a:spLocks noGrp="1"/>
          </p:cNvSpPr>
          <p:nvPr>
            <p:ph type="ctrTitle" idx="4294967295"/>
          </p:nvPr>
        </p:nvSpPr>
        <p:spPr>
          <a:xfrm flipH="1">
            <a:off x="3960950" y="3605964"/>
            <a:ext cx="1560600" cy="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vel"/>
              <a:buNone/>
            </a:pPr>
            <a:r>
              <a:rPr lang="en-US" sz="2000" b="1" i="0" u="none" strike="noStrike" cap="none" dirty="0">
                <a:solidFill>
                  <a:schemeClr val="dk1"/>
                </a:solidFill>
                <a:latin typeface="Marvel"/>
                <a:ea typeface="Marvel"/>
                <a:cs typeface="Marvel"/>
                <a:sym typeface="Marvel"/>
              </a:rPr>
              <a:t>Multinomial </a:t>
            </a:r>
            <a:r>
              <a:rPr lang="en-US" sz="2000" b="1" i="0" u="none" strike="noStrike" cap="none" dirty="0" smtClean="0">
                <a:solidFill>
                  <a:schemeClr val="dk1"/>
                </a:solidFill>
                <a:latin typeface="Marvel"/>
                <a:ea typeface="Marvel"/>
                <a:cs typeface="Marvel"/>
                <a:sym typeface="Marvel"/>
              </a:rPr>
              <a:t>Naïve 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Marvel"/>
                <a:ea typeface="Marvel"/>
                <a:cs typeface="Marvel"/>
                <a:sym typeface="Marvel"/>
              </a:rPr>
              <a:t>Bayes</a:t>
            </a:r>
            <a:endParaRPr dirty="0"/>
          </a:p>
        </p:txBody>
      </p:sp>
      <p:sp>
        <p:nvSpPr>
          <p:cNvPr id="139" name="Google Shape;139;p19"/>
          <p:cNvSpPr txBox="1">
            <a:spLocks noGrp="1"/>
          </p:cNvSpPr>
          <p:nvPr>
            <p:ph type="ctrTitle" idx="4294967295"/>
          </p:nvPr>
        </p:nvSpPr>
        <p:spPr>
          <a:xfrm flipH="1">
            <a:off x="6359475" y="3281367"/>
            <a:ext cx="1560600" cy="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vel"/>
              <a:buNone/>
            </a:pPr>
            <a:r>
              <a:rPr lang="en-US" sz="2000" b="1" i="0" u="none" strike="noStrike" cap="none" dirty="0">
                <a:solidFill>
                  <a:schemeClr val="dk1"/>
                </a:solidFill>
                <a:latin typeface="Marvel"/>
                <a:ea typeface="Marvel"/>
                <a:cs typeface="Marvel"/>
                <a:sym typeface="Marvel"/>
              </a:rPr>
              <a:t>Bernoulli </a:t>
            </a:r>
            <a:r>
              <a:rPr lang="en-US" sz="2000" b="1" i="0" u="none" strike="noStrike" cap="none" dirty="0" smtClean="0">
                <a:solidFill>
                  <a:schemeClr val="dk1"/>
                </a:solidFill>
                <a:latin typeface="Marvel"/>
                <a:ea typeface="Marvel"/>
                <a:cs typeface="Marvel"/>
                <a:sym typeface="Marvel"/>
              </a:rPr>
              <a:t>Naïve 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Marvel"/>
                <a:ea typeface="Marvel"/>
                <a:cs typeface="Marvel"/>
                <a:sym typeface="Marvel"/>
              </a:rPr>
              <a:t>Bayes</a:t>
            </a:r>
            <a:br>
              <a:rPr lang="en-US" sz="2000" b="1" i="0" u="none" strike="noStrike" cap="none" dirty="0">
                <a:solidFill>
                  <a:schemeClr val="dk1"/>
                </a:solidFill>
                <a:latin typeface="Marvel"/>
                <a:ea typeface="Marvel"/>
                <a:cs typeface="Marvel"/>
                <a:sym typeface="Marvel"/>
              </a:rPr>
            </a:br>
            <a:endParaRPr sz="2000" b="1" i="0" u="none" strike="noStrike" cap="none" dirty="0">
              <a:solidFill>
                <a:schemeClr val="dk1"/>
              </a:solidFill>
              <a:latin typeface="Marvel"/>
              <a:ea typeface="Marvel"/>
              <a:cs typeface="Marvel"/>
              <a:sym typeface="Marvel"/>
            </a:endParaRPr>
          </a:p>
        </p:txBody>
      </p:sp>
      <p:sp>
        <p:nvSpPr>
          <p:cNvPr id="140" name="Google Shape;140;p19"/>
          <p:cNvSpPr txBox="1"/>
          <p:nvPr/>
        </p:nvSpPr>
        <p:spPr>
          <a:xfrm flipH="1">
            <a:off x="3638625" y="1501933"/>
            <a:ext cx="1927575" cy="7949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vel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Marvel"/>
                <a:ea typeface="Marvel"/>
                <a:cs typeface="Marvel"/>
                <a:sym typeface="Marvel"/>
              </a:rPr>
              <a:t>Types of </a:t>
            </a:r>
            <a:r>
              <a:rPr lang="en-US" sz="2000" b="0" i="0" u="none" strike="noStrike" cap="none" dirty="0" smtClean="0">
                <a:solidFill>
                  <a:schemeClr val="dk1"/>
                </a:solidFill>
                <a:latin typeface="Marvel"/>
                <a:ea typeface="Marvel"/>
                <a:cs typeface="Marvel"/>
                <a:sym typeface="Marvel"/>
              </a:rPr>
              <a:t>Naïve 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Marvel"/>
                <a:ea typeface="Marvel"/>
                <a:cs typeface="Marvel"/>
                <a:sym typeface="Marvel"/>
              </a:rPr>
              <a:t>Bayes Classifier</a:t>
            </a:r>
            <a:endParaRPr dirty="0"/>
          </a:p>
        </p:txBody>
      </p:sp>
      <p:sp>
        <p:nvSpPr>
          <p:cNvPr id="16" name="Rectangle 15"/>
          <p:cNvSpPr/>
          <p:nvPr/>
        </p:nvSpPr>
        <p:spPr>
          <a:xfrm>
            <a:off x="6889578" y="-359230"/>
            <a:ext cx="3411192" cy="170413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9110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698;p46">
            <a:extLst>
              <a:ext uri="{FF2B5EF4-FFF2-40B4-BE49-F238E27FC236}">
                <a16:creationId xmlns:a16="http://schemas.microsoft.com/office/drawing/2014/main" xmlns="" id="{AA4E51B0-318E-014A-8118-9169F7171908}"/>
              </a:ext>
            </a:extLst>
          </p:cNvPr>
          <p:cNvSpPr/>
          <p:nvPr/>
        </p:nvSpPr>
        <p:spPr>
          <a:xfrm>
            <a:off x="4970760" y="1144989"/>
            <a:ext cx="3756679" cy="794707"/>
          </a:xfrm>
          <a:prstGeom prst="roundRect">
            <a:avLst>
              <a:gd name="adj" fmla="val 16667"/>
            </a:avLst>
          </a:prstGeom>
          <a:solidFill>
            <a:srgbClr val="AED7E8">
              <a:alpha val="736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8" name="Google Shape;698;p46"/>
          <p:cNvSpPr/>
          <p:nvPr/>
        </p:nvSpPr>
        <p:spPr>
          <a:xfrm>
            <a:off x="258109" y="1144990"/>
            <a:ext cx="4405891" cy="2748993"/>
          </a:xfrm>
          <a:prstGeom prst="roundRect">
            <a:avLst>
              <a:gd name="adj" fmla="val 16667"/>
            </a:avLst>
          </a:prstGeom>
          <a:solidFill>
            <a:srgbClr val="AED7E8">
              <a:alpha val="736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9" name="Google Shape;699;p46"/>
          <p:cNvSpPr/>
          <p:nvPr/>
        </p:nvSpPr>
        <p:spPr>
          <a:xfrm>
            <a:off x="4970760" y="2028110"/>
            <a:ext cx="3756679" cy="1865873"/>
          </a:xfrm>
          <a:prstGeom prst="roundRect">
            <a:avLst>
              <a:gd name="adj" fmla="val 16667"/>
            </a:avLst>
          </a:prstGeom>
          <a:solidFill>
            <a:srgbClr val="EE8C94">
              <a:alpha val="603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00" name="Google Shape;700;p46"/>
          <p:cNvSpPr txBox="1">
            <a:spLocks noGrp="1"/>
          </p:cNvSpPr>
          <p:nvPr>
            <p:ph type="title"/>
          </p:nvPr>
        </p:nvSpPr>
        <p:spPr>
          <a:xfrm>
            <a:off x="594657" y="355641"/>
            <a:ext cx="3155400" cy="126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/>
              <a:t>Example (</a:t>
            </a:r>
            <a:r>
              <a:rPr lang="en-US" dirty="0"/>
              <a:t>Step 1)</a:t>
            </a:r>
            <a:endParaRPr dirty="0"/>
          </a:p>
        </p:txBody>
      </p:sp>
      <p:graphicFrame>
        <p:nvGraphicFramePr>
          <p:cNvPr id="701" name="Google Shape;701;p46"/>
          <p:cNvGraphicFramePr/>
          <p:nvPr>
            <p:extLst>
              <p:ext uri="{D42A27DB-BD31-4B8C-83A1-F6EECF244321}">
                <p14:modId xmlns:p14="http://schemas.microsoft.com/office/powerpoint/2010/main" val="3022732061"/>
              </p:ext>
            </p:extLst>
          </p:nvPr>
        </p:nvGraphicFramePr>
        <p:xfrm>
          <a:off x="258109" y="1249517"/>
          <a:ext cx="4221893" cy="2423770"/>
        </p:xfrm>
        <a:graphic>
          <a:graphicData uri="http://schemas.openxmlformats.org/drawingml/2006/table">
            <a:tbl>
              <a:tblPr>
                <a:noFill/>
                <a:tableStyleId>{E0A7E574-B6B8-4CA0-B673-27C552B8B39B}</a:tableStyleId>
              </a:tblPr>
              <a:tblGrid>
                <a:gridCol w="111113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1747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8929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1469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8929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8115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dirty="0">
                          <a:solidFill>
                            <a:schemeClr val="dk1"/>
                          </a:solidFill>
                          <a:latin typeface="Marvel"/>
                          <a:ea typeface="Marvel"/>
                          <a:cs typeface="Marvel"/>
                          <a:sym typeface="Marvel"/>
                        </a:rPr>
                        <a:t>Fruit</a:t>
                      </a:r>
                      <a:endParaRPr sz="1800" b="1" dirty="0">
                        <a:solidFill>
                          <a:schemeClr val="dk1"/>
                        </a:solidFill>
                        <a:latin typeface="Marvel"/>
                        <a:ea typeface="Marvel"/>
                        <a:cs typeface="Marvel"/>
                        <a:sym typeface="Marvel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dirty="0">
                          <a:solidFill>
                            <a:schemeClr val="dk1"/>
                          </a:solidFill>
                          <a:latin typeface="Marvel"/>
                          <a:ea typeface="Marvel"/>
                          <a:cs typeface="Marvel"/>
                          <a:sym typeface="Marvel"/>
                        </a:rPr>
                        <a:t>Long</a:t>
                      </a:r>
                      <a:endParaRPr sz="1800" b="1" dirty="0">
                        <a:solidFill>
                          <a:schemeClr val="dk1"/>
                        </a:solidFill>
                        <a:latin typeface="Marvel"/>
                        <a:ea typeface="Marvel"/>
                        <a:cs typeface="Marvel"/>
                        <a:sym typeface="Marvel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dirty="0">
                          <a:solidFill>
                            <a:schemeClr val="dk1"/>
                          </a:solidFill>
                          <a:latin typeface="Marvel"/>
                          <a:ea typeface="Marvel"/>
                          <a:cs typeface="Marvel"/>
                          <a:sym typeface="Marvel"/>
                        </a:rPr>
                        <a:t>Sweet</a:t>
                      </a:r>
                      <a:endParaRPr sz="1800" b="1" dirty="0">
                        <a:solidFill>
                          <a:schemeClr val="dk1"/>
                        </a:solidFill>
                        <a:latin typeface="Marvel"/>
                        <a:ea typeface="Marvel"/>
                        <a:cs typeface="Marvel"/>
                        <a:sym typeface="Marvel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dirty="0">
                          <a:solidFill>
                            <a:schemeClr val="dk1"/>
                          </a:solidFill>
                          <a:latin typeface="Marvel"/>
                          <a:ea typeface="Marvel"/>
                          <a:cs typeface="Marvel"/>
                          <a:sym typeface="Marvel"/>
                        </a:rPr>
                        <a:t>Yellow</a:t>
                      </a:r>
                      <a:endParaRPr sz="1800" b="1" dirty="0">
                        <a:solidFill>
                          <a:schemeClr val="dk1"/>
                        </a:solidFill>
                        <a:latin typeface="Marvel"/>
                        <a:ea typeface="Marvel"/>
                        <a:cs typeface="Marvel"/>
                        <a:sym typeface="Marvel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800" b="1" i="0" u="none" strike="noStrike" cap="none" dirty="0">
                          <a:solidFill>
                            <a:schemeClr val="dk1"/>
                          </a:solidFill>
                          <a:latin typeface="Marvel"/>
                          <a:ea typeface="Marvel"/>
                          <a:cs typeface="Marvel"/>
                          <a:sym typeface="Marvel"/>
                        </a:rPr>
                        <a:t>Total</a:t>
                      </a:r>
                      <a:endParaRPr sz="1800" b="1" i="0" u="none" strike="noStrike" cap="none" dirty="0">
                        <a:solidFill>
                          <a:schemeClr val="dk1"/>
                        </a:solidFill>
                        <a:latin typeface="Marvel"/>
                        <a:ea typeface="Marvel"/>
                        <a:cs typeface="Marvel"/>
                        <a:sym typeface="Marvel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916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dirty="0">
                          <a:solidFill>
                            <a:schemeClr val="dk1"/>
                          </a:solidFill>
                          <a:latin typeface="Marvel"/>
                          <a:ea typeface="Marvel"/>
                          <a:cs typeface="Marvel"/>
                          <a:sym typeface="Marvel"/>
                        </a:rPr>
                        <a:t>Banana</a:t>
                      </a:r>
                      <a:endParaRPr sz="1800" b="1" dirty="0">
                        <a:solidFill>
                          <a:schemeClr val="dk1"/>
                        </a:solidFill>
                        <a:latin typeface="Marvel"/>
                        <a:ea typeface="Marvel"/>
                        <a:cs typeface="Marvel"/>
                        <a:sym typeface="Marvel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Assistant ExtraLight"/>
                          <a:ea typeface="Assistant ExtraLight"/>
                          <a:cs typeface="Assistant ExtraLight"/>
                          <a:sym typeface="Assistant ExtraLight"/>
                        </a:rPr>
                        <a:t>400</a:t>
                      </a:r>
                      <a:endParaRPr dirty="0">
                        <a:solidFill>
                          <a:schemeClr val="dk1"/>
                        </a:solidFill>
                        <a:latin typeface="Assistant ExtraLight"/>
                        <a:ea typeface="Assistant ExtraLight"/>
                        <a:cs typeface="Assistant ExtraLight"/>
                        <a:sym typeface="Assistant ExtraLigh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Assistant ExtraLight"/>
                          <a:ea typeface="Assistant ExtraLight"/>
                          <a:cs typeface="Assistant ExtraLight"/>
                          <a:sym typeface="Assistant ExtraLight"/>
                        </a:rPr>
                        <a:t>350</a:t>
                      </a:r>
                      <a:endParaRPr dirty="0">
                        <a:solidFill>
                          <a:schemeClr val="dk1"/>
                        </a:solidFill>
                        <a:latin typeface="Assistant ExtraLight"/>
                        <a:ea typeface="Assistant ExtraLight"/>
                        <a:cs typeface="Assistant ExtraLight"/>
                        <a:sym typeface="Assistant ExtraLigh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Assistant ExtraLight"/>
                          <a:ea typeface="Assistant ExtraLight"/>
                          <a:cs typeface="Assistant ExtraLight"/>
                          <a:sym typeface="Assistant ExtraLight"/>
                        </a:rPr>
                        <a:t>450</a:t>
                      </a:r>
                      <a:endParaRPr dirty="0">
                        <a:solidFill>
                          <a:schemeClr val="dk1"/>
                        </a:solidFill>
                        <a:latin typeface="Assistant ExtraLight"/>
                        <a:ea typeface="Assistant ExtraLight"/>
                        <a:cs typeface="Assistant ExtraLight"/>
                        <a:sym typeface="Assistant ExtraLigh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" sz="1400" b="0" i="0" u="none" strike="noStrike" cap="none" dirty="0">
                          <a:solidFill>
                            <a:schemeClr val="dk1"/>
                          </a:solidFill>
                          <a:latin typeface="Assistant ExtraLight"/>
                          <a:ea typeface="Assistant ExtraLight"/>
                          <a:cs typeface="Assistant ExtraLight"/>
                          <a:sym typeface="Assistant ExtraLight"/>
                        </a:rPr>
                        <a:t>500</a:t>
                      </a:r>
                      <a:endParaRPr sz="1400" b="0" i="0" u="none" strike="noStrike" cap="none" dirty="0">
                        <a:solidFill>
                          <a:schemeClr val="dk1"/>
                        </a:solidFill>
                        <a:latin typeface="Assistant ExtraLight"/>
                        <a:ea typeface="Assistant ExtraLight"/>
                        <a:cs typeface="Assistant ExtraLight"/>
                        <a:sym typeface="Assistant ExtraLight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916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dirty="0">
                          <a:solidFill>
                            <a:schemeClr val="dk1"/>
                          </a:solidFill>
                          <a:latin typeface="Marvel"/>
                          <a:ea typeface="Marvel"/>
                          <a:cs typeface="Marvel"/>
                          <a:sym typeface="Marvel"/>
                        </a:rPr>
                        <a:t>Orange</a:t>
                      </a:r>
                      <a:endParaRPr sz="1800" b="1" dirty="0">
                        <a:solidFill>
                          <a:schemeClr val="dk1"/>
                        </a:solidFill>
                        <a:latin typeface="Marvel"/>
                        <a:ea typeface="Marvel"/>
                        <a:cs typeface="Marvel"/>
                        <a:sym typeface="Marvel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Assistant ExtraLight"/>
                          <a:ea typeface="Assistant ExtraLight"/>
                          <a:cs typeface="Assistant ExtraLight"/>
                          <a:sym typeface="Assistant ExtraLight"/>
                        </a:rPr>
                        <a:t>0</a:t>
                      </a:r>
                      <a:endParaRPr dirty="0">
                        <a:solidFill>
                          <a:schemeClr val="dk1"/>
                        </a:solidFill>
                        <a:latin typeface="Assistant ExtraLight"/>
                        <a:ea typeface="Assistant ExtraLight"/>
                        <a:cs typeface="Assistant ExtraLight"/>
                        <a:sym typeface="Assistant ExtraLigh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Assistant ExtraLight"/>
                          <a:ea typeface="Assistant ExtraLight"/>
                          <a:cs typeface="Assistant ExtraLight"/>
                          <a:sym typeface="Assistant ExtraLight"/>
                        </a:rPr>
                        <a:t>150</a:t>
                      </a:r>
                      <a:endParaRPr dirty="0">
                        <a:solidFill>
                          <a:schemeClr val="dk1"/>
                        </a:solidFill>
                        <a:latin typeface="Assistant ExtraLight"/>
                        <a:ea typeface="Assistant ExtraLight"/>
                        <a:cs typeface="Assistant ExtraLight"/>
                        <a:sym typeface="Assistant ExtraLigh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Assistant ExtraLight"/>
                          <a:ea typeface="Assistant ExtraLight"/>
                          <a:cs typeface="Assistant ExtraLight"/>
                          <a:sym typeface="Assistant ExtraLight"/>
                        </a:rPr>
                        <a:t>300</a:t>
                      </a:r>
                      <a:endParaRPr dirty="0">
                        <a:solidFill>
                          <a:schemeClr val="dk1"/>
                        </a:solidFill>
                        <a:latin typeface="Assistant ExtraLight"/>
                        <a:ea typeface="Assistant ExtraLight"/>
                        <a:cs typeface="Assistant ExtraLight"/>
                        <a:sym typeface="Assistant ExtraLigh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" sz="1400" b="0" i="0" u="none" strike="noStrike" cap="none" dirty="0">
                          <a:solidFill>
                            <a:schemeClr val="dk1"/>
                          </a:solidFill>
                          <a:latin typeface="Assistant ExtraLight"/>
                          <a:ea typeface="Assistant ExtraLight"/>
                          <a:cs typeface="Assistant ExtraLight"/>
                          <a:sym typeface="Assistant ExtraLight"/>
                        </a:rPr>
                        <a:t>300</a:t>
                      </a:r>
                      <a:endParaRPr sz="1400" b="0" i="0" u="none" strike="noStrike" cap="none" dirty="0">
                        <a:solidFill>
                          <a:schemeClr val="dk1"/>
                        </a:solidFill>
                        <a:latin typeface="Assistant ExtraLight"/>
                        <a:ea typeface="Assistant ExtraLight"/>
                        <a:cs typeface="Assistant ExtraLight"/>
                        <a:sym typeface="Assistant ExtraLight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916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dirty="0">
                          <a:solidFill>
                            <a:schemeClr val="dk1"/>
                          </a:solidFill>
                          <a:latin typeface="Marvel"/>
                          <a:ea typeface="Marvel"/>
                          <a:cs typeface="Marvel"/>
                          <a:sym typeface="Marvel"/>
                        </a:rPr>
                        <a:t>Other</a:t>
                      </a:r>
                      <a:endParaRPr sz="1800" b="1" dirty="0">
                        <a:solidFill>
                          <a:schemeClr val="dk1"/>
                        </a:solidFill>
                        <a:latin typeface="Marvel"/>
                        <a:ea typeface="Marvel"/>
                        <a:cs typeface="Marvel"/>
                        <a:sym typeface="Marvel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Assistant ExtraLight"/>
                          <a:ea typeface="Assistant ExtraLight"/>
                          <a:cs typeface="Assistant ExtraLight"/>
                          <a:sym typeface="Assistant ExtraLight"/>
                        </a:rPr>
                        <a:t>100</a:t>
                      </a:r>
                      <a:endParaRPr dirty="0">
                        <a:solidFill>
                          <a:schemeClr val="dk1"/>
                        </a:solidFill>
                        <a:latin typeface="Assistant ExtraLight"/>
                        <a:ea typeface="Assistant ExtraLight"/>
                        <a:cs typeface="Assistant ExtraLight"/>
                        <a:sym typeface="Assistant ExtraLigh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Assistant ExtraLight"/>
                          <a:ea typeface="Assistant ExtraLight"/>
                          <a:cs typeface="Assistant ExtraLight"/>
                          <a:sym typeface="Assistant ExtraLight"/>
                        </a:rPr>
                        <a:t>150</a:t>
                      </a:r>
                      <a:endParaRPr dirty="0">
                        <a:solidFill>
                          <a:schemeClr val="dk1"/>
                        </a:solidFill>
                        <a:latin typeface="Assistant ExtraLight"/>
                        <a:ea typeface="Assistant ExtraLight"/>
                        <a:cs typeface="Assistant ExtraLight"/>
                        <a:sym typeface="Assistant ExtraLigh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Assistant ExtraLight"/>
                          <a:ea typeface="Assistant ExtraLight"/>
                          <a:cs typeface="Assistant ExtraLight"/>
                          <a:sym typeface="Assistant ExtraLight"/>
                        </a:rPr>
                        <a:t>50</a:t>
                      </a:r>
                      <a:endParaRPr dirty="0">
                        <a:solidFill>
                          <a:schemeClr val="dk1"/>
                        </a:solidFill>
                        <a:latin typeface="Assistant ExtraLight"/>
                        <a:ea typeface="Assistant ExtraLight"/>
                        <a:cs typeface="Assistant ExtraLight"/>
                        <a:sym typeface="Assistant ExtraLigh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" sz="1400" b="0" i="0" u="none" strike="noStrike" cap="none" dirty="0">
                          <a:solidFill>
                            <a:schemeClr val="dk1"/>
                          </a:solidFill>
                          <a:latin typeface="Assistant ExtraLight"/>
                          <a:ea typeface="Assistant ExtraLight"/>
                          <a:cs typeface="Assistant ExtraLight"/>
                          <a:sym typeface="Assistant ExtraLight"/>
                        </a:rPr>
                        <a:t>200</a:t>
                      </a:r>
                      <a:endParaRPr sz="1400" b="0" i="0" u="none" strike="noStrike" cap="none" dirty="0">
                        <a:solidFill>
                          <a:schemeClr val="dk1"/>
                        </a:solidFill>
                        <a:latin typeface="Assistant ExtraLight"/>
                        <a:ea typeface="Assistant ExtraLight"/>
                        <a:cs typeface="Assistant ExtraLight"/>
                        <a:sym typeface="Assistant ExtraLight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916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i="0" u="none" strike="noStrike" cap="none" dirty="0">
                          <a:solidFill>
                            <a:schemeClr val="dk1"/>
                          </a:solidFill>
                          <a:latin typeface="Marvel"/>
                          <a:ea typeface="Marvel"/>
                          <a:cs typeface="Marvel"/>
                          <a:sym typeface="Marvel"/>
                        </a:rPr>
                        <a:t>Total</a:t>
                      </a:r>
                      <a:endParaRPr sz="1800" b="1" dirty="0">
                        <a:solidFill>
                          <a:schemeClr val="dk1"/>
                        </a:solidFill>
                        <a:latin typeface="Marvel"/>
                        <a:ea typeface="Marvel"/>
                        <a:cs typeface="Marvel"/>
                        <a:sym typeface="Marvel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Assistant ExtraLight"/>
                          <a:ea typeface="Assistant ExtraLight"/>
                          <a:cs typeface="Assistant ExtraLight"/>
                          <a:sym typeface="Assistant ExtraLight"/>
                        </a:rPr>
                        <a:t>500</a:t>
                      </a:r>
                      <a:endParaRPr dirty="0">
                        <a:solidFill>
                          <a:schemeClr val="dk1"/>
                        </a:solidFill>
                        <a:latin typeface="Assistant ExtraLight"/>
                        <a:ea typeface="Assistant ExtraLight"/>
                        <a:cs typeface="Assistant ExtraLight"/>
                        <a:sym typeface="Assistant ExtraLight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Assistant ExtraLight"/>
                          <a:ea typeface="Assistant ExtraLight"/>
                          <a:cs typeface="Assistant ExtraLight"/>
                          <a:sym typeface="Assistant ExtraLight"/>
                        </a:rPr>
                        <a:t>650</a:t>
                      </a:r>
                      <a:endParaRPr dirty="0">
                        <a:solidFill>
                          <a:schemeClr val="dk1"/>
                        </a:solidFill>
                        <a:latin typeface="Assistant ExtraLight"/>
                        <a:ea typeface="Assistant ExtraLight"/>
                        <a:cs typeface="Assistant ExtraLight"/>
                        <a:sym typeface="Assistant ExtraLight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Assistant ExtraLight"/>
                          <a:ea typeface="Assistant ExtraLight"/>
                          <a:cs typeface="Assistant ExtraLight"/>
                          <a:sym typeface="Assistant ExtraLight"/>
                        </a:rPr>
                        <a:t>800</a:t>
                      </a:r>
                      <a:endParaRPr dirty="0">
                        <a:solidFill>
                          <a:schemeClr val="dk1"/>
                        </a:solidFill>
                        <a:latin typeface="Assistant ExtraLight"/>
                        <a:ea typeface="Assistant ExtraLight"/>
                        <a:cs typeface="Assistant ExtraLight"/>
                        <a:sym typeface="Assistant ExtraLight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Assistant ExtraLight"/>
                          <a:ea typeface="Assistant ExtraLight"/>
                          <a:cs typeface="Assistant ExtraLight"/>
                          <a:sym typeface="Assistant ExtraLight"/>
                        </a:rPr>
                        <a:t>1000</a:t>
                      </a:r>
                      <a:endParaRPr sz="1400" b="0" i="0" u="none" strike="noStrike" cap="none" dirty="0">
                        <a:solidFill>
                          <a:schemeClr val="dk1"/>
                        </a:solidFill>
                        <a:latin typeface="Assistant ExtraLight"/>
                        <a:ea typeface="Assistant ExtraLight"/>
                        <a:cs typeface="Assistant ExtraLight"/>
                        <a:sym typeface="Assistant ExtraLight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787060508"/>
                  </a:ext>
                </a:extLst>
              </a:tr>
            </a:tbl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CC98DC2B-0623-7E48-B455-5CB9E09B75F4}"/>
              </a:ext>
            </a:extLst>
          </p:cNvPr>
          <p:cNvSpPr/>
          <p:nvPr/>
        </p:nvSpPr>
        <p:spPr>
          <a:xfrm>
            <a:off x="5174268" y="2094696"/>
            <a:ext cx="3553171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dk1"/>
                </a:solidFill>
                <a:latin typeface="Assistant ExtraLight"/>
                <a:cs typeface="Assistant ExtraLight"/>
                <a:sym typeface="Assistant ExtraLight"/>
              </a:rPr>
              <a:t>Step 1: Compute </a:t>
            </a:r>
            <a:r>
              <a:rPr lang="en-US" b="1" dirty="0">
                <a:solidFill>
                  <a:schemeClr val="accent3">
                    <a:lumMod val="50000"/>
                  </a:schemeClr>
                </a:solidFill>
                <a:latin typeface="Assistant ExtraLight"/>
                <a:cs typeface="Assistant ExtraLight"/>
                <a:sym typeface="Assistant ExtraLight"/>
              </a:rPr>
              <a:t>P(C</a:t>
            </a:r>
            <a:r>
              <a:rPr lang="en-US" b="1" dirty="0">
                <a:solidFill>
                  <a:schemeClr val="accent3">
                    <a:lumMod val="50000"/>
                  </a:schemeClr>
                </a:solidFill>
                <a:latin typeface="Assistant ExtraLight"/>
                <a:cs typeface="Assistant ExtraLight"/>
              </a:rPr>
              <a:t>)</a:t>
            </a:r>
          </a:p>
          <a:p>
            <a:endParaRPr lang="en-US" b="1" dirty="0">
              <a:solidFill>
                <a:schemeClr val="accent3">
                  <a:lumMod val="50000"/>
                </a:schemeClr>
              </a:solidFill>
              <a:latin typeface="Assistant ExtraLight"/>
              <a:cs typeface="Assistant ExtraLigh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  <a:latin typeface="Assistant ExtraLight"/>
                <a:cs typeface="Assistant ExtraLight"/>
              </a:rPr>
              <a:t>P(</a:t>
            </a:r>
            <a:r>
              <a:rPr lang="en-US" b="1" dirty="0">
                <a:solidFill>
                  <a:schemeClr val="dk1"/>
                </a:solidFill>
                <a:latin typeface="Marvel"/>
                <a:ea typeface="Marvel"/>
                <a:cs typeface="Marvel"/>
                <a:sym typeface="Marvel"/>
              </a:rPr>
              <a:t>Banana</a:t>
            </a:r>
            <a:r>
              <a:rPr lang="en-US" dirty="0">
                <a:solidFill>
                  <a:schemeClr val="dk1"/>
                </a:solidFill>
                <a:latin typeface="Assistant ExtraLight"/>
                <a:cs typeface="Assistant ExtraLight"/>
              </a:rPr>
              <a:t>) = 500/1000 = 0.5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  <a:latin typeface="Assistant ExtraLight"/>
                <a:cs typeface="Assistant ExtraLight"/>
              </a:rPr>
              <a:t>P(</a:t>
            </a:r>
            <a:r>
              <a:rPr lang="en-US" b="1" dirty="0">
                <a:solidFill>
                  <a:schemeClr val="dk1"/>
                </a:solidFill>
                <a:latin typeface="Marvel"/>
                <a:ea typeface="Marvel"/>
                <a:cs typeface="Marvel"/>
                <a:sym typeface="Marvel"/>
              </a:rPr>
              <a:t>Orange</a:t>
            </a:r>
            <a:r>
              <a:rPr lang="en-US" dirty="0">
                <a:solidFill>
                  <a:schemeClr val="dk1"/>
                </a:solidFill>
                <a:latin typeface="Assistant ExtraLight"/>
                <a:cs typeface="Assistant ExtraLight"/>
              </a:rPr>
              <a:t>) = 300/1000 = 0.3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  <a:latin typeface="Assistant ExtraLight"/>
                <a:cs typeface="Assistant ExtraLight"/>
              </a:rPr>
              <a:t>P(</a:t>
            </a:r>
            <a:r>
              <a:rPr lang="en-US" b="1" dirty="0">
                <a:solidFill>
                  <a:schemeClr val="dk1"/>
                </a:solidFill>
                <a:latin typeface="Marvel"/>
                <a:ea typeface="Marvel"/>
                <a:cs typeface="Marvel"/>
                <a:sym typeface="Marvel"/>
              </a:rPr>
              <a:t>Other</a:t>
            </a:r>
            <a:r>
              <a:rPr lang="en-US" dirty="0">
                <a:solidFill>
                  <a:schemeClr val="dk1"/>
                </a:solidFill>
                <a:latin typeface="Assistant ExtraLight"/>
                <a:cs typeface="Assistant ExtraLight"/>
              </a:rPr>
              <a:t>)    = 200/1000 = 0.2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F73F34CD-B5FC-BF4A-9460-B10A127A1B53}"/>
              </a:ext>
            </a:extLst>
          </p:cNvPr>
          <p:cNvSpPr/>
          <p:nvPr/>
        </p:nvSpPr>
        <p:spPr>
          <a:xfrm>
            <a:off x="258109" y="3998510"/>
            <a:ext cx="440589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dk1"/>
                </a:solidFill>
                <a:latin typeface="Assistant ExtraLight"/>
                <a:cs typeface="Assistant ExtraLight"/>
                <a:sym typeface="Assistant ExtraLight"/>
              </a:rPr>
              <a:t>Let’s say we want to predict the fruit class given these features: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Assistant ExtraLight"/>
                <a:cs typeface="Assistant ExtraLight"/>
                <a:sym typeface="Assistant ExtraLight"/>
              </a:rPr>
              <a:t>X</a:t>
            </a:r>
            <a:r>
              <a:rPr lang="en-US" dirty="0">
                <a:solidFill>
                  <a:schemeClr val="dk1"/>
                </a:solidFill>
                <a:latin typeface="Assistant ExtraLight"/>
                <a:cs typeface="Assistant ExtraLight"/>
                <a:sym typeface="Assistant ExtraLight"/>
              </a:rPr>
              <a:t> fruit is </a:t>
            </a:r>
            <a:r>
              <a:rPr lang="en-US" b="1" dirty="0">
                <a:solidFill>
                  <a:schemeClr val="dk1"/>
                </a:solidFill>
                <a:latin typeface="Assistant ExtraLight"/>
                <a:cs typeface="Assistant ExtraLight"/>
                <a:sym typeface="Assistant ExtraLight"/>
              </a:rPr>
              <a:t>Long, Sweet, and Yellow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Google Shape;704;p46">
                <a:extLst>
                  <a:ext uri="{FF2B5EF4-FFF2-40B4-BE49-F238E27FC236}">
                    <a16:creationId xmlns:a16="http://schemas.microsoft.com/office/drawing/2014/main" xmlns="" id="{9B34C115-C065-6B4B-BF3B-122460BDA8E3}"/>
                  </a:ext>
                </a:extLst>
              </p:cNvPr>
              <p:cNvSpPr txBox="1"/>
              <p:nvPr/>
            </p:nvSpPr>
            <p:spPr>
              <a:xfrm>
                <a:off x="5565120" y="1225242"/>
                <a:ext cx="2365483" cy="6341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lvl="0"/>
                <a:r>
                  <a:rPr lang="en-US" sz="2000" dirty="0">
                    <a:solidFill>
                      <a:schemeClr val="dk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P(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C</a:t>
                </a:r>
                <a:r>
                  <a:rPr lang="en-US" sz="2000" dirty="0">
                    <a:solidFill>
                      <a:schemeClr val="dk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|X) </a:t>
                </a:r>
                <a:r>
                  <a:rPr lang="en-US" sz="2000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ar" sz="2000" i="1" smtClean="0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b="1" i="1" smtClean="0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𝐩</m:t>
                        </m:r>
                        <m:d>
                          <m:dPr>
                            <m:ctrlPr>
                              <a:rPr lang="en-US" sz="2000" b="1" i="1">
                                <a:solidFill>
                                  <a:schemeClr val="bg1">
                                    <a:lumMod val="10000"/>
                                  </a:schemeClr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000" b="1" i="1">
                                <a:solidFill>
                                  <a:schemeClr val="bg1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𝐗</m:t>
                            </m:r>
                            <m:r>
                              <a:rPr lang="en-US" sz="2000" b="1">
                                <a:solidFill>
                                  <a:schemeClr val="bg1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2000" b="1" i="1" smtClean="0">
                                <a:solidFill>
                                  <a:schemeClr val="bg1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𝑪</m:t>
                            </m:r>
                          </m:e>
                        </m:d>
                        <m:r>
                          <a:rPr lang="en-US" sz="2000" b="1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1" i="1" smtClean="0">
                            <a:solidFill>
                              <a:schemeClr val="accent3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  <m:r>
                          <a:rPr lang="en-US" sz="2000" b="1" smtClean="0">
                            <a:solidFill>
                              <a:schemeClr val="accent3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1" i="0" smtClean="0">
                            <a:solidFill>
                              <a:schemeClr val="accent3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𝐂</m:t>
                        </m:r>
                        <m:r>
                          <a:rPr lang="en-US" sz="2000" b="1">
                            <a:solidFill>
                              <a:schemeClr val="accent3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000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000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sz="2000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sz="2000" b="1" dirty="0">
                  <a:solidFill>
                    <a:schemeClr val="dk1"/>
                  </a:solidFill>
                  <a:latin typeface="Marvel"/>
                  <a:ea typeface="Marvel"/>
                  <a:cs typeface="Marvel"/>
                  <a:sym typeface="Marvel"/>
                </a:endParaRPr>
              </a:p>
            </p:txBody>
          </p:sp>
        </mc:Choice>
        <mc:Fallback xmlns="">
          <p:sp>
            <p:nvSpPr>
              <p:cNvPr id="11" name="Google Shape;704;p46">
                <a:extLst>
                  <a:ext uri="{FF2B5EF4-FFF2-40B4-BE49-F238E27FC236}">
                    <a16:creationId xmlns:a16="http://schemas.microsoft.com/office/drawing/2014/main" id="{9B34C115-C065-6B4B-BF3B-122460BDA8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5120" y="1225242"/>
                <a:ext cx="2365483" cy="634199"/>
              </a:xfrm>
              <a:prstGeom prst="rect">
                <a:avLst/>
              </a:prstGeom>
              <a:blipFill>
                <a:blip r:embed="rId3"/>
                <a:stretch>
                  <a:fillRect l="-322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S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82696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698;p46">
            <a:extLst>
              <a:ext uri="{FF2B5EF4-FFF2-40B4-BE49-F238E27FC236}">
                <a16:creationId xmlns:a16="http://schemas.microsoft.com/office/drawing/2014/main" xmlns="" id="{07612B27-8BB5-D84D-8574-6120903F0CD0}"/>
              </a:ext>
            </a:extLst>
          </p:cNvPr>
          <p:cNvSpPr/>
          <p:nvPr/>
        </p:nvSpPr>
        <p:spPr>
          <a:xfrm>
            <a:off x="4970760" y="549838"/>
            <a:ext cx="3756679" cy="595152"/>
          </a:xfrm>
          <a:prstGeom prst="roundRect">
            <a:avLst>
              <a:gd name="adj" fmla="val 16667"/>
            </a:avLst>
          </a:prstGeom>
          <a:solidFill>
            <a:srgbClr val="AED7E8">
              <a:alpha val="736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8" name="Google Shape;698;p46"/>
          <p:cNvSpPr/>
          <p:nvPr/>
        </p:nvSpPr>
        <p:spPr>
          <a:xfrm>
            <a:off x="258109" y="1144990"/>
            <a:ext cx="4405891" cy="2748993"/>
          </a:xfrm>
          <a:prstGeom prst="roundRect">
            <a:avLst>
              <a:gd name="adj" fmla="val 16667"/>
            </a:avLst>
          </a:prstGeom>
          <a:solidFill>
            <a:srgbClr val="AED7E8">
              <a:alpha val="736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9" name="Google Shape;699;p46"/>
          <p:cNvSpPr/>
          <p:nvPr/>
        </p:nvSpPr>
        <p:spPr>
          <a:xfrm>
            <a:off x="4970760" y="1267937"/>
            <a:ext cx="3756679" cy="3539429"/>
          </a:xfrm>
          <a:prstGeom prst="roundRect">
            <a:avLst>
              <a:gd name="adj" fmla="val 16667"/>
            </a:avLst>
          </a:prstGeom>
          <a:solidFill>
            <a:srgbClr val="EE8C94">
              <a:alpha val="603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00" name="Google Shape;700;p46"/>
          <p:cNvSpPr txBox="1">
            <a:spLocks noGrp="1"/>
          </p:cNvSpPr>
          <p:nvPr>
            <p:ph type="title"/>
          </p:nvPr>
        </p:nvSpPr>
        <p:spPr>
          <a:xfrm>
            <a:off x="594657" y="355641"/>
            <a:ext cx="3155400" cy="126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/>
              <a:t>Example (</a:t>
            </a:r>
            <a:r>
              <a:rPr lang="en-US" dirty="0"/>
              <a:t>Step 2)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4" name="Google Shape;704;p46"/>
              <p:cNvSpPr txBox="1"/>
              <p:nvPr/>
            </p:nvSpPr>
            <p:spPr>
              <a:xfrm>
                <a:off x="5666357" y="510790"/>
                <a:ext cx="2365483" cy="6341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lvl="0"/>
                <a:r>
                  <a:rPr lang="en-US" sz="2000" dirty="0">
                    <a:solidFill>
                      <a:schemeClr val="dk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P(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C</a:t>
                </a:r>
                <a:r>
                  <a:rPr lang="en-US" sz="2000" dirty="0">
                    <a:solidFill>
                      <a:schemeClr val="dk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|X) </a:t>
                </a:r>
                <a:r>
                  <a:rPr lang="en-US" sz="2000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ar" sz="20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b="1" i="1" smtClean="0">
                            <a:solidFill>
                              <a:schemeClr val="accent3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𝐩</m:t>
                        </m:r>
                        <m:d>
                          <m:dPr>
                            <m:ctrlPr>
                              <a:rPr lang="en-US" sz="2000" b="1" i="1">
                                <a:solidFill>
                                  <a:schemeClr val="accent3">
                                    <a:lumMod val="50000"/>
                                  </a:schemeClr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000" b="1" i="1">
                                <a:solidFill>
                                  <a:schemeClr val="accent3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𝐗</m:t>
                            </m:r>
                            <m:r>
                              <a:rPr lang="en-US" sz="2000" b="1">
                                <a:solidFill>
                                  <a:schemeClr val="accent3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2000" b="1" i="1" smtClean="0">
                                <a:solidFill>
                                  <a:schemeClr val="accent3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𝑪</m:t>
                            </m:r>
                          </m:e>
                        </m:d>
                        <m:r>
                          <a:rPr lang="en-US" sz="2000" b="1">
                            <a:solidFill>
                              <a:schemeClr val="accent3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1" i="1" strike="sngStrike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  <m:r>
                          <a:rPr lang="en-US" sz="2000" b="1" strike="sngStrike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1" i="0" strike="sngStrike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𝐂</m:t>
                        </m:r>
                        <m:r>
                          <a:rPr lang="en-US" sz="2000" b="1" strike="sngStrike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00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0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sz="200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sz="2000" b="1" dirty="0">
                  <a:solidFill>
                    <a:schemeClr val="dk1"/>
                  </a:solidFill>
                  <a:latin typeface="Marvel"/>
                  <a:ea typeface="Marvel"/>
                  <a:cs typeface="Marvel"/>
                  <a:sym typeface="Marvel"/>
                </a:endParaRPr>
              </a:p>
            </p:txBody>
          </p:sp>
        </mc:Choice>
        <mc:Fallback xmlns="">
          <p:sp>
            <p:nvSpPr>
              <p:cNvPr id="704" name="Google Shape;704;p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6357" y="510790"/>
                <a:ext cx="2365483" cy="634199"/>
              </a:xfrm>
              <a:prstGeom prst="rect">
                <a:avLst/>
              </a:prstGeom>
              <a:blipFill>
                <a:blip r:embed="rId3"/>
                <a:stretch>
                  <a:fillRect l="-268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S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CC98DC2B-0623-7E48-B455-5CB9E09B75F4}"/>
              </a:ext>
            </a:extLst>
          </p:cNvPr>
          <p:cNvSpPr/>
          <p:nvPr/>
        </p:nvSpPr>
        <p:spPr>
          <a:xfrm>
            <a:off x="5332720" y="1267937"/>
            <a:ext cx="3553171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dk1"/>
                </a:solidFill>
                <a:latin typeface="Assistant ExtraLight"/>
                <a:cs typeface="Assistant ExtraLight"/>
                <a:sym typeface="Assistant ExtraLight"/>
              </a:rPr>
              <a:t>Step 2: Compute P(X|C)</a:t>
            </a:r>
          </a:p>
          <a:p>
            <a:endParaRPr lang="en-US" b="1" dirty="0">
              <a:solidFill>
                <a:schemeClr val="accent3">
                  <a:lumMod val="50000"/>
                </a:schemeClr>
              </a:solidFill>
              <a:latin typeface="Assistant ExtraLight"/>
              <a:cs typeface="Assistant ExtraLigh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  <a:latin typeface="Assistant ExtraLight"/>
                <a:cs typeface="Assistant ExtraLight"/>
              </a:rPr>
              <a:t>P(</a:t>
            </a:r>
            <a:r>
              <a:rPr lang="en-US" b="1" dirty="0">
                <a:solidFill>
                  <a:schemeClr val="dk1"/>
                </a:solidFill>
                <a:latin typeface="Marvel"/>
                <a:ea typeface="Marvel"/>
                <a:cs typeface="Marvel"/>
                <a:sym typeface="Marvel"/>
              </a:rPr>
              <a:t>Long | Banana</a:t>
            </a:r>
            <a:r>
              <a:rPr lang="en-US" dirty="0">
                <a:solidFill>
                  <a:schemeClr val="dk1"/>
                </a:solidFill>
                <a:latin typeface="Assistant ExtraLight"/>
                <a:cs typeface="Assistant ExtraLight"/>
              </a:rPr>
              <a:t>)   = 400/500 = 0.8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  <a:latin typeface="Assistant ExtraLight"/>
                <a:cs typeface="Assistant ExtraLight"/>
              </a:rPr>
              <a:t>P(</a:t>
            </a:r>
            <a:r>
              <a:rPr lang="en-US" b="1" dirty="0">
                <a:solidFill>
                  <a:schemeClr val="dk1"/>
                </a:solidFill>
                <a:latin typeface="Marvel"/>
                <a:ea typeface="Marvel"/>
                <a:cs typeface="Marvel"/>
                <a:sym typeface="Marvel"/>
              </a:rPr>
              <a:t>Sweet | Banana</a:t>
            </a:r>
            <a:r>
              <a:rPr lang="en-US" dirty="0">
                <a:solidFill>
                  <a:schemeClr val="dk1"/>
                </a:solidFill>
                <a:latin typeface="Assistant ExtraLight"/>
                <a:cs typeface="Assistant ExtraLight"/>
              </a:rPr>
              <a:t>) = 350/500 = 0.7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  <a:latin typeface="Assistant ExtraLight"/>
                <a:cs typeface="Assistant ExtraLight"/>
              </a:rPr>
              <a:t>P(</a:t>
            </a:r>
            <a:r>
              <a:rPr lang="en-US" b="1" dirty="0">
                <a:solidFill>
                  <a:schemeClr val="dk1"/>
                </a:solidFill>
                <a:latin typeface="Marvel"/>
                <a:ea typeface="Marvel"/>
                <a:cs typeface="Marvel"/>
                <a:sym typeface="Marvel"/>
              </a:rPr>
              <a:t>Yellow | Banana</a:t>
            </a:r>
            <a:r>
              <a:rPr lang="en-US" dirty="0">
                <a:solidFill>
                  <a:schemeClr val="dk1"/>
                </a:solidFill>
                <a:latin typeface="Assistant ExtraLight"/>
                <a:cs typeface="Assistant ExtraLight"/>
              </a:rPr>
              <a:t>) = 450/500 = 0.9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dk1"/>
                </a:solidFill>
                <a:latin typeface="Assistant ExtraLight"/>
                <a:cs typeface="Assistant ExtraLight"/>
                <a:sym typeface="Assistant ExtraLight"/>
              </a:rPr>
              <a:t>P(X | Banana) = </a:t>
            </a:r>
            <a:r>
              <a:rPr lang="en-US" dirty="0">
                <a:solidFill>
                  <a:schemeClr val="dk1"/>
                </a:solidFill>
                <a:latin typeface="Assistant ExtraLight"/>
                <a:cs typeface="Assistant ExtraLight"/>
              </a:rPr>
              <a:t>0.8 * 0.7 * 0.9 = 0.5</a:t>
            </a:r>
            <a:endParaRPr lang="en-US" b="1" dirty="0">
              <a:solidFill>
                <a:schemeClr val="accent3">
                  <a:lumMod val="50000"/>
                </a:schemeClr>
              </a:solidFill>
              <a:latin typeface="Assistant ExtraLight"/>
              <a:cs typeface="Assistant ExtraLigh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dk1"/>
              </a:solidFill>
              <a:latin typeface="Assistant ExtraLight"/>
              <a:cs typeface="Assistant ExtraLigh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  <a:latin typeface="Assistant ExtraLight"/>
                <a:cs typeface="Assistant ExtraLight"/>
              </a:rPr>
              <a:t>P(</a:t>
            </a:r>
            <a:r>
              <a:rPr lang="en-US" b="1" dirty="0">
                <a:solidFill>
                  <a:schemeClr val="dk1"/>
                </a:solidFill>
                <a:latin typeface="Marvel"/>
                <a:ea typeface="Marvel"/>
                <a:cs typeface="Marvel"/>
                <a:sym typeface="Marvel"/>
              </a:rPr>
              <a:t>Long | Orange</a:t>
            </a:r>
            <a:r>
              <a:rPr lang="en-US" dirty="0">
                <a:solidFill>
                  <a:schemeClr val="dk1"/>
                </a:solidFill>
                <a:latin typeface="Assistant ExtraLight"/>
                <a:cs typeface="Assistant ExtraLight"/>
              </a:rPr>
              <a:t>)    = 0/300        = 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  <a:latin typeface="Assistant ExtraLight"/>
                <a:cs typeface="Assistant ExtraLight"/>
              </a:rPr>
              <a:t>P(</a:t>
            </a:r>
            <a:r>
              <a:rPr lang="en-US" b="1" dirty="0">
                <a:solidFill>
                  <a:schemeClr val="dk1"/>
                </a:solidFill>
                <a:latin typeface="Marvel"/>
                <a:ea typeface="Marvel"/>
                <a:cs typeface="Marvel"/>
                <a:sym typeface="Marvel"/>
              </a:rPr>
              <a:t>Sweet | Orange</a:t>
            </a:r>
            <a:r>
              <a:rPr lang="en-US" dirty="0">
                <a:solidFill>
                  <a:schemeClr val="dk1"/>
                </a:solidFill>
                <a:latin typeface="Assistant ExtraLight"/>
                <a:cs typeface="Assistant ExtraLight"/>
              </a:rPr>
              <a:t>)  = 150/300   = 0.5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  <a:latin typeface="Assistant ExtraLight"/>
                <a:cs typeface="Assistant ExtraLight"/>
              </a:rPr>
              <a:t>P(</a:t>
            </a:r>
            <a:r>
              <a:rPr lang="en-US" b="1" dirty="0">
                <a:solidFill>
                  <a:schemeClr val="dk1"/>
                </a:solidFill>
                <a:latin typeface="Marvel"/>
                <a:ea typeface="Marvel"/>
                <a:cs typeface="Marvel"/>
                <a:sym typeface="Marvel"/>
              </a:rPr>
              <a:t>Yellow | Orange</a:t>
            </a:r>
            <a:r>
              <a:rPr lang="en-US" dirty="0">
                <a:solidFill>
                  <a:schemeClr val="dk1"/>
                </a:solidFill>
                <a:latin typeface="Assistant ExtraLight"/>
                <a:cs typeface="Assistant ExtraLight"/>
              </a:rPr>
              <a:t>)  = 300/300  =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dk1"/>
                </a:solidFill>
                <a:latin typeface="Assistant ExtraLight"/>
                <a:cs typeface="Assistant ExtraLight"/>
                <a:sym typeface="Assistant ExtraLight"/>
              </a:rPr>
              <a:t>P(X | Orange) = </a:t>
            </a:r>
            <a:r>
              <a:rPr lang="en-US" dirty="0">
                <a:solidFill>
                  <a:schemeClr val="dk1"/>
                </a:solidFill>
                <a:latin typeface="Assistant ExtraLight"/>
                <a:cs typeface="Assistant ExtraLight"/>
              </a:rPr>
              <a:t>0 * 0.5 * 1 = 0</a:t>
            </a:r>
            <a:endParaRPr lang="en-US" b="1" dirty="0">
              <a:solidFill>
                <a:schemeClr val="accent3">
                  <a:lumMod val="50000"/>
                </a:schemeClr>
              </a:solidFill>
              <a:latin typeface="Assistant ExtraLight"/>
              <a:cs typeface="Assistant ExtraLight"/>
            </a:endParaRPr>
          </a:p>
          <a:p>
            <a:endParaRPr lang="en-US" dirty="0">
              <a:solidFill>
                <a:schemeClr val="dk1"/>
              </a:solidFill>
              <a:latin typeface="Assistant ExtraLight"/>
              <a:cs typeface="Assistant ExtraLigh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  <a:latin typeface="Assistant ExtraLight"/>
                <a:cs typeface="Assistant ExtraLight"/>
              </a:rPr>
              <a:t>P(</a:t>
            </a:r>
            <a:r>
              <a:rPr lang="en-US" b="1" dirty="0">
                <a:solidFill>
                  <a:schemeClr val="dk1"/>
                </a:solidFill>
                <a:latin typeface="Marvel"/>
                <a:ea typeface="Marvel"/>
                <a:cs typeface="Marvel"/>
                <a:sym typeface="Marvel"/>
              </a:rPr>
              <a:t>Long | Other</a:t>
            </a:r>
            <a:r>
              <a:rPr lang="en-US" dirty="0">
                <a:solidFill>
                  <a:schemeClr val="dk1"/>
                </a:solidFill>
                <a:latin typeface="Assistant ExtraLight"/>
                <a:cs typeface="Assistant ExtraLight"/>
              </a:rPr>
              <a:t>)    = 100/200  = 0.5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  <a:latin typeface="Assistant ExtraLight"/>
                <a:cs typeface="Assistant ExtraLight"/>
              </a:rPr>
              <a:t>P(</a:t>
            </a:r>
            <a:r>
              <a:rPr lang="en-US" b="1" dirty="0">
                <a:solidFill>
                  <a:schemeClr val="dk1"/>
                </a:solidFill>
                <a:latin typeface="Marvel"/>
                <a:ea typeface="Marvel"/>
                <a:cs typeface="Marvel"/>
                <a:sym typeface="Marvel"/>
              </a:rPr>
              <a:t>Sweet | Other</a:t>
            </a:r>
            <a:r>
              <a:rPr lang="en-US" dirty="0">
                <a:solidFill>
                  <a:schemeClr val="dk1"/>
                </a:solidFill>
                <a:latin typeface="Assistant ExtraLight"/>
                <a:cs typeface="Assistant ExtraLight"/>
              </a:rPr>
              <a:t>)  = 150/200  = 0.75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  <a:latin typeface="Assistant ExtraLight"/>
                <a:cs typeface="Assistant ExtraLight"/>
              </a:rPr>
              <a:t>P(</a:t>
            </a:r>
            <a:r>
              <a:rPr lang="en-US" b="1" dirty="0">
                <a:solidFill>
                  <a:schemeClr val="dk1"/>
                </a:solidFill>
                <a:latin typeface="Marvel"/>
                <a:ea typeface="Marvel"/>
                <a:cs typeface="Marvel"/>
                <a:sym typeface="Marvel"/>
              </a:rPr>
              <a:t>Yellow | Other</a:t>
            </a:r>
            <a:r>
              <a:rPr lang="en-US" dirty="0">
                <a:solidFill>
                  <a:schemeClr val="dk1"/>
                </a:solidFill>
                <a:latin typeface="Assistant ExtraLight"/>
                <a:cs typeface="Assistant ExtraLight"/>
              </a:rPr>
              <a:t>)  = 50/200    = 0.25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dk1"/>
                </a:solidFill>
                <a:latin typeface="Assistant ExtraLight"/>
                <a:cs typeface="Assistant ExtraLight"/>
                <a:sym typeface="Assistant ExtraLight"/>
              </a:rPr>
              <a:t>P(X | Other) = </a:t>
            </a:r>
            <a:r>
              <a:rPr lang="en-US" dirty="0">
                <a:solidFill>
                  <a:schemeClr val="dk1"/>
                </a:solidFill>
                <a:latin typeface="Assistant ExtraLight"/>
                <a:cs typeface="Assistant ExtraLight"/>
              </a:rPr>
              <a:t> 0.5 * 0.75*0.25 = 0.09</a:t>
            </a:r>
            <a:endParaRPr lang="en-US" b="1" dirty="0">
              <a:solidFill>
                <a:schemeClr val="accent3">
                  <a:lumMod val="50000"/>
                </a:schemeClr>
              </a:solidFill>
              <a:latin typeface="Assistant ExtraLight"/>
              <a:cs typeface="Assistant ExtraLight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BD6D7ADD-8806-3845-A843-E50FCEF0DF16}"/>
              </a:ext>
            </a:extLst>
          </p:cNvPr>
          <p:cNvSpPr/>
          <p:nvPr/>
        </p:nvSpPr>
        <p:spPr>
          <a:xfrm>
            <a:off x="258109" y="3998510"/>
            <a:ext cx="440589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dk1"/>
                </a:solidFill>
                <a:latin typeface="Assistant ExtraLight"/>
                <a:cs typeface="Assistant ExtraLight"/>
                <a:sym typeface="Assistant ExtraLight"/>
              </a:rPr>
              <a:t>Let’s say we want to predict the fruit class given these features: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Assistant ExtraLight"/>
                <a:cs typeface="Assistant ExtraLight"/>
                <a:sym typeface="Assistant ExtraLight"/>
              </a:rPr>
              <a:t>X</a:t>
            </a:r>
            <a:r>
              <a:rPr lang="en-US" dirty="0">
                <a:solidFill>
                  <a:schemeClr val="dk1"/>
                </a:solidFill>
                <a:latin typeface="Assistant ExtraLight"/>
                <a:cs typeface="Assistant ExtraLight"/>
                <a:sym typeface="Assistant ExtraLight"/>
              </a:rPr>
              <a:t> fruit is </a:t>
            </a:r>
            <a:r>
              <a:rPr lang="en-US" b="1" dirty="0">
                <a:solidFill>
                  <a:schemeClr val="dk1"/>
                </a:solidFill>
                <a:latin typeface="Assistant ExtraLight"/>
                <a:cs typeface="Assistant ExtraLight"/>
                <a:sym typeface="Assistant ExtraLight"/>
              </a:rPr>
              <a:t>Long, Sweet, and Yellow</a:t>
            </a:r>
          </a:p>
        </p:txBody>
      </p:sp>
      <p:graphicFrame>
        <p:nvGraphicFramePr>
          <p:cNvPr id="10" name="Google Shape;701;p46">
            <a:extLst>
              <a:ext uri="{FF2B5EF4-FFF2-40B4-BE49-F238E27FC236}">
                <a16:creationId xmlns:a16="http://schemas.microsoft.com/office/drawing/2014/main" xmlns="" id="{B852DA41-5F53-F445-8BC7-233E3B72B05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36363328"/>
              </p:ext>
            </p:extLst>
          </p:nvPr>
        </p:nvGraphicFramePr>
        <p:xfrm>
          <a:off x="258109" y="1249517"/>
          <a:ext cx="4221893" cy="2423770"/>
        </p:xfrm>
        <a:graphic>
          <a:graphicData uri="http://schemas.openxmlformats.org/drawingml/2006/table">
            <a:tbl>
              <a:tblPr>
                <a:noFill/>
                <a:tableStyleId>{E0A7E574-B6B8-4CA0-B673-27C552B8B39B}</a:tableStyleId>
              </a:tblPr>
              <a:tblGrid>
                <a:gridCol w="111113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1747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8929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1469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8929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8115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dirty="0">
                          <a:solidFill>
                            <a:schemeClr val="dk1"/>
                          </a:solidFill>
                          <a:latin typeface="Marvel"/>
                          <a:ea typeface="Marvel"/>
                          <a:cs typeface="Marvel"/>
                          <a:sym typeface="Marvel"/>
                        </a:rPr>
                        <a:t>Fruit</a:t>
                      </a:r>
                      <a:endParaRPr sz="1800" b="1" dirty="0">
                        <a:solidFill>
                          <a:schemeClr val="dk1"/>
                        </a:solidFill>
                        <a:latin typeface="Marvel"/>
                        <a:ea typeface="Marvel"/>
                        <a:cs typeface="Marvel"/>
                        <a:sym typeface="Marvel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dirty="0">
                          <a:solidFill>
                            <a:schemeClr val="dk1"/>
                          </a:solidFill>
                          <a:latin typeface="Marvel"/>
                          <a:ea typeface="Marvel"/>
                          <a:cs typeface="Marvel"/>
                          <a:sym typeface="Marvel"/>
                        </a:rPr>
                        <a:t>Long</a:t>
                      </a:r>
                      <a:endParaRPr sz="1800" b="1" dirty="0">
                        <a:solidFill>
                          <a:schemeClr val="dk1"/>
                        </a:solidFill>
                        <a:latin typeface="Marvel"/>
                        <a:ea typeface="Marvel"/>
                        <a:cs typeface="Marvel"/>
                        <a:sym typeface="Marvel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dirty="0">
                          <a:solidFill>
                            <a:schemeClr val="dk1"/>
                          </a:solidFill>
                          <a:latin typeface="Marvel"/>
                          <a:ea typeface="Marvel"/>
                          <a:cs typeface="Marvel"/>
                          <a:sym typeface="Marvel"/>
                        </a:rPr>
                        <a:t>Sweet</a:t>
                      </a:r>
                      <a:endParaRPr sz="1800" b="1" dirty="0">
                        <a:solidFill>
                          <a:schemeClr val="dk1"/>
                        </a:solidFill>
                        <a:latin typeface="Marvel"/>
                        <a:ea typeface="Marvel"/>
                        <a:cs typeface="Marvel"/>
                        <a:sym typeface="Marvel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dirty="0">
                          <a:solidFill>
                            <a:schemeClr val="dk1"/>
                          </a:solidFill>
                          <a:latin typeface="Marvel"/>
                          <a:ea typeface="Marvel"/>
                          <a:cs typeface="Marvel"/>
                          <a:sym typeface="Marvel"/>
                        </a:rPr>
                        <a:t>Yellow</a:t>
                      </a:r>
                      <a:endParaRPr sz="1800" b="1" dirty="0">
                        <a:solidFill>
                          <a:schemeClr val="dk1"/>
                        </a:solidFill>
                        <a:latin typeface="Marvel"/>
                        <a:ea typeface="Marvel"/>
                        <a:cs typeface="Marvel"/>
                        <a:sym typeface="Marvel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800" b="1" i="0" u="none" strike="noStrike" cap="none" dirty="0">
                          <a:solidFill>
                            <a:schemeClr val="dk1"/>
                          </a:solidFill>
                          <a:latin typeface="Marvel"/>
                          <a:ea typeface="Marvel"/>
                          <a:cs typeface="Marvel"/>
                          <a:sym typeface="Marvel"/>
                        </a:rPr>
                        <a:t>Total</a:t>
                      </a:r>
                      <a:endParaRPr sz="1800" b="1" i="0" u="none" strike="noStrike" cap="none" dirty="0">
                        <a:solidFill>
                          <a:schemeClr val="dk1"/>
                        </a:solidFill>
                        <a:latin typeface="Marvel"/>
                        <a:ea typeface="Marvel"/>
                        <a:cs typeface="Marvel"/>
                        <a:sym typeface="Marvel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916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dirty="0">
                          <a:solidFill>
                            <a:schemeClr val="dk1"/>
                          </a:solidFill>
                          <a:latin typeface="Marvel"/>
                          <a:ea typeface="Marvel"/>
                          <a:cs typeface="Marvel"/>
                          <a:sym typeface="Marvel"/>
                        </a:rPr>
                        <a:t>Banana</a:t>
                      </a:r>
                      <a:endParaRPr sz="1800" b="1" dirty="0">
                        <a:solidFill>
                          <a:schemeClr val="dk1"/>
                        </a:solidFill>
                        <a:latin typeface="Marvel"/>
                        <a:ea typeface="Marvel"/>
                        <a:cs typeface="Marvel"/>
                        <a:sym typeface="Marvel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Assistant ExtraLight"/>
                          <a:ea typeface="Assistant ExtraLight"/>
                          <a:cs typeface="Assistant ExtraLight"/>
                          <a:sym typeface="Assistant ExtraLight"/>
                        </a:rPr>
                        <a:t>400</a:t>
                      </a:r>
                      <a:endParaRPr dirty="0">
                        <a:solidFill>
                          <a:schemeClr val="dk1"/>
                        </a:solidFill>
                        <a:latin typeface="Assistant ExtraLight"/>
                        <a:ea typeface="Assistant ExtraLight"/>
                        <a:cs typeface="Assistant ExtraLight"/>
                        <a:sym typeface="Assistant ExtraLigh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Assistant ExtraLight"/>
                          <a:ea typeface="Assistant ExtraLight"/>
                          <a:cs typeface="Assistant ExtraLight"/>
                          <a:sym typeface="Assistant ExtraLight"/>
                        </a:rPr>
                        <a:t>350</a:t>
                      </a:r>
                      <a:endParaRPr dirty="0">
                        <a:solidFill>
                          <a:schemeClr val="dk1"/>
                        </a:solidFill>
                        <a:latin typeface="Assistant ExtraLight"/>
                        <a:ea typeface="Assistant ExtraLight"/>
                        <a:cs typeface="Assistant ExtraLight"/>
                        <a:sym typeface="Assistant ExtraLigh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Assistant ExtraLight"/>
                          <a:ea typeface="Assistant ExtraLight"/>
                          <a:cs typeface="Assistant ExtraLight"/>
                          <a:sym typeface="Assistant ExtraLight"/>
                        </a:rPr>
                        <a:t>450</a:t>
                      </a:r>
                      <a:endParaRPr dirty="0">
                        <a:solidFill>
                          <a:schemeClr val="dk1"/>
                        </a:solidFill>
                        <a:latin typeface="Assistant ExtraLight"/>
                        <a:ea typeface="Assistant ExtraLight"/>
                        <a:cs typeface="Assistant ExtraLight"/>
                        <a:sym typeface="Assistant ExtraLigh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" sz="1400" b="0" i="0" u="none" strike="noStrike" cap="none" dirty="0">
                          <a:solidFill>
                            <a:schemeClr val="dk1"/>
                          </a:solidFill>
                          <a:latin typeface="Assistant ExtraLight"/>
                          <a:ea typeface="Assistant ExtraLight"/>
                          <a:cs typeface="Assistant ExtraLight"/>
                          <a:sym typeface="Assistant ExtraLight"/>
                        </a:rPr>
                        <a:t>500</a:t>
                      </a:r>
                      <a:endParaRPr sz="1400" b="0" i="0" u="none" strike="noStrike" cap="none" dirty="0">
                        <a:solidFill>
                          <a:schemeClr val="dk1"/>
                        </a:solidFill>
                        <a:latin typeface="Assistant ExtraLight"/>
                        <a:ea typeface="Assistant ExtraLight"/>
                        <a:cs typeface="Assistant ExtraLight"/>
                        <a:sym typeface="Assistant ExtraLight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916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dirty="0">
                          <a:solidFill>
                            <a:schemeClr val="dk1"/>
                          </a:solidFill>
                          <a:latin typeface="Marvel"/>
                          <a:ea typeface="Marvel"/>
                          <a:cs typeface="Marvel"/>
                          <a:sym typeface="Marvel"/>
                        </a:rPr>
                        <a:t>Orange</a:t>
                      </a:r>
                      <a:endParaRPr sz="1800" b="1" dirty="0">
                        <a:solidFill>
                          <a:schemeClr val="dk1"/>
                        </a:solidFill>
                        <a:latin typeface="Marvel"/>
                        <a:ea typeface="Marvel"/>
                        <a:cs typeface="Marvel"/>
                        <a:sym typeface="Marvel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Assistant ExtraLight"/>
                          <a:ea typeface="Assistant ExtraLight"/>
                          <a:cs typeface="Assistant ExtraLight"/>
                          <a:sym typeface="Assistant ExtraLight"/>
                        </a:rPr>
                        <a:t>0</a:t>
                      </a:r>
                      <a:endParaRPr dirty="0">
                        <a:solidFill>
                          <a:schemeClr val="dk1"/>
                        </a:solidFill>
                        <a:latin typeface="Assistant ExtraLight"/>
                        <a:ea typeface="Assistant ExtraLight"/>
                        <a:cs typeface="Assistant ExtraLight"/>
                        <a:sym typeface="Assistant ExtraLigh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Assistant ExtraLight"/>
                          <a:ea typeface="Assistant ExtraLight"/>
                          <a:cs typeface="Assistant ExtraLight"/>
                          <a:sym typeface="Assistant ExtraLight"/>
                        </a:rPr>
                        <a:t>150</a:t>
                      </a:r>
                      <a:endParaRPr dirty="0">
                        <a:solidFill>
                          <a:schemeClr val="dk1"/>
                        </a:solidFill>
                        <a:latin typeface="Assistant ExtraLight"/>
                        <a:ea typeface="Assistant ExtraLight"/>
                        <a:cs typeface="Assistant ExtraLight"/>
                        <a:sym typeface="Assistant ExtraLigh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Assistant ExtraLight"/>
                          <a:ea typeface="Assistant ExtraLight"/>
                          <a:cs typeface="Assistant ExtraLight"/>
                          <a:sym typeface="Assistant ExtraLight"/>
                        </a:rPr>
                        <a:t>300</a:t>
                      </a:r>
                      <a:endParaRPr dirty="0">
                        <a:solidFill>
                          <a:schemeClr val="dk1"/>
                        </a:solidFill>
                        <a:latin typeface="Assistant ExtraLight"/>
                        <a:ea typeface="Assistant ExtraLight"/>
                        <a:cs typeface="Assistant ExtraLight"/>
                        <a:sym typeface="Assistant ExtraLigh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" sz="1400" b="0" i="0" u="none" strike="noStrike" cap="none" dirty="0">
                          <a:solidFill>
                            <a:schemeClr val="dk1"/>
                          </a:solidFill>
                          <a:latin typeface="Assistant ExtraLight"/>
                          <a:ea typeface="Assistant ExtraLight"/>
                          <a:cs typeface="Assistant ExtraLight"/>
                          <a:sym typeface="Assistant ExtraLight"/>
                        </a:rPr>
                        <a:t>300</a:t>
                      </a:r>
                      <a:endParaRPr sz="1400" b="0" i="0" u="none" strike="noStrike" cap="none" dirty="0">
                        <a:solidFill>
                          <a:schemeClr val="dk1"/>
                        </a:solidFill>
                        <a:latin typeface="Assistant ExtraLight"/>
                        <a:ea typeface="Assistant ExtraLight"/>
                        <a:cs typeface="Assistant ExtraLight"/>
                        <a:sym typeface="Assistant ExtraLight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916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dirty="0">
                          <a:solidFill>
                            <a:schemeClr val="dk1"/>
                          </a:solidFill>
                          <a:latin typeface="Marvel"/>
                          <a:ea typeface="Marvel"/>
                          <a:cs typeface="Marvel"/>
                          <a:sym typeface="Marvel"/>
                        </a:rPr>
                        <a:t>Other</a:t>
                      </a:r>
                      <a:endParaRPr sz="1800" b="1" dirty="0">
                        <a:solidFill>
                          <a:schemeClr val="dk1"/>
                        </a:solidFill>
                        <a:latin typeface="Marvel"/>
                        <a:ea typeface="Marvel"/>
                        <a:cs typeface="Marvel"/>
                        <a:sym typeface="Marvel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Assistant ExtraLight"/>
                          <a:ea typeface="Assistant ExtraLight"/>
                          <a:cs typeface="Assistant ExtraLight"/>
                          <a:sym typeface="Assistant ExtraLight"/>
                        </a:rPr>
                        <a:t>100</a:t>
                      </a:r>
                      <a:endParaRPr dirty="0">
                        <a:solidFill>
                          <a:schemeClr val="dk1"/>
                        </a:solidFill>
                        <a:latin typeface="Assistant ExtraLight"/>
                        <a:ea typeface="Assistant ExtraLight"/>
                        <a:cs typeface="Assistant ExtraLight"/>
                        <a:sym typeface="Assistant ExtraLigh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Assistant ExtraLight"/>
                          <a:ea typeface="Assistant ExtraLight"/>
                          <a:cs typeface="Assistant ExtraLight"/>
                          <a:sym typeface="Assistant ExtraLight"/>
                        </a:rPr>
                        <a:t>150</a:t>
                      </a:r>
                      <a:endParaRPr dirty="0">
                        <a:solidFill>
                          <a:schemeClr val="dk1"/>
                        </a:solidFill>
                        <a:latin typeface="Assistant ExtraLight"/>
                        <a:ea typeface="Assistant ExtraLight"/>
                        <a:cs typeface="Assistant ExtraLight"/>
                        <a:sym typeface="Assistant ExtraLigh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Assistant ExtraLight"/>
                          <a:ea typeface="Assistant ExtraLight"/>
                          <a:cs typeface="Assistant ExtraLight"/>
                          <a:sym typeface="Assistant ExtraLight"/>
                        </a:rPr>
                        <a:t>50</a:t>
                      </a:r>
                      <a:endParaRPr dirty="0">
                        <a:solidFill>
                          <a:schemeClr val="dk1"/>
                        </a:solidFill>
                        <a:latin typeface="Assistant ExtraLight"/>
                        <a:ea typeface="Assistant ExtraLight"/>
                        <a:cs typeface="Assistant ExtraLight"/>
                        <a:sym typeface="Assistant ExtraLigh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" sz="1400" b="0" i="0" u="none" strike="noStrike" cap="none" dirty="0">
                          <a:solidFill>
                            <a:schemeClr val="dk1"/>
                          </a:solidFill>
                          <a:latin typeface="Assistant ExtraLight"/>
                          <a:ea typeface="Assistant ExtraLight"/>
                          <a:cs typeface="Assistant ExtraLight"/>
                          <a:sym typeface="Assistant ExtraLight"/>
                        </a:rPr>
                        <a:t>200</a:t>
                      </a:r>
                      <a:endParaRPr sz="1400" b="0" i="0" u="none" strike="noStrike" cap="none" dirty="0">
                        <a:solidFill>
                          <a:schemeClr val="dk1"/>
                        </a:solidFill>
                        <a:latin typeface="Assistant ExtraLight"/>
                        <a:ea typeface="Assistant ExtraLight"/>
                        <a:cs typeface="Assistant ExtraLight"/>
                        <a:sym typeface="Assistant ExtraLight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916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i="0" u="none" strike="noStrike" cap="none" dirty="0">
                          <a:solidFill>
                            <a:schemeClr val="dk1"/>
                          </a:solidFill>
                          <a:latin typeface="Marvel"/>
                          <a:ea typeface="Marvel"/>
                          <a:cs typeface="Marvel"/>
                          <a:sym typeface="Marvel"/>
                        </a:rPr>
                        <a:t>Total</a:t>
                      </a:r>
                      <a:endParaRPr sz="1800" b="1" dirty="0">
                        <a:solidFill>
                          <a:schemeClr val="dk1"/>
                        </a:solidFill>
                        <a:latin typeface="Marvel"/>
                        <a:ea typeface="Marvel"/>
                        <a:cs typeface="Marvel"/>
                        <a:sym typeface="Marvel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Assistant ExtraLight"/>
                          <a:ea typeface="Assistant ExtraLight"/>
                          <a:cs typeface="Assistant ExtraLight"/>
                          <a:sym typeface="Assistant ExtraLight"/>
                        </a:rPr>
                        <a:t>500</a:t>
                      </a:r>
                      <a:endParaRPr dirty="0">
                        <a:solidFill>
                          <a:schemeClr val="dk1"/>
                        </a:solidFill>
                        <a:latin typeface="Assistant ExtraLight"/>
                        <a:ea typeface="Assistant ExtraLight"/>
                        <a:cs typeface="Assistant ExtraLight"/>
                        <a:sym typeface="Assistant ExtraLight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Assistant ExtraLight"/>
                          <a:ea typeface="Assistant ExtraLight"/>
                          <a:cs typeface="Assistant ExtraLight"/>
                          <a:sym typeface="Assistant ExtraLight"/>
                        </a:rPr>
                        <a:t>650</a:t>
                      </a:r>
                      <a:endParaRPr dirty="0">
                        <a:solidFill>
                          <a:schemeClr val="dk1"/>
                        </a:solidFill>
                        <a:latin typeface="Assistant ExtraLight"/>
                        <a:ea typeface="Assistant ExtraLight"/>
                        <a:cs typeface="Assistant ExtraLight"/>
                        <a:sym typeface="Assistant ExtraLight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Assistant ExtraLight"/>
                          <a:ea typeface="Assistant ExtraLight"/>
                          <a:cs typeface="Assistant ExtraLight"/>
                          <a:sym typeface="Assistant ExtraLight"/>
                        </a:rPr>
                        <a:t>800</a:t>
                      </a:r>
                      <a:endParaRPr dirty="0">
                        <a:solidFill>
                          <a:schemeClr val="dk1"/>
                        </a:solidFill>
                        <a:latin typeface="Assistant ExtraLight"/>
                        <a:ea typeface="Assistant ExtraLight"/>
                        <a:cs typeface="Assistant ExtraLight"/>
                        <a:sym typeface="Assistant ExtraLight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Assistant ExtraLight"/>
                          <a:ea typeface="Assistant ExtraLight"/>
                          <a:cs typeface="Assistant ExtraLight"/>
                          <a:sym typeface="Assistant ExtraLight"/>
                        </a:rPr>
                        <a:t>1000</a:t>
                      </a:r>
                      <a:endParaRPr sz="1400" b="0" i="0" u="none" strike="noStrike" cap="none" dirty="0">
                        <a:solidFill>
                          <a:schemeClr val="dk1"/>
                        </a:solidFill>
                        <a:latin typeface="Assistant ExtraLight"/>
                        <a:ea typeface="Assistant ExtraLight"/>
                        <a:cs typeface="Assistant ExtraLight"/>
                        <a:sym typeface="Assistant ExtraLight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7870605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9771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699;p46">
            <a:extLst>
              <a:ext uri="{FF2B5EF4-FFF2-40B4-BE49-F238E27FC236}">
                <a16:creationId xmlns:a16="http://schemas.microsoft.com/office/drawing/2014/main" xmlns="" id="{29C8CBAA-0C18-A34C-86ED-49818CCCDF7E}"/>
              </a:ext>
            </a:extLst>
          </p:cNvPr>
          <p:cNvSpPr/>
          <p:nvPr/>
        </p:nvSpPr>
        <p:spPr>
          <a:xfrm>
            <a:off x="4970760" y="2028110"/>
            <a:ext cx="3756679" cy="1865873"/>
          </a:xfrm>
          <a:prstGeom prst="roundRect">
            <a:avLst>
              <a:gd name="adj" fmla="val 16667"/>
            </a:avLst>
          </a:prstGeom>
          <a:solidFill>
            <a:srgbClr val="EE8C94">
              <a:alpha val="603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98" name="Google Shape;698;p46"/>
          <p:cNvSpPr/>
          <p:nvPr/>
        </p:nvSpPr>
        <p:spPr>
          <a:xfrm>
            <a:off x="258109" y="1144990"/>
            <a:ext cx="4405891" cy="2748993"/>
          </a:xfrm>
          <a:prstGeom prst="roundRect">
            <a:avLst>
              <a:gd name="adj" fmla="val 16667"/>
            </a:avLst>
          </a:prstGeom>
          <a:solidFill>
            <a:srgbClr val="AED7E8">
              <a:alpha val="736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0" name="Google Shape;700;p46"/>
          <p:cNvSpPr txBox="1">
            <a:spLocks noGrp="1"/>
          </p:cNvSpPr>
          <p:nvPr>
            <p:ph type="title"/>
          </p:nvPr>
        </p:nvSpPr>
        <p:spPr>
          <a:xfrm>
            <a:off x="594657" y="355641"/>
            <a:ext cx="3155400" cy="126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/>
              <a:t>Example (</a:t>
            </a:r>
            <a:r>
              <a:rPr lang="en-US" dirty="0"/>
              <a:t>Step 3)</a:t>
            </a:r>
            <a:endParaRPr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CC98DC2B-0623-7E48-B455-5CB9E09B75F4}"/>
              </a:ext>
            </a:extLst>
          </p:cNvPr>
          <p:cNvSpPr/>
          <p:nvPr/>
        </p:nvSpPr>
        <p:spPr>
          <a:xfrm>
            <a:off x="5074362" y="2089205"/>
            <a:ext cx="3885343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dk1"/>
                </a:solidFill>
                <a:latin typeface="Assistant ExtraLight"/>
                <a:cs typeface="Assistant ExtraLight"/>
                <a:sym typeface="Assistant ExtraLight"/>
              </a:rPr>
              <a:t>Step 3: Compute P(X|C) P(C)</a:t>
            </a:r>
          </a:p>
          <a:p>
            <a:endParaRPr lang="en-US" b="1" dirty="0">
              <a:solidFill>
                <a:schemeClr val="accent3">
                  <a:lumMod val="50000"/>
                </a:schemeClr>
              </a:solidFill>
              <a:latin typeface="Assistant ExtraLight"/>
              <a:cs typeface="Assistant ExtraLigh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  <a:latin typeface="Assistant ExtraLight"/>
                <a:cs typeface="Assistant ExtraLight"/>
                <a:sym typeface="Assistant ExtraLight"/>
              </a:rPr>
              <a:t>P(X | Banana) P(Banana) = </a:t>
            </a:r>
            <a:r>
              <a:rPr lang="en-US" dirty="0">
                <a:solidFill>
                  <a:schemeClr val="dk1"/>
                </a:solidFill>
                <a:latin typeface="Assistant ExtraLight"/>
                <a:cs typeface="Assistant ExtraLight"/>
              </a:rPr>
              <a:t>0.5 * 0.5 = 0.25</a:t>
            </a:r>
            <a:endParaRPr lang="en-US" dirty="0">
              <a:solidFill>
                <a:schemeClr val="accent3">
                  <a:lumMod val="50000"/>
                </a:schemeClr>
              </a:solidFill>
              <a:latin typeface="Assistant ExtraLight"/>
              <a:cs typeface="Assistant ExtraLigh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dk1"/>
              </a:solidFill>
              <a:latin typeface="Assistant ExtraLight"/>
              <a:cs typeface="Assistant ExtraLigh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  <a:latin typeface="Assistant ExtraLight"/>
                <a:cs typeface="Assistant ExtraLight"/>
                <a:sym typeface="Assistant ExtraLight"/>
              </a:rPr>
              <a:t>P(X | Orange) P(Orange) = </a:t>
            </a:r>
            <a:r>
              <a:rPr lang="en-US" dirty="0">
                <a:solidFill>
                  <a:schemeClr val="dk1"/>
                </a:solidFill>
                <a:latin typeface="Assistant ExtraLight"/>
                <a:cs typeface="Assistant ExtraLight"/>
              </a:rPr>
              <a:t> 0 * 0.3 = 0</a:t>
            </a:r>
            <a:endParaRPr lang="en-US" dirty="0">
              <a:solidFill>
                <a:schemeClr val="accent3">
                  <a:lumMod val="50000"/>
                </a:schemeClr>
              </a:solidFill>
              <a:latin typeface="Assistant ExtraLight"/>
              <a:cs typeface="Assistant ExtraLight"/>
            </a:endParaRPr>
          </a:p>
          <a:p>
            <a:endParaRPr lang="en-US" dirty="0">
              <a:solidFill>
                <a:schemeClr val="dk1"/>
              </a:solidFill>
              <a:latin typeface="Assistant ExtraLight"/>
              <a:cs typeface="Assistant ExtraLigh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  <a:latin typeface="Assistant ExtraLight"/>
                <a:cs typeface="Assistant ExtraLight"/>
                <a:sym typeface="Assistant ExtraLight"/>
              </a:rPr>
              <a:t>P(X | Other) P(Other) = </a:t>
            </a:r>
            <a:r>
              <a:rPr lang="en-US" dirty="0">
                <a:solidFill>
                  <a:schemeClr val="dk1"/>
                </a:solidFill>
                <a:latin typeface="Assistant ExtraLight"/>
                <a:cs typeface="Assistant ExtraLight"/>
              </a:rPr>
              <a:t> 0.09 * 0.2 = 0.18</a:t>
            </a:r>
            <a:endParaRPr lang="en-US" dirty="0">
              <a:solidFill>
                <a:schemeClr val="accent3">
                  <a:lumMod val="50000"/>
                </a:schemeClr>
              </a:solidFill>
              <a:latin typeface="Assistant ExtraLight"/>
              <a:cs typeface="Assistant ExtraLight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BD6D7ADD-8806-3845-A843-E50FCEF0DF16}"/>
              </a:ext>
            </a:extLst>
          </p:cNvPr>
          <p:cNvSpPr/>
          <p:nvPr/>
        </p:nvSpPr>
        <p:spPr>
          <a:xfrm>
            <a:off x="258109" y="3998510"/>
            <a:ext cx="846933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dk1"/>
                </a:solidFill>
                <a:latin typeface="Assistant ExtraLight"/>
                <a:cs typeface="Assistant ExtraLight"/>
                <a:sym typeface="Assistant ExtraLight"/>
              </a:rPr>
              <a:t>Let’s say we want to predict the fruit class given these features: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Assistant ExtraLight"/>
                <a:cs typeface="Assistant ExtraLight"/>
                <a:sym typeface="Assistant ExtraLight"/>
              </a:rPr>
              <a:t>X</a:t>
            </a:r>
            <a:r>
              <a:rPr lang="en-US" dirty="0">
                <a:solidFill>
                  <a:schemeClr val="dk1"/>
                </a:solidFill>
                <a:latin typeface="Assistant ExtraLight"/>
                <a:cs typeface="Assistant ExtraLight"/>
                <a:sym typeface="Assistant ExtraLight"/>
              </a:rPr>
              <a:t> fruit is </a:t>
            </a:r>
            <a:r>
              <a:rPr lang="en-US" b="1" dirty="0">
                <a:solidFill>
                  <a:schemeClr val="dk1"/>
                </a:solidFill>
                <a:latin typeface="Assistant ExtraLight"/>
                <a:cs typeface="Assistant ExtraLight"/>
                <a:sym typeface="Assistant ExtraLight"/>
              </a:rPr>
              <a:t>Long, Sweet, and Yellow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b="1" dirty="0">
              <a:solidFill>
                <a:schemeClr val="dk1"/>
              </a:solidFill>
              <a:latin typeface="Assistant ExtraLight"/>
              <a:cs typeface="Assistant ExtraLight"/>
              <a:sym typeface="Assistant ExtraLight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dk1"/>
                </a:solidFill>
                <a:latin typeface="Assistant ExtraLight"/>
                <a:cs typeface="Assistant ExtraLight"/>
                <a:sym typeface="Assistant ExtraLight"/>
              </a:rPr>
              <a:t>Therefore,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Assistant ExtraLight"/>
                <a:cs typeface="Assistant ExtraLight"/>
                <a:sym typeface="Assistant ExtraLight"/>
              </a:rPr>
              <a:t>X </a:t>
            </a:r>
            <a:r>
              <a:rPr lang="en-US" dirty="0">
                <a:solidFill>
                  <a:schemeClr val="dk1"/>
                </a:solidFill>
                <a:latin typeface="Assistant ExtraLight"/>
                <a:cs typeface="Assistant ExtraLight"/>
                <a:sym typeface="Assistant ExtraLight"/>
              </a:rPr>
              <a:t>belongs to class (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Assistant ExtraLight"/>
                <a:cs typeface="Assistant ExtraLight"/>
                <a:sym typeface="Assistant ExtraLight"/>
              </a:rPr>
              <a:t>Banana</a:t>
            </a:r>
            <a:r>
              <a:rPr lang="en-US" dirty="0">
                <a:solidFill>
                  <a:schemeClr val="dk1"/>
                </a:solidFill>
                <a:latin typeface="Assistant ExtraLight"/>
                <a:cs typeface="Assistant ExtraLight"/>
                <a:sym typeface="Assistant ExtraLight"/>
              </a:rPr>
              <a:t>)</a:t>
            </a:r>
          </a:p>
        </p:txBody>
      </p:sp>
      <p:graphicFrame>
        <p:nvGraphicFramePr>
          <p:cNvPr id="10" name="Google Shape;701;p46">
            <a:extLst>
              <a:ext uri="{FF2B5EF4-FFF2-40B4-BE49-F238E27FC236}">
                <a16:creationId xmlns:a16="http://schemas.microsoft.com/office/drawing/2014/main" xmlns="" id="{B852DA41-5F53-F445-8BC7-233E3B72B05C}"/>
              </a:ext>
            </a:extLst>
          </p:cNvPr>
          <p:cNvGraphicFramePr/>
          <p:nvPr/>
        </p:nvGraphicFramePr>
        <p:xfrm>
          <a:off x="258109" y="1249517"/>
          <a:ext cx="4221893" cy="2423770"/>
        </p:xfrm>
        <a:graphic>
          <a:graphicData uri="http://schemas.openxmlformats.org/drawingml/2006/table">
            <a:tbl>
              <a:tblPr>
                <a:noFill/>
                <a:tableStyleId>{E0A7E574-B6B8-4CA0-B673-27C552B8B39B}</a:tableStyleId>
              </a:tblPr>
              <a:tblGrid>
                <a:gridCol w="111113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1747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8929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1469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8929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8115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dirty="0">
                          <a:solidFill>
                            <a:schemeClr val="dk1"/>
                          </a:solidFill>
                          <a:latin typeface="Marvel"/>
                          <a:ea typeface="Marvel"/>
                          <a:cs typeface="Marvel"/>
                          <a:sym typeface="Marvel"/>
                        </a:rPr>
                        <a:t>Fruit</a:t>
                      </a:r>
                      <a:endParaRPr sz="1800" b="1" dirty="0">
                        <a:solidFill>
                          <a:schemeClr val="dk1"/>
                        </a:solidFill>
                        <a:latin typeface="Marvel"/>
                        <a:ea typeface="Marvel"/>
                        <a:cs typeface="Marvel"/>
                        <a:sym typeface="Marvel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dirty="0">
                          <a:solidFill>
                            <a:schemeClr val="dk1"/>
                          </a:solidFill>
                          <a:latin typeface="Marvel"/>
                          <a:ea typeface="Marvel"/>
                          <a:cs typeface="Marvel"/>
                          <a:sym typeface="Marvel"/>
                        </a:rPr>
                        <a:t>Long</a:t>
                      </a:r>
                      <a:endParaRPr sz="1800" b="1" dirty="0">
                        <a:solidFill>
                          <a:schemeClr val="dk1"/>
                        </a:solidFill>
                        <a:latin typeface="Marvel"/>
                        <a:ea typeface="Marvel"/>
                        <a:cs typeface="Marvel"/>
                        <a:sym typeface="Marvel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dirty="0">
                          <a:solidFill>
                            <a:schemeClr val="dk1"/>
                          </a:solidFill>
                          <a:latin typeface="Marvel"/>
                          <a:ea typeface="Marvel"/>
                          <a:cs typeface="Marvel"/>
                          <a:sym typeface="Marvel"/>
                        </a:rPr>
                        <a:t>Sweet</a:t>
                      </a:r>
                      <a:endParaRPr sz="1800" b="1" dirty="0">
                        <a:solidFill>
                          <a:schemeClr val="dk1"/>
                        </a:solidFill>
                        <a:latin typeface="Marvel"/>
                        <a:ea typeface="Marvel"/>
                        <a:cs typeface="Marvel"/>
                        <a:sym typeface="Marvel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dirty="0">
                          <a:solidFill>
                            <a:schemeClr val="dk1"/>
                          </a:solidFill>
                          <a:latin typeface="Marvel"/>
                          <a:ea typeface="Marvel"/>
                          <a:cs typeface="Marvel"/>
                          <a:sym typeface="Marvel"/>
                        </a:rPr>
                        <a:t>Yellow</a:t>
                      </a:r>
                      <a:endParaRPr sz="1800" b="1" dirty="0">
                        <a:solidFill>
                          <a:schemeClr val="dk1"/>
                        </a:solidFill>
                        <a:latin typeface="Marvel"/>
                        <a:ea typeface="Marvel"/>
                        <a:cs typeface="Marvel"/>
                        <a:sym typeface="Marvel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800" b="1" i="0" u="none" strike="noStrike" cap="none" dirty="0">
                          <a:solidFill>
                            <a:schemeClr val="dk1"/>
                          </a:solidFill>
                          <a:latin typeface="Marvel"/>
                          <a:ea typeface="Marvel"/>
                          <a:cs typeface="Marvel"/>
                          <a:sym typeface="Marvel"/>
                        </a:rPr>
                        <a:t>Total</a:t>
                      </a:r>
                      <a:endParaRPr sz="1800" b="1" i="0" u="none" strike="noStrike" cap="none" dirty="0">
                        <a:solidFill>
                          <a:schemeClr val="dk1"/>
                        </a:solidFill>
                        <a:latin typeface="Marvel"/>
                        <a:ea typeface="Marvel"/>
                        <a:cs typeface="Marvel"/>
                        <a:sym typeface="Marvel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916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dirty="0">
                          <a:solidFill>
                            <a:schemeClr val="dk1"/>
                          </a:solidFill>
                          <a:latin typeface="Marvel"/>
                          <a:ea typeface="Marvel"/>
                          <a:cs typeface="Marvel"/>
                          <a:sym typeface="Marvel"/>
                        </a:rPr>
                        <a:t>Banana</a:t>
                      </a:r>
                      <a:endParaRPr sz="1800" b="1" dirty="0">
                        <a:solidFill>
                          <a:schemeClr val="dk1"/>
                        </a:solidFill>
                        <a:latin typeface="Marvel"/>
                        <a:ea typeface="Marvel"/>
                        <a:cs typeface="Marvel"/>
                        <a:sym typeface="Marvel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Assistant ExtraLight"/>
                          <a:ea typeface="Assistant ExtraLight"/>
                          <a:cs typeface="Assistant ExtraLight"/>
                          <a:sym typeface="Assistant ExtraLight"/>
                        </a:rPr>
                        <a:t>400</a:t>
                      </a:r>
                      <a:endParaRPr dirty="0">
                        <a:solidFill>
                          <a:schemeClr val="dk1"/>
                        </a:solidFill>
                        <a:latin typeface="Assistant ExtraLight"/>
                        <a:ea typeface="Assistant ExtraLight"/>
                        <a:cs typeface="Assistant ExtraLight"/>
                        <a:sym typeface="Assistant ExtraLigh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Assistant ExtraLight"/>
                          <a:ea typeface="Assistant ExtraLight"/>
                          <a:cs typeface="Assistant ExtraLight"/>
                          <a:sym typeface="Assistant ExtraLight"/>
                        </a:rPr>
                        <a:t>350</a:t>
                      </a:r>
                      <a:endParaRPr dirty="0">
                        <a:solidFill>
                          <a:schemeClr val="dk1"/>
                        </a:solidFill>
                        <a:latin typeface="Assistant ExtraLight"/>
                        <a:ea typeface="Assistant ExtraLight"/>
                        <a:cs typeface="Assistant ExtraLight"/>
                        <a:sym typeface="Assistant ExtraLigh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Assistant ExtraLight"/>
                          <a:ea typeface="Assistant ExtraLight"/>
                          <a:cs typeface="Assistant ExtraLight"/>
                          <a:sym typeface="Assistant ExtraLight"/>
                        </a:rPr>
                        <a:t>450</a:t>
                      </a:r>
                      <a:endParaRPr dirty="0">
                        <a:solidFill>
                          <a:schemeClr val="dk1"/>
                        </a:solidFill>
                        <a:latin typeface="Assistant ExtraLight"/>
                        <a:ea typeface="Assistant ExtraLight"/>
                        <a:cs typeface="Assistant ExtraLight"/>
                        <a:sym typeface="Assistant ExtraLigh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" sz="1400" b="0" i="0" u="none" strike="noStrike" cap="none" dirty="0">
                          <a:solidFill>
                            <a:schemeClr val="dk1"/>
                          </a:solidFill>
                          <a:latin typeface="Assistant ExtraLight"/>
                          <a:ea typeface="Assistant ExtraLight"/>
                          <a:cs typeface="Assistant ExtraLight"/>
                          <a:sym typeface="Assistant ExtraLight"/>
                        </a:rPr>
                        <a:t>500</a:t>
                      </a:r>
                      <a:endParaRPr sz="1400" b="0" i="0" u="none" strike="noStrike" cap="none" dirty="0">
                        <a:solidFill>
                          <a:schemeClr val="dk1"/>
                        </a:solidFill>
                        <a:latin typeface="Assistant ExtraLight"/>
                        <a:ea typeface="Assistant ExtraLight"/>
                        <a:cs typeface="Assistant ExtraLight"/>
                        <a:sym typeface="Assistant ExtraLight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916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dirty="0">
                          <a:solidFill>
                            <a:schemeClr val="dk1"/>
                          </a:solidFill>
                          <a:latin typeface="Marvel"/>
                          <a:ea typeface="Marvel"/>
                          <a:cs typeface="Marvel"/>
                          <a:sym typeface="Marvel"/>
                        </a:rPr>
                        <a:t>Orange</a:t>
                      </a:r>
                      <a:endParaRPr sz="1800" b="1" dirty="0">
                        <a:solidFill>
                          <a:schemeClr val="dk1"/>
                        </a:solidFill>
                        <a:latin typeface="Marvel"/>
                        <a:ea typeface="Marvel"/>
                        <a:cs typeface="Marvel"/>
                        <a:sym typeface="Marvel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Assistant ExtraLight"/>
                          <a:ea typeface="Assistant ExtraLight"/>
                          <a:cs typeface="Assistant ExtraLight"/>
                          <a:sym typeface="Assistant ExtraLight"/>
                        </a:rPr>
                        <a:t>0</a:t>
                      </a:r>
                      <a:endParaRPr dirty="0">
                        <a:solidFill>
                          <a:schemeClr val="dk1"/>
                        </a:solidFill>
                        <a:latin typeface="Assistant ExtraLight"/>
                        <a:ea typeface="Assistant ExtraLight"/>
                        <a:cs typeface="Assistant ExtraLight"/>
                        <a:sym typeface="Assistant ExtraLigh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Assistant ExtraLight"/>
                          <a:ea typeface="Assistant ExtraLight"/>
                          <a:cs typeface="Assistant ExtraLight"/>
                          <a:sym typeface="Assistant ExtraLight"/>
                        </a:rPr>
                        <a:t>150</a:t>
                      </a:r>
                      <a:endParaRPr dirty="0">
                        <a:solidFill>
                          <a:schemeClr val="dk1"/>
                        </a:solidFill>
                        <a:latin typeface="Assistant ExtraLight"/>
                        <a:ea typeface="Assistant ExtraLight"/>
                        <a:cs typeface="Assistant ExtraLight"/>
                        <a:sym typeface="Assistant ExtraLigh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Assistant ExtraLight"/>
                          <a:ea typeface="Assistant ExtraLight"/>
                          <a:cs typeface="Assistant ExtraLight"/>
                          <a:sym typeface="Assistant ExtraLight"/>
                        </a:rPr>
                        <a:t>300</a:t>
                      </a:r>
                      <a:endParaRPr dirty="0">
                        <a:solidFill>
                          <a:schemeClr val="dk1"/>
                        </a:solidFill>
                        <a:latin typeface="Assistant ExtraLight"/>
                        <a:ea typeface="Assistant ExtraLight"/>
                        <a:cs typeface="Assistant ExtraLight"/>
                        <a:sym typeface="Assistant ExtraLigh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" sz="1400" b="0" i="0" u="none" strike="noStrike" cap="none" dirty="0">
                          <a:solidFill>
                            <a:schemeClr val="dk1"/>
                          </a:solidFill>
                          <a:latin typeface="Assistant ExtraLight"/>
                          <a:ea typeface="Assistant ExtraLight"/>
                          <a:cs typeface="Assistant ExtraLight"/>
                          <a:sym typeface="Assistant ExtraLight"/>
                        </a:rPr>
                        <a:t>300</a:t>
                      </a:r>
                      <a:endParaRPr sz="1400" b="0" i="0" u="none" strike="noStrike" cap="none" dirty="0">
                        <a:solidFill>
                          <a:schemeClr val="dk1"/>
                        </a:solidFill>
                        <a:latin typeface="Assistant ExtraLight"/>
                        <a:ea typeface="Assistant ExtraLight"/>
                        <a:cs typeface="Assistant ExtraLight"/>
                        <a:sym typeface="Assistant ExtraLight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916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dirty="0">
                          <a:solidFill>
                            <a:schemeClr val="dk1"/>
                          </a:solidFill>
                          <a:latin typeface="Marvel"/>
                          <a:ea typeface="Marvel"/>
                          <a:cs typeface="Marvel"/>
                          <a:sym typeface="Marvel"/>
                        </a:rPr>
                        <a:t>Other</a:t>
                      </a:r>
                      <a:endParaRPr sz="1800" b="1" dirty="0">
                        <a:solidFill>
                          <a:schemeClr val="dk1"/>
                        </a:solidFill>
                        <a:latin typeface="Marvel"/>
                        <a:ea typeface="Marvel"/>
                        <a:cs typeface="Marvel"/>
                        <a:sym typeface="Marvel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Assistant ExtraLight"/>
                          <a:ea typeface="Assistant ExtraLight"/>
                          <a:cs typeface="Assistant ExtraLight"/>
                          <a:sym typeface="Assistant ExtraLight"/>
                        </a:rPr>
                        <a:t>100</a:t>
                      </a:r>
                      <a:endParaRPr dirty="0">
                        <a:solidFill>
                          <a:schemeClr val="dk1"/>
                        </a:solidFill>
                        <a:latin typeface="Assistant ExtraLight"/>
                        <a:ea typeface="Assistant ExtraLight"/>
                        <a:cs typeface="Assistant ExtraLight"/>
                        <a:sym typeface="Assistant ExtraLigh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Assistant ExtraLight"/>
                          <a:ea typeface="Assistant ExtraLight"/>
                          <a:cs typeface="Assistant ExtraLight"/>
                          <a:sym typeface="Assistant ExtraLight"/>
                        </a:rPr>
                        <a:t>150</a:t>
                      </a:r>
                      <a:endParaRPr dirty="0">
                        <a:solidFill>
                          <a:schemeClr val="dk1"/>
                        </a:solidFill>
                        <a:latin typeface="Assistant ExtraLight"/>
                        <a:ea typeface="Assistant ExtraLight"/>
                        <a:cs typeface="Assistant ExtraLight"/>
                        <a:sym typeface="Assistant ExtraLigh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Assistant ExtraLight"/>
                          <a:ea typeface="Assistant ExtraLight"/>
                          <a:cs typeface="Assistant ExtraLight"/>
                          <a:sym typeface="Assistant ExtraLight"/>
                        </a:rPr>
                        <a:t>50</a:t>
                      </a:r>
                      <a:endParaRPr dirty="0">
                        <a:solidFill>
                          <a:schemeClr val="dk1"/>
                        </a:solidFill>
                        <a:latin typeface="Assistant ExtraLight"/>
                        <a:ea typeface="Assistant ExtraLight"/>
                        <a:cs typeface="Assistant ExtraLight"/>
                        <a:sym typeface="Assistant ExtraLigh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" sz="1400" b="0" i="0" u="none" strike="noStrike" cap="none" dirty="0">
                          <a:solidFill>
                            <a:schemeClr val="dk1"/>
                          </a:solidFill>
                          <a:latin typeface="Assistant ExtraLight"/>
                          <a:ea typeface="Assistant ExtraLight"/>
                          <a:cs typeface="Assistant ExtraLight"/>
                          <a:sym typeface="Assistant ExtraLight"/>
                        </a:rPr>
                        <a:t>200</a:t>
                      </a:r>
                      <a:endParaRPr sz="1400" b="0" i="0" u="none" strike="noStrike" cap="none" dirty="0">
                        <a:solidFill>
                          <a:schemeClr val="dk1"/>
                        </a:solidFill>
                        <a:latin typeface="Assistant ExtraLight"/>
                        <a:ea typeface="Assistant ExtraLight"/>
                        <a:cs typeface="Assistant ExtraLight"/>
                        <a:sym typeface="Assistant ExtraLight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916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i="0" u="none" strike="noStrike" cap="none" dirty="0">
                          <a:solidFill>
                            <a:schemeClr val="dk1"/>
                          </a:solidFill>
                          <a:latin typeface="Marvel"/>
                          <a:ea typeface="Marvel"/>
                          <a:cs typeface="Marvel"/>
                          <a:sym typeface="Marvel"/>
                        </a:rPr>
                        <a:t>Total</a:t>
                      </a:r>
                      <a:endParaRPr sz="1800" b="1" dirty="0">
                        <a:solidFill>
                          <a:schemeClr val="dk1"/>
                        </a:solidFill>
                        <a:latin typeface="Marvel"/>
                        <a:ea typeface="Marvel"/>
                        <a:cs typeface="Marvel"/>
                        <a:sym typeface="Marvel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Assistant ExtraLight"/>
                          <a:ea typeface="Assistant ExtraLight"/>
                          <a:cs typeface="Assistant ExtraLight"/>
                          <a:sym typeface="Assistant ExtraLight"/>
                        </a:rPr>
                        <a:t>500</a:t>
                      </a:r>
                      <a:endParaRPr dirty="0">
                        <a:solidFill>
                          <a:schemeClr val="dk1"/>
                        </a:solidFill>
                        <a:latin typeface="Assistant ExtraLight"/>
                        <a:ea typeface="Assistant ExtraLight"/>
                        <a:cs typeface="Assistant ExtraLight"/>
                        <a:sym typeface="Assistant ExtraLight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Assistant ExtraLight"/>
                          <a:ea typeface="Assistant ExtraLight"/>
                          <a:cs typeface="Assistant ExtraLight"/>
                          <a:sym typeface="Assistant ExtraLight"/>
                        </a:rPr>
                        <a:t>650</a:t>
                      </a:r>
                      <a:endParaRPr dirty="0">
                        <a:solidFill>
                          <a:schemeClr val="dk1"/>
                        </a:solidFill>
                        <a:latin typeface="Assistant ExtraLight"/>
                        <a:ea typeface="Assistant ExtraLight"/>
                        <a:cs typeface="Assistant ExtraLight"/>
                        <a:sym typeface="Assistant ExtraLight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Assistant ExtraLight"/>
                          <a:ea typeface="Assistant ExtraLight"/>
                          <a:cs typeface="Assistant ExtraLight"/>
                          <a:sym typeface="Assistant ExtraLight"/>
                        </a:rPr>
                        <a:t>800</a:t>
                      </a:r>
                      <a:endParaRPr dirty="0">
                        <a:solidFill>
                          <a:schemeClr val="dk1"/>
                        </a:solidFill>
                        <a:latin typeface="Assistant ExtraLight"/>
                        <a:ea typeface="Assistant ExtraLight"/>
                        <a:cs typeface="Assistant ExtraLight"/>
                        <a:sym typeface="Assistant ExtraLight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Assistant ExtraLight"/>
                          <a:ea typeface="Assistant ExtraLight"/>
                          <a:cs typeface="Assistant ExtraLight"/>
                          <a:sym typeface="Assistant ExtraLight"/>
                        </a:rPr>
                        <a:t>1000</a:t>
                      </a:r>
                      <a:endParaRPr sz="1400" b="0" i="0" u="none" strike="noStrike" cap="none" dirty="0">
                        <a:solidFill>
                          <a:schemeClr val="dk1"/>
                        </a:solidFill>
                        <a:latin typeface="Assistant ExtraLight"/>
                        <a:ea typeface="Assistant ExtraLight"/>
                        <a:cs typeface="Assistant ExtraLight"/>
                        <a:sym typeface="Assistant ExtraLight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787060508"/>
                  </a:ext>
                </a:extLst>
              </a:tr>
            </a:tbl>
          </a:graphicData>
        </a:graphic>
      </p:graphicFrame>
      <p:sp>
        <p:nvSpPr>
          <p:cNvPr id="11" name="Google Shape;698;p46">
            <a:extLst>
              <a:ext uri="{FF2B5EF4-FFF2-40B4-BE49-F238E27FC236}">
                <a16:creationId xmlns:a16="http://schemas.microsoft.com/office/drawing/2014/main" xmlns="" id="{C9962C79-97AE-8247-A0C4-7DBE111A87C7}"/>
              </a:ext>
            </a:extLst>
          </p:cNvPr>
          <p:cNvSpPr/>
          <p:nvPr/>
        </p:nvSpPr>
        <p:spPr>
          <a:xfrm>
            <a:off x="4970760" y="1144989"/>
            <a:ext cx="3756679" cy="794707"/>
          </a:xfrm>
          <a:prstGeom prst="roundRect">
            <a:avLst>
              <a:gd name="adj" fmla="val 16667"/>
            </a:avLst>
          </a:prstGeom>
          <a:solidFill>
            <a:srgbClr val="AED7E8">
              <a:alpha val="736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Google Shape;704;p46">
                <a:extLst>
                  <a:ext uri="{FF2B5EF4-FFF2-40B4-BE49-F238E27FC236}">
                    <a16:creationId xmlns:a16="http://schemas.microsoft.com/office/drawing/2014/main" xmlns="" id="{75FEBD3C-96BA-3247-8657-59238A479A0F}"/>
                  </a:ext>
                </a:extLst>
              </p:cNvPr>
              <p:cNvSpPr txBox="1"/>
              <p:nvPr/>
            </p:nvSpPr>
            <p:spPr>
              <a:xfrm>
                <a:off x="5666357" y="1225242"/>
                <a:ext cx="2365483" cy="6341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lvl="0"/>
                <a:r>
                  <a:rPr lang="en-US" sz="2000" dirty="0">
                    <a:solidFill>
                      <a:schemeClr val="dk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P(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C</a:t>
                </a:r>
                <a:r>
                  <a:rPr lang="en-US" sz="2000" dirty="0">
                    <a:solidFill>
                      <a:schemeClr val="dk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|X) </a:t>
                </a:r>
                <a:r>
                  <a:rPr lang="en-US" sz="2000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ar" sz="20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b="1" i="1" smtClean="0">
                            <a:solidFill>
                              <a:schemeClr val="accent3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𝐩</m:t>
                        </m:r>
                        <m:d>
                          <m:dPr>
                            <m:ctrlPr>
                              <a:rPr lang="en-US" sz="2000" b="1" i="1">
                                <a:solidFill>
                                  <a:schemeClr val="accent3">
                                    <a:lumMod val="50000"/>
                                  </a:schemeClr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000" b="1" i="1">
                                <a:solidFill>
                                  <a:schemeClr val="accent3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𝐗</m:t>
                            </m:r>
                            <m:r>
                              <a:rPr lang="en-US" sz="2000" b="1">
                                <a:solidFill>
                                  <a:schemeClr val="accent3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2000" b="1" i="1" smtClean="0">
                                <a:solidFill>
                                  <a:schemeClr val="accent3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𝑪</m:t>
                            </m:r>
                          </m:e>
                        </m:d>
                        <m:r>
                          <a:rPr lang="en-US" sz="2000" b="1">
                            <a:solidFill>
                              <a:schemeClr val="accent3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1" i="1" smtClean="0">
                            <a:solidFill>
                              <a:schemeClr val="accent3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  <m:r>
                          <a:rPr lang="en-US" sz="2000" b="1" smtClean="0">
                            <a:solidFill>
                              <a:schemeClr val="accent3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1" i="0" smtClean="0">
                            <a:solidFill>
                              <a:schemeClr val="accent3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𝐂</m:t>
                        </m:r>
                        <m:r>
                          <a:rPr lang="en-US" sz="2000" b="1">
                            <a:solidFill>
                              <a:schemeClr val="accent3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00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0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sz="200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sz="2000" b="1" dirty="0">
                  <a:solidFill>
                    <a:schemeClr val="dk1"/>
                  </a:solidFill>
                  <a:latin typeface="Marvel"/>
                  <a:ea typeface="Marvel"/>
                  <a:cs typeface="Marvel"/>
                  <a:sym typeface="Marvel"/>
                </a:endParaRPr>
              </a:p>
            </p:txBody>
          </p:sp>
        </mc:Choice>
        <mc:Fallback xmlns="">
          <p:sp>
            <p:nvSpPr>
              <p:cNvPr id="16" name="Google Shape;704;p46">
                <a:extLst>
                  <a:ext uri="{FF2B5EF4-FFF2-40B4-BE49-F238E27FC236}">
                    <a16:creationId xmlns:a16="http://schemas.microsoft.com/office/drawing/2014/main" id="{75FEBD3C-96BA-3247-8657-59238A479A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6357" y="1225242"/>
                <a:ext cx="2365483" cy="634199"/>
              </a:xfrm>
              <a:prstGeom prst="rect">
                <a:avLst/>
              </a:prstGeom>
              <a:blipFill>
                <a:blip r:embed="rId3"/>
                <a:stretch>
                  <a:fillRect l="-268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S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9068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gnancy Breakthrough by Slidesgo">
  <a:themeElements>
    <a:clrScheme name="Simple Light">
      <a:dk1>
        <a:srgbClr val="434343"/>
      </a:dk1>
      <a:lt1>
        <a:srgbClr val="F2F2F2"/>
      </a:lt1>
      <a:dk2>
        <a:srgbClr val="595959"/>
      </a:dk2>
      <a:lt2>
        <a:srgbClr val="EE8C94"/>
      </a:lt2>
      <a:accent1>
        <a:srgbClr val="F2F2F2"/>
      </a:accent1>
      <a:accent2>
        <a:srgbClr val="EE8C94"/>
      </a:accent2>
      <a:accent3>
        <a:srgbClr val="AED7E8"/>
      </a:accent3>
      <a:accent4>
        <a:srgbClr val="F2D9CF"/>
      </a:accent4>
      <a:accent5>
        <a:srgbClr val="EE8C94"/>
      </a:accent5>
      <a:accent6>
        <a:srgbClr val="AED7E8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</TotalTime>
  <Words>1063</Words>
  <Application>Microsoft Office PowerPoint</Application>
  <PresentationFormat>On-screen Show (16:9)</PresentationFormat>
  <Paragraphs>215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7" baseType="lpstr">
      <vt:lpstr>Arial</vt:lpstr>
      <vt:lpstr>Courier New</vt:lpstr>
      <vt:lpstr>Thasadith</vt:lpstr>
      <vt:lpstr>PT Serif</vt:lpstr>
      <vt:lpstr>Assistant</vt:lpstr>
      <vt:lpstr>Marvel</vt:lpstr>
      <vt:lpstr>Nunito Light</vt:lpstr>
      <vt:lpstr>Cambria Math</vt:lpstr>
      <vt:lpstr>Assistant ExtraLight</vt:lpstr>
      <vt:lpstr>Pregnancy Breakthrough by Slidesgo</vt:lpstr>
      <vt:lpstr>Naïve Bayes Classifier</vt:lpstr>
      <vt:lpstr>TABLE OF CONTENTS</vt:lpstr>
      <vt:lpstr>Supervised Learning</vt:lpstr>
      <vt:lpstr>What is Naïve Bayes algorithm?</vt:lpstr>
      <vt:lpstr>Bayes Theorem</vt:lpstr>
      <vt:lpstr>Gaussian Naïve Bayes classifier</vt:lpstr>
      <vt:lpstr>Example (Step 1)</vt:lpstr>
      <vt:lpstr>Example (Step 2)</vt:lpstr>
      <vt:lpstr>Example (Step 3)</vt:lpstr>
      <vt:lpstr>APPLICATIONS</vt:lpstr>
      <vt:lpstr>What are the Pros and Cons of  Naïve Bayes? </vt:lpstr>
      <vt:lpstr>PROS</vt:lpstr>
      <vt:lpstr>CONS</vt:lpstr>
      <vt:lpstr>Tips to improve the power of Naïve Bayes Model</vt:lpstr>
      <vt:lpstr>TIPS</vt:lpstr>
      <vt:lpstr>REFERENCES</vt:lpstr>
      <vt:lpstr>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PREGNANCY BREAKTHROUGH</dc:title>
  <cp:lastModifiedBy>dimons-0269@hotmail.com</cp:lastModifiedBy>
  <cp:revision>38</cp:revision>
  <dcterms:modified xsi:type="dcterms:W3CDTF">2021-05-03T01:40:46Z</dcterms:modified>
</cp:coreProperties>
</file>