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77" r:id="rId4"/>
    <p:sldId id="267" r:id="rId5"/>
    <p:sldId id="268" r:id="rId6"/>
    <p:sldId id="269" r:id="rId7"/>
    <p:sldId id="264" r:id="rId8"/>
    <p:sldId id="265" r:id="rId9"/>
    <p:sldId id="266" r:id="rId10"/>
    <p:sldId id="274" r:id="rId11"/>
    <p:sldId id="275" r:id="rId12"/>
    <p:sldId id="276" r:id="rId13"/>
    <p:sldId id="271" r:id="rId14"/>
    <p:sldId id="272" r:id="rId15"/>
    <p:sldId id="273" r:id="rId16"/>
    <p:sldId id="261" r:id="rId17"/>
    <p:sldId id="262" r:id="rId18"/>
    <p:sldId id="263" r:id="rId19"/>
    <p:sldId id="270" r:id="rId20"/>
  </p:sldIdLst>
  <p:sldSz cx="9144000" cy="5143500" type="screen16x9"/>
  <p:notesSz cx="6858000" cy="9144000"/>
  <p:embeddedFontLst>
    <p:embeddedFont>
      <p:font typeface="Cambria" pitchFamily="18" charset="0"/>
      <p:regular r:id="rId22"/>
      <p:bold r:id="rId23"/>
      <p:italic r:id="rId24"/>
      <p:boldItalic r:id="rId25"/>
    </p:embeddedFont>
    <p:embeddedFont>
      <p:font typeface="Roboto" charset="0"/>
      <p:regular r:id="rId26"/>
      <p:bold r:id="rId27"/>
      <p:italic r:id="rId28"/>
      <p:boldItalic r:id="rId29"/>
    </p:embeddedFont>
    <p:embeddedFont>
      <p:font typeface="Calibri" pitchFamily="34" charset="0"/>
      <p:regular r:id="rId30"/>
      <p:bold r:id="rId31"/>
      <p:italic r:id="rId32"/>
      <p:boldItalic r:id="rId33"/>
    </p:embeddedFont>
    <p:embeddedFont>
      <p:font typeface="Lato Light" charset="0"/>
      <p:regular r:id="rId34"/>
      <p:bold r:id="rId35"/>
      <p:italic r:id="rId36"/>
      <p:boldItalic r:id="rId37"/>
    </p:embeddedFont>
    <p:embeddedFont>
      <p:font typeface="Bebas Neue" charset="0"/>
      <p:regular r:id="rId38"/>
    </p:embeddedFont>
    <p:embeddedFont>
      <p:font typeface="Fira Sans Extra Condensed Medium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D6A503DC-29C8-4A06-A7AD-C6FCF05DE3B0}">
  <a:tblStyle styleId="{D6A503DC-29C8-4A06-A7AD-C6FCF05DE3B0}" styleName="Table_0">
    <a:wholeTbl>
      <a:tcTxStyle b="off" i="off">
        <a:font>
          <a:latin typeface="Calibri"/>
          <a:ea typeface="Calibri"/>
          <a:cs typeface="Calibri"/>
        </a:font>
        <a:srgbClr val="737572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FF6"/>
          </a:solidFill>
        </a:fill>
      </a:tcStyle>
    </a:wholeTbl>
    <a:band1H>
      <a:tcTxStyle b="off" i="off"/>
      <a:tcStyle>
        <a:tcBdr/>
        <a:fill>
          <a:solidFill>
            <a:srgbClr val="CBDEED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BDEED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229DCE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229DC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229DCE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229DCE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20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3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Downloads\KPI%20Report%20Template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Downloads\KPI%20Report%20Templat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Sheet2!$A$2</c:f>
              <c:strCache>
                <c:ptCount val="1"/>
                <c:pt idx="0">
                  <c:v>Regular Washing Service</c:v>
                </c:pt>
              </c:strCache>
            </c:strRef>
          </c:tx>
          <c:spPr>
            <a:solidFill>
              <a:srgbClr val="FA8839"/>
            </a:solidFill>
            <a:ln>
              <a:noFill/>
            </a:ln>
            <a:effectLst/>
          </c:spPr>
          <c:val>
            <c:numRef>
              <c:f>Sheet2!$C$2:$F$2</c:f>
              <c:numCache>
                <c:formatCode>General</c:formatCode>
                <c:ptCount val="4"/>
                <c:pt idx="0">
                  <c:v>115</c:v>
                </c:pt>
                <c:pt idx="1">
                  <c:v>115</c:v>
                </c:pt>
                <c:pt idx="2">
                  <c:v>120</c:v>
                </c:pt>
                <c:pt idx="3">
                  <c:v>150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548-914D-A13A-524E89E3D7DA}"/>
            </c:ext>
          </c:extLst>
        </c:ser>
        <c:ser>
          <c:idx val="1"/>
          <c:order val="1"/>
          <c:tx>
            <c:strRef>
              <c:f>Sheet2!$A$3</c:f>
              <c:strCache>
                <c:ptCount val="1"/>
                <c:pt idx="0">
                  <c:v>Steam Washing Service</c:v>
                </c:pt>
              </c:strCache>
            </c:strRef>
          </c:tx>
          <c:spPr>
            <a:solidFill>
              <a:srgbClr val="E1BD51"/>
            </a:solidFill>
            <a:ln>
              <a:noFill/>
            </a:ln>
            <a:effectLst/>
          </c:spPr>
          <c:val>
            <c:numRef>
              <c:f>Sheet2!$C$3:$F$3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60</c:v>
                </c:pt>
                <c:pt idx="3">
                  <c:v>80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548-914D-A13A-524E89E3D7DA}"/>
            </c:ext>
          </c:extLst>
        </c:ser>
        <c:ser>
          <c:idx val="2"/>
          <c:order val="2"/>
          <c:tx>
            <c:strRef>
              <c:f>Sheet2!$A$4</c:f>
              <c:strCache>
                <c:ptCount val="1"/>
                <c:pt idx="0">
                  <c:v>Inside cleaning Service</c:v>
                </c:pt>
              </c:strCache>
            </c:strRef>
          </c:tx>
          <c:spPr>
            <a:solidFill>
              <a:srgbClr val="42BDBB"/>
            </a:solidFill>
            <a:ln>
              <a:noFill/>
            </a:ln>
            <a:effectLst/>
          </c:spPr>
          <c:val>
            <c:numRef>
              <c:f>Sheet2!$C$4:$F$4</c:f>
              <c:numCache>
                <c:formatCode>General</c:formatCode>
                <c:ptCount val="4"/>
                <c:pt idx="0">
                  <c:v>80</c:v>
                </c:pt>
                <c:pt idx="1">
                  <c:v>50</c:v>
                </c:pt>
                <c:pt idx="2">
                  <c:v>60</c:v>
                </c:pt>
                <c:pt idx="3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548-914D-A13A-524E89E3D7DA}"/>
            </c:ext>
          </c:extLst>
        </c:ser>
        <c:ser>
          <c:idx val="3"/>
          <c:order val="3"/>
          <c:tx>
            <c:strRef>
              <c:f>Sheet2!$A$5</c:f>
              <c:strCache>
                <c:ptCount val="1"/>
                <c:pt idx="0">
                  <c:v>Sterilization Service</c:v>
                </c:pt>
              </c:strCache>
            </c:strRef>
          </c:tx>
          <c:spPr>
            <a:solidFill>
              <a:srgbClr val="C99318"/>
            </a:solidFill>
            <a:ln>
              <a:noFill/>
            </a:ln>
            <a:effectLst/>
          </c:spPr>
          <c:val>
            <c:numRef>
              <c:f>Sheet2!$C$5:$F$5</c:f>
              <c:numCache>
                <c:formatCode>General</c:formatCode>
                <c:ptCount val="4"/>
                <c:pt idx="0">
                  <c:v>70</c:v>
                </c:pt>
                <c:pt idx="1">
                  <c:v>90</c:v>
                </c:pt>
                <c:pt idx="2">
                  <c:v>80</c:v>
                </c:pt>
                <c:pt idx="3">
                  <c:v>110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6548-914D-A13A-524E89E3D7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384640"/>
        <c:axId val="226738752"/>
      </c:areaChart>
      <c:catAx>
        <c:axId val="17438464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738752"/>
        <c:crosses val="autoZero"/>
        <c:auto val="1"/>
        <c:lblAlgn val="ctr"/>
        <c:lblOffset val="100"/>
        <c:noMultiLvlLbl val="0"/>
      </c:catAx>
      <c:valAx>
        <c:axId val="226738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384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518250535803164E-2"/>
          <c:y val="0.24064199771840591"/>
          <c:w val="0.84240889184047507"/>
          <c:h val="0.4471955931199223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Impressions</c:v>
                </c:pt>
              </c:strCache>
            </c:strRef>
          </c:tx>
          <c:dLbls>
            <c:delete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10000</c:v>
                </c:pt>
                <c:pt idx="1">
                  <c:v>11000</c:v>
                </c:pt>
                <c:pt idx="2">
                  <c:v>22000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  <c:pt idx="6">
                  <c:v>12000</c:v>
                </c:pt>
                <c:pt idx="7">
                  <c:v>14000</c:v>
                </c:pt>
                <c:pt idx="8">
                  <c:v>30000</c:v>
                </c:pt>
                <c:pt idx="9">
                  <c:v>20000</c:v>
                </c:pt>
                <c:pt idx="10">
                  <c:v>22000</c:v>
                </c:pt>
                <c:pt idx="11">
                  <c:v>30000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Clicks</c:v>
                </c:pt>
              </c:strCache>
            </c:strRef>
          </c:tx>
          <c:dLbls>
            <c:delete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3000</c:v>
                </c:pt>
                <c:pt idx="1">
                  <c:v>4050</c:v>
                </c:pt>
                <c:pt idx="2">
                  <c:v>7000</c:v>
                </c:pt>
                <c:pt idx="3">
                  <c:v>9000</c:v>
                </c:pt>
                <c:pt idx="4">
                  <c:v>15000</c:v>
                </c:pt>
                <c:pt idx="5">
                  <c:v>9000</c:v>
                </c:pt>
                <c:pt idx="6">
                  <c:v>3000</c:v>
                </c:pt>
                <c:pt idx="7">
                  <c:v>4000</c:v>
                </c:pt>
                <c:pt idx="8">
                  <c:v>8000</c:v>
                </c:pt>
                <c:pt idx="9">
                  <c:v>2000</c:v>
                </c:pt>
                <c:pt idx="10">
                  <c:v>10500</c:v>
                </c:pt>
                <c:pt idx="11">
                  <c:v>7000</c:v>
                </c:pt>
              </c:numCache>
            </c:numRef>
          </c:val>
          <c:smooth val="1"/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88883968"/>
        <c:axId val="278478848"/>
      </c:lineChart>
      <c:catAx>
        <c:axId val="3888839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700" b="0">
                    <a:solidFill>
                      <a:schemeClr val="bg1">
                        <a:lumMod val="50000"/>
                      </a:schemeClr>
                    </a:solidFill>
                  </a:defRPr>
                </a:pPr>
                <a:r>
                  <a:rPr lang="en-US" sz="7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Month</a:t>
                </a:r>
                <a:endParaRPr lang="en-US" sz="700" b="0" dirty="0">
                  <a:solidFill>
                    <a:schemeClr val="bg1">
                      <a:lumMod val="50000"/>
                    </a:schemeClr>
                  </a:solidFill>
                </a:endParaRPr>
              </a:p>
            </c:rich>
          </c:tx>
          <c:layout>
            <c:manualLayout>
              <c:xMode val="edge"/>
              <c:yMode val="edge"/>
              <c:x val="0.47491039222589831"/>
              <c:y val="0.82826340436528201"/>
            </c:manualLayout>
          </c:layout>
          <c:overlay val="0"/>
        </c:title>
        <c:majorTickMark val="out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700">
                <a:solidFill>
                  <a:schemeClr val="bg1">
                    <a:lumMod val="50000"/>
                  </a:schemeClr>
                </a:solidFill>
              </a:defRPr>
            </a:pPr>
            <a:endParaRPr lang="en-US"/>
          </a:p>
        </c:txPr>
        <c:crossAx val="278478848"/>
        <c:crosses val="autoZero"/>
        <c:auto val="1"/>
        <c:lblAlgn val="ctr"/>
        <c:lblOffset val="100"/>
        <c:noMultiLvlLbl val="0"/>
      </c:catAx>
      <c:valAx>
        <c:axId val="27847884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700" b="0"/>
                </a:pPr>
                <a:r>
                  <a:rPr lang="en-US" sz="7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Number of</a:t>
                </a:r>
                <a:endParaRPr lang="en-US" sz="700" b="0" dirty="0">
                  <a:solidFill>
                    <a:schemeClr val="bg1">
                      <a:lumMod val="50000"/>
                    </a:schemeClr>
                  </a:solidFill>
                </a:endParaRPr>
              </a:p>
            </c:rich>
          </c:tx>
          <c:layout>
            <c:manualLayout>
              <c:xMode val="edge"/>
              <c:yMode val="edge"/>
              <c:x val="2.7458703270988134E-3"/>
              <c:y val="0.3294243701980953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500">
                <a:solidFill>
                  <a:schemeClr val="bg1">
                    <a:lumMod val="50000"/>
                  </a:schemeClr>
                </a:solidFill>
              </a:defRPr>
            </a:pPr>
            <a:endParaRPr lang="en-US"/>
          </a:p>
        </c:txPr>
        <c:crossAx val="388883968"/>
        <c:crosses val="autoZero"/>
        <c:crossBetween val="between"/>
        <c:majorUnit val="10000"/>
      </c:valAx>
    </c:plotArea>
    <c:legend>
      <c:legendPos val="r"/>
      <c:layout>
        <c:manualLayout>
          <c:xMode val="edge"/>
          <c:yMode val="edge"/>
          <c:x val="0.80420422458731533"/>
          <c:y val="7.7828830021240261E-2"/>
          <c:w val="0.19579577541268461"/>
          <c:h val="0.13572444021377333"/>
        </c:manualLayout>
      </c:layout>
      <c:overlay val="0"/>
      <c:txPr>
        <a:bodyPr/>
        <a:lstStyle/>
        <a:p>
          <a:pPr>
            <a:defRPr sz="700"/>
          </a:pPr>
          <a:endParaRPr lang="en-US"/>
        </a:p>
      </c:txPr>
    </c:legend>
    <c:plotVisOnly val="1"/>
    <c:dispBlanksAs val="zero"/>
    <c:showDLblsOverMax val="0"/>
  </c:chart>
  <c:spPr>
    <a:solidFill>
      <a:schemeClr val="bg1"/>
    </a:solidFill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4"/>
    </mc:Choice>
    <mc:Fallback>
      <c:style val="14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916550324826417E-2"/>
          <c:y val="0.35310238601730931"/>
          <c:w val="0.9770833333333333"/>
          <c:h val="0.47698425196850397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bg1">
                  <a:lumMod val="85000"/>
                </a:schemeClr>
              </a:solidFill>
            </a:ln>
          </c:spPr>
          <c:cat>
            <c:numRef>
              <c:f>Sheet1!$A$2:$A$13</c:f>
              <c:numCache>
                <c:formatCode>m/d/yyyy</c:formatCode>
                <c:ptCount val="12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  <c:pt idx="5">
                  <c:v>37266</c:v>
                </c:pt>
                <c:pt idx="6">
                  <c:v>37267</c:v>
                </c:pt>
                <c:pt idx="7">
                  <c:v>37268</c:v>
                </c:pt>
                <c:pt idx="8">
                  <c:v>37269</c:v>
                </c:pt>
                <c:pt idx="9">
                  <c:v>37270</c:v>
                </c:pt>
                <c:pt idx="10">
                  <c:v>37271</c:v>
                </c:pt>
                <c:pt idx="11">
                  <c:v>37272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</c:v>
                </c:pt>
                <c:pt idx="1">
                  <c:v>22</c:v>
                </c:pt>
                <c:pt idx="2">
                  <c:v>16</c:v>
                </c:pt>
                <c:pt idx="3">
                  <c:v>32</c:v>
                </c:pt>
                <c:pt idx="4">
                  <c:v>48</c:v>
                </c:pt>
                <c:pt idx="5">
                  <c:v>30</c:v>
                </c:pt>
                <c:pt idx="6">
                  <c:v>11</c:v>
                </c:pt>
                <c:pt idx="7">
                  <c:v>29</c:v>
                </c:pt>
                <c:pt idx="8">
                  <c:v>50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753344"/>
        <c:axId val="278485184"/>
      </c:areaChart>
      <c:dateAx>
        <c:axId val="15775334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78485184"/>
        <c:crosses val="autoZero"/>
        <c:auto val="1"/>
        <c:lblOffset val="100"/>
        <c:baseTimeUnit val="days"/>
      </c:dateAx>
      <c:valAx>
        <c:axId val="278485184"/>
        <c:scaling>
          <c:orientation val="minMax"/>
        </c:scaling>
        <c:delete val="1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157753344"/>
        <c:crosses val="autoZero"/>
        <c:crossBetween val="midCat"/>
        <c:majorUnit val="10"/>
      </c:valAx>
      <c:spPr>
        <a:ln>
          <a:noFill/>
        </a:ln>
      </c:spPr>
    </c:plotArea>
    <c:plotVisOnly val="1"/>
    <c:dispBlanksAs val="zero"/>
    <c:showDLblsOverMax val="0"/>
  </c:chart>
  <c:spPr>
    <a:solidFill>
      <a:schemeClr val="bg1"/>
    </a:solidFill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626121739309661"/>
          <c:y val="6.9208854814430815E-2"/>
          <c:w val="0.67667808152035391"/>
          <c:h val="0.84375524264352264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'[KPI Report Template.xlsx]Dashboard Style KPI Report'!$B$21:$B$24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'[KPI Report Template.xlsx]Dashboard Style KPI Report'!$C$21:$C$24</c:f>
              <c:numCache>
                <c:formatCode>General</c:formatCode>
                <c:ptCount val="4"/>
                <c:pt idx="0">
                  <c:v>1000000</c:v>
                </c:pt>
                <c:pt idx="1">
                  <c:v>25000000</c:v>
                </c:pt>
                <c:pt idx="2">
                  <c:v>32000000</c:v>
                </c:pt>
                <c:pt idx="3">
                  <c:v>45000000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87C-4C8E-8064-D08277F497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0879360"/>
        <c:axId val="231299264"/>
      </c:lineChart>
      <c:catAx>
        <c:axId val="3408793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31299264"/>
        <c:crosses val="autoZero"/>
        <c:auto val="1"/>
        <c:lblAlgn val="ctr"/>
        <c:lblOffset val="100"/>
        <c:noMultiLvlLbl val="0"/>
      </c:catAx>
      <c:valAx>
        <c:axId val="231299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0879360"/>
        <c:crosses val="autoZero"/>
        <c:crossBetween val="between"/>
        <c:dispUnits>
          <c:builtInUnit val="thousands"/>
          <c:dispUnitsLbl>
            <c:layout/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'[KPI Report Template.xlsx]Dashboard Style KPI Report'!$E$21:$E$32</c:f>
              <c:strCache>
                <c:ptCount val="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</c:strCache>
            </c:strRef>
          </c:cat>
          <c:val>
            <c:numRef>
              <c:f>'[KPI Report Template.xlsx]Dashboard Style KPI Report'!$F$21:$F$32</c:f>
              <c:numCache>
                <c:formatCode>General</c:formatCode>
                <c:ptCount val="12"/>
                <c:pt idx="0">
                  <c:v>200000</c:v>
                </c:pt>
                <c:pt idx="1">
                  <c:v>400000</c:v>
                </c:pt>
                <c:pt idx="2">
                  <c:v>350000</c:v>
                </c:pt>
                <c:pt idx="3">
                  <c:v>100000</c:v>
                </c:pt>
                <c:pt idx="4">
                  <c:v>25000</c:v>
                </c:pt>
                <c:pt idx="5">
                  <c:v>250000</c:v>
                </c:pt>
                <c:pt idx="6">
                  <c:v>75000</c:v>
                </c:pt>
                <c:pt idx="7">
                  <c:v>400000</c:v>
                </c:pt>
                <c:pt idx="8">
                  <c:v>200000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02A-46D3-B453-732FFB3D93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0766720"/>
        <c:axId val="231538688"/>
      </c:barChart>
      <c:catAx>
        <c:axId val="340766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538688"/>
        <c:crosses val="autoZero"/>
        <c:auto val="1"/>
        <c:lblAlgn val="ctr"/>
        <c:lblOffset val="100"/>
        <c:noMultiLvlLbl val="0"/>
      </c:catAx>
      <c:valAx>
        <c:axId val="231538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0766720"/>
        <c:crosses val="autoZero"/>
        <c:crossBetween val="between"/>
        <c:dispUnits>
          <c:builtInUnit val="hundreds"/>
          <c:dispUnitsLbl>
            <c:layout/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69778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4910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2409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Spend 500k on employee salaries </a:t>
            </a:r>
            <a:r>
              <a:rPr lang="en"/>
              <a:t> </a:t>
            </a:r>
            <a:endParaRPr/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Spend 12k on car clean suppliers </a:t>
            </a:r>
            <a:r>
              <a:rPr lang="en"/>
              <a:t> </a:t>
            </a:r>
            <a:endParaRPr/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Spend 330k on car clean equipment </a:t>
            </a:r>
            <a:r>
              <a:rPr lang="en"/>
              <a:t> </a:t>
            </a:r>
            <a:endParaRPr/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Spend 20k on car clean App Development</a:t>
            </a:r>
            <a:r>
              <a:rPr lang="en"/>
              <a:t>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Spend 500k on employee salaries </a:t>
            </a:r>
            <a:r>
              <a:rPr lang="en"/>
              <a:t> </a:t>
            </a:r>
            <a:endParaRPr/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Spend 12k on car clean suppliers </a:t>
            </a:r>
            <a:r>
              <a:rPr lang="en"/>
              <a:t> </a:t>
            </a:r>
            <a:endParaRPr/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Spend 330k on car clean equipment </a:t>
            </a:r>
            <a:r>
              <a:rPr lang="en"/>
              <a:t> </a:t>
            </a:r>
            <a:endParaRPr/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Spend 20k on car clean App Development</a:t>
            </a:r>
            <a:r>
              <a:rPr lang="en"/>
              <a:t>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906f9a1bfb_0_2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906f9a1bfb_0_2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008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906f9a1bfb_0_2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906f9a1bfb_0_2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008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0332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22350" y="1752600"/>
            <a:ext cx="369930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76625" y="3602425"/>
            <a:ext cx="37908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722426-2847-458E-8BB4-05F089A7864F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A0B1D74-F2D3-400C-9365-4AECE8144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9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57200" y="261001"/>
            <a:ext cx="41148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7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4176">
          <p15:clr>
            <a:srgbClr val="EA4335"/>
          </p15:clr>
        </p15:guide>
        <p15:guide id="8" pos="158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7LUMsIwS0B-haAB4nH5Wt7mV4tAxc8m8Vr-BhK6NwmM/cop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27"/>
          <p:cNvGrpSpPr/>
          <p:nvPr/>
        </p:nvGrpSpPr>
        <p:grpSpPr>
          <a:xfrm rot="10800000">
            <a:off x="6623789" y="0"/>
            <a:ext cx="2608342" cy="1282554"/>
            <a:chOff x="5444350" y="3319496"/>
            <a:chExt cx="3698726" cy="1818709"/>
          </a:xfrm>
        </p:grpSpPr>
        <p:sp>
          <p:nvSpPr>
            <p:cNvPr id="98" name="Google Shape;98;p27"/>
            <p:cNvSpPr/>
            <p:nvPr/>
          </p:nvSpPr>
          <p:spPr>
            <a:xfrm>
              <a:off x="6750682" y="3319496"/>
              <a:ext cx="1096283" cy="1031802"/>
            </a:xfrm>
            <a:custGeom>
              <a:avLst/>
              <a:gdLst/>
              <a:ahLst/>
              <a:cxnLst/>
              <a:rect l="l" t="t" r="r" b="b"/>
              <a:pathLst>
                <a:path w="3024229" h="2846350" extrusionOk="0">
                  <a:moveTo>
                    <a:pt x="1498741" y="0"/>
                  </a:moveTo>
                  <a:cubicBezTo>
                    <a:pt x="2023629" y="0"/>
                    <a:pt x="2529883" y="79782"/>
                    <a:pt x="3006037" y="227882"/>
                  </a:cubicBezTo>
                  <a:lnTo>
                    <a:pt x="3024229" y="234038"/>
                  </a:lnTo>
                  <a:lnTo>
                    <a:pt x="2158334" y="2846350"/>
                  </a:lnTo>
                  <a:lnTo>
                    <a:pt x="1966093" y="2796919"/>
                  </a:lnTo>
                  <a:cubicBezTo>
                    <a:pt x="1815134" y="2766029"/>
                    <a:pt x="1658832" y="2749806"/>
                    <a:pt x="1498741" y="2749806"/>
                  </a:cubicBezTo>
                  <a:cubicBezTo>
                    <a:pt x="1338650" y="2749806"/>
                    <a:pt x="1182348" y="2766029"/>
                    <a:pt x="1031389" y="2796919"/>
                  </a:cubicBezTo>
                  <a:lnTo>
                    <a:pt x="851609" y="2843146"/>
                  </a:lnTo>
                  <a:lnTo>
                    <a:pt x="0" y="225453"/>
                  </a:lnTo>
                  <a:lnTo>
                    <a:pt x="231977" y="159578"/>
                  </a:lnTo>
                  <a:cubicBezTo>
                    <a:pt x="636868" y="55405"/>
                    <a:pt x="1061334" y="0"/>
                    <a:pt x="14987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7"/>
            <p:cNvSpPr/>
            <p:nvPr/>
          </p:nvSpPr>
          <p:spPr>
            <a:xfrm>
              <a:off x="5824318" y="3419049"/>
              <a:ext cx="1175623" cy="1217918"/>
            </a:xfrm>
            <a:custGeom>
              <a:avLst/>
              <a:gdLst/>
              <a:ahLst/>
              <a:cxnLst/>
              <a:rect l="l" t="t" r="r" b="b"/>
              <a:pathLst>
                <a:path w="3243097" h="3359774" extrusionOk="0">
                  <a:moveTo>
                    <a:pt x="2391581" y="0"/>
                  </a:moveTo>
                  <a:lnTo>
                    <a:pt x="3243097" y="2617405"/>
                  </a:lnTo>
                  <a:lnTo>
                    <a:pt x="3126410" y="2660112"/>
                  </a:lnTo>
                  <a:cubicBezTo>
                    <a:pt x="2779614" y="2806795"/>
                    <a:pt x="2475926" y="3035440"/>
                    <a:pt x="2239631" y="3321763"/>
                  </a:cubicBezTo>
                  <a:lnTo>
                    <a:pt x="2211207" y="3359774"/>
                  </a:lnTo>
                  <a:lnTo>
                    <a:pt x="0" y="1722466"/>
                  </a:lnTo>
                  <a:lnTo>
                    <a:pt x="117747" y="1572631"/>
                  </a:lnTo>
                  <a:cubicBezTo>
                    <a:pt x="685889" y="884203"/>
                    <a:pt x="1432270" y="348323"/>
                    <a:pt x="2286242" y="35642"/>
                  </a:cubicBezTo>
                  <a:lnTo>
                    <a:pt x="23915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7"/>
            <p:cNvSpPr/>
            <p:nvPr/>
          </p:nvSpPr>
          <p:spPr>
            <a:xfrm>
              <a:off x="7591539" y="3422345"/>
              <a:ext cx="1185878" cy="1223423"/>
            </a:xfrm>
            <a:custGeom>
              <a:avLst/>
              <a:gdLst/>
              <a:ahLst/>
              <a:cxnLst/>
              <a:rect l="l" t="t" r="r" b="b"/>
              <a:pathLst>
                <a:path w="3271388" h="3374959" extrusionOk="0">
                  <a:moveTo>
                    <a:pt x="866062" y="0"/>
                  </a:moveTo>
                  <a:lnTo>
                    <a:pt x="944797" y="26641"/>
                  </a:lnTo>
                  <a:cubicBezTo>
                    <a:pt x="1876403" y="367748"/>
                    <a:pt x="2679967" y="974479"/>
                    <a:pt x="3263768" y="1755113"/>
                  </a:cubicBezTo>
                  <a:lnTo>
                    <a:pt x="3271388" y="1765829"/>
                  </a:lnTo>
                  <a:lnTo>
                    <a:pt x="1037918" y="3374959"/>
                  </a:lnTo>
                  <a:lnTo>
                    <a:pt x="991408" y="3312762"/>
                  </a:lnTo>
                  <a:cubicBezTo>
                    <a:pt x="755113" y="3026439"/>
                    <a:pt x="451425" y="2797794"/>
                    <a:pt x="104629" y="2651111"/>
                  </a:cubicBezTo>
                  <a:lnTo>
                    <a:pt x="0" y="2612817"/>
                  </a:lnTo>
                  <a:lnTo>
                    <a:pt x="8660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7"/>
            <p:cNvSpPr/>
            <p:nvPr/>
          </p:nvSpPr>
          <p:spPr>
            <a:xfrm>
              <a:off x="5444350" y="4092751"/>
              <a:ext cx="1146027" cy="1045260"/>
            </a:xfrm>
            <a:custGeom>
              <a:avLst/>
              <a:gdLst/>
              <a:ahLst/>
              <a:cxnLst/>
              <a:rect l="l" t="t" r="r" b="b"/>
              <a:pathLst>
                <a:path w="3161453" h="2883477" extrusionOk="0">
                  <a:moveTo>
                    <a:pt x="951022" y="0"/>
                  </a:moveTo>
                  <a:lnTo>
                    <a:pt x="3161453" y="1636734"/>
                  </a:lnTo>
                  <a:lnTo>
                    <a:pt x="3143998" y="1660075"/>
                  </a:lnTo>
                  <a:cubicBezTo>
                    <a:pt x="2935631" y="1968499"/>
                    <a:pt x="2799513" y="2329744"/>
                    <a:pt x="2759929" y="2719528"/>
                  </a:cubicBezTo>
                  <a:lnTo>
                    <a:pt x="2751650" y="2883477"/>
                  </a:lnTo>
                  <a:lnTo>
                    <a:pt x="0" y="2883477"/>
                  </a:lnTo>
                  <a:lnTo>
                    <a:pt x="4745" y="2695790"/>
                  </a:lnTo>
                  <a:cubicBezTo>
                    <a:pt x="52918" y="1745467"/>
                    <a:pt x="362824" y="864198"/>
                    <a:pt x="863816" y="122632"/>
                  </a:cubicBezTo>
                  <a:lnTo>
                    <a:pt x="9510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7"/>
            <p:cNvSpPr/>
            <p:nvPr/>
          </p:nvSpPr>
          <p:spPr>
            <a:xfrm>
              <a:off x="8003579" y="4112466"/>
              <a:ext cx="1139497" cy="1025739"/>
            </a:xfrm>
            <a:custGeom>
              <a:avLst/>
              <a:gdLst/>
              <a:ahLst/>
              <a:cxnLst/>
              <a:rect l="l" t="t" r="r" b="b"/>
              <a:pathLst>
                <a:path w="3143439" h="2829624" extrusionOk="0">
                  <a:moveTo>
                    <a:pt x="2230713" y="0"/>
                  </a:moveTo>
                  <a:lnTo>
                    <a:pt x="2279623" y="68779"/>
                  </a:lnTo>
                  <a:cubicBezTo>
                    <a:pt x="2780615" y="810345"/>
                    <a:pt x="3090521" y="1691614"/>
                    <a:pt x="3138693" y="2641937"/>
                  </a:cubicBezTo>
                  <a:lnTo>
                    <a:pt x="3143439" y="2829624"/>
                  </a:lnTo>
                  <a:lnTo>
                    <a:pt x="391788" y="2829624"/>
                  </a:lnTo>
                  <a:lnTo>
                    <a:pt x="383509" y="2665675"/>
                  </a:lnTo>
                  <a:cubicBezTo>
                    <a:pt x="351842" y="2353848"/>
                    <a:pt x="258393" y="2060286"/>
                    <a:pt x="115596" y="1797420"/>
                  </a:cubicBezTo>
                  <a:lnTo>
                    <a:pt x="0" y="1607144"/>
                  </a:lnTo>
                  <a:lnTo>
                    <a:pt x="2230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" name="Google Shape;103;p27"/>
          <p:cNvGrpSpPr/>
          <p:nvPr/>
        </p:nvGrpSpPr>
        <p:grpSpPr>
          <a:xfrm>
            <a:off x="12912" y="3660756"/>
            <a:ext cx="2578722" cy="1482696"/>
            <a:chOff x="5811200" y="77788"/>
            <a:chExt cx="3076500" cy="1482696"/>
          </a:xfrm>
        </p:grpSpPr>
        <p:sp>
          <p:nvSpPr>
            <p:cNvPr id="104" name="Google Shape;104;p27"/>
            <p:cNvSpPr/>
            <p:nvPr/>
          </p:nvSpPr>
          <p:spPr>
            <a:xfrm>
              <a:off x="5811200" y="77788"/>
              <a:ext cx="1571700" cy="30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7"/>
            <p:cNvSpPr/>
            <p:nvPr/>
          </p:nvSpPr>
          <p:spPr>
            <a:xfrm>
              <a:off x="5811200" y="380216"/>
              <a:ext cx="2095500" cy="30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7"/>
            <p:cNvSpPr/>
            <p:nvPr/>
          </p:nvSpPr>
          <p:spPr>
            <a:xfrm>
              <a:off x="5811200" y="653227"/>
              <a:ext cx="2400300" cy="30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7"/>
            <p:cNvSpPr/>
            <p:nvPr/>
          </p:nvSpPr>
          <p:spPr>
            <a:xfrm>
              <a:off x="5811200" y="955655"/>
              <a:ext cx="2722200" cy="30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7"/>
            <p:cNvSpPr/>
            <p:nvPr/>
          </p:nvSpPr>
          <p:spPr>
            <a:xfrm>
              <a:off x="5811200" y="1258084"/>
              <a:ext cx="3076500" cy="30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27"/>
          <p:cNvSpPr txBox="1"/>
          <p:nvPr/>
        </p:nvSpPr>
        <p:spPr>
          <a:xfrm>
            <a:off x="12912" y="1749877"/>
            <a:ext cx="91310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 dirty="0">
                <a:solidFill>
                  <a:srgbClr val="42BDBB"/>
                </a:solidFill>
                <a:latin typeface="Avenir"/>
                <a:ea typeface="Avenir"/>
                <a:cs typeface="Avenir"/>
                <a:sym typeface="Avenir"/>
              </a:rPr>
              <a:t>CarCare </a:t>
            </a:r>
            <a:r>
              <a:rPr lang="en" sz="3600" b="1" i="0" u="none" strike="noStrike" cap="none" dirty="0" smtClean="0">
                <a:solidFill>
                  <a:srgbClr val="42BDBB"/>
                </a:solidFill>
                <a:latin typeface="Avenir"/>
                <a:ea typeface="Avenir"/>
                <a:cs typeface="Avenir"/>
                <a:sym typeface="Avenir"/>
              </a:rPr>
              <a:t>KPI </a:t>
            </a:r>
            <a:r>
              <a:rPr lang="en" sz="3600" b="1" i="0" u="none" strike="noStrike" cap="none" dirty="0">
                <a:solidFill>
                  <a:srgbClr val="42BDBB"/>
                </a:solidFill>
                <a:latin typeface="Avenir"/>
                <a:ea typeface="Avenir"/>
                <a:cs typeface="Avenir"/>
                <a:sym typeface="Avenir"/>
              </a:rPr>
              <a:t>Dashboards</a:t>
            </a:r>
            <a:endParaRPr sz="3600" b="1" i="0" u="none" strike="noStrike" cap="none" dirty="0">
              <a:solidFill>
                <a:srgbClr val="42BDB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0" name="Google Shape;110;p27"/>
          <p:cNvSpPr txBox="1"/>
          <p:nvPr/>
        </p:nvSpPr>
        <p:spPr>
          <a:xfrm>
            <a:off x="0" y="2855879"/>
            <a:ext cx="9144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1" i="0" u="none" strike="noStrike" cap="none">
                <a:solidFill>
                  <a:srgbClr val="FA8839"/>
                </a:solidFill>
                <a:latin typeface="Avenir"/>
                <a:ea typeface="Avenir"/>
                <a:cs typeface="Avenir"/>
                <a:sym typeface="Avenir"/>
              </a:rPr>
              <a:t>Data Scientists Group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1" i="0" u="none" strike="noStrike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Abdullah Alashmawi      Abdullah AlHussain</a:t>
            </a:r>
            <a:endParaRPr sz="1200" b="1" i="0" u="none" strike="noStrike" cap="none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1" i="0" u="none" strike="noStrike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Halah Almodarra               Nourah AlMutlaq  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1" i="0" u="none" strike="noStrike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Yasmeen Aldossary</a:t>
            </a:r>
            <a:endParaRPr sz="1200" b="1" i="0" u="none" strike="noStrike" cap="none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9"/>
          <p:cNvSpPr txBox="1"/>
          <p:nvPr/>
        </p:nvSpPr>
        <p:spPr>
          <a:xfrm>
            <a:off x="4071654" y="1546920"/>
            <a:ext cx="4835679" cy="1317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defRPr/>
            </a:pPr>
            <a:r>
              <a:rPr lang="en-US" dirty="0">
                <a:solidFill>
                  <a:srgbClr val="434343"/>
                </a:solidFill>
                <a:latin typeface="Avenir Book" panose="02000503020000020003" pitchFamily="2" charset="0"/>
                <a:ea typeface="Roboto"/>
                <a:cs typeface="Roboto"/>
                <a:sym typeface="Roboto"/>
              </a:rPr>
              <a:t>Net Incomes Dashboards provide a quick window into your team’s performance so you can help your organization with Operating Income ,Interests and Taxes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39"/>
          <p:cNvSpPr/>
          <p:nvPr/>
        </p:nvSpPr>
        <p:spPr>
          <a:xfrm>
            <a:off x="2213171" y="1878990"/>
            <a:ext cx="1720176" cy="289200"/>
          </a:xfrm>
          <a:prstGeom prst="roundRect">
            <a:avLst>
              <a:gd name="adj" fmla="val 50000"/>
            </a:avLst>
          </a:prstGeom>
          <a:solidFill>
            <a:srgbClr val="FA88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WHY?</a:t>
            </a:r>
            <a:endParaRPr kumimoji="0" sz="17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657" name="Google Shape;657;p39"/>
          <p:cNvGrpSpPr/>
          <p:nvPr/>
        </p:nvGrpSpPr>
        <p:grpSpPr>
          <a:xfrm>
            <a:off x="354690" y="1089506"/>
            <a:ext cx="1720177" cy="1720177"/>
            <a:chOff x="457272" y="3842391"/>
            <a:chExt cx="897000" cy="897000"/>
          </a:xfrm>
        </p:grpSpPr>
        <p:sp>
          <p:nvSpPr>
            <p:cNvPr id="658" name="Google Shape;658;p39"/>
            <p:cNvSpPr/>
            <p:nvPr/>
          </p:nvSpPr>
          <p:spPr>
            <a:xfrm>
              <a:off x="457272" y="3842391"/>
              <a:ext cx="897000" cy="897000"/>
            </a:xfrm>
            <a:prstGeom prst="donut">
              <a:avLst>
                <a:gd name="adj" fmla="val 15028"/>
              </a:avLst>
            </a:prstGeom>
            <a:noFill/>
            <a:ln w="19050" cap="flat" cmpd="sng">
              <a:solidFill>
                <a:srgbClr val="FA883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488564" y="3873539"/>
              <a:ext cx="834600" cy="834900"/>
            </a:xfrm>
            <a:prstGeom prst="blockArc">
              <a:avLst>
                <a:gd name="adj1" fmla="val 2738786"/>
                <a:gd name="adj2" fmla="val 21599774"/>
                <a:gd name="adj3" fmla="val 8499"/>
              </a:avLst>
            </a:prstGeom>
            <a:solidFill>
              <a:srgbClr val="FA88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660" name="Google Shape;660;p39"/>
            <p:cNvGrpSpPr/>
            <p:nvPr/>
          </p:nvGrpSpPr>
          <p:grpSpPr>
            <a:xfrm>
              <a:off x="711391" y="4096492"/>
              <a:ext cx="388867" cy="388867"/>
              <a:chOff x="892750" y="4993750"/>
              <a:chExt cx="483125" cy="483125"/>
            </a:xfrm>
          </p:grpSpPr>
          <p:sp>
            <p:nvSpPr>
              <p:cNvPr id="661" name="Google Shape;661;p39"/>
              <p:cNvSpPr/>
              <p:nvPr/>
            </p:nvSpPr>
            <p:spPr>
              <a:xfrm>
                <a:off x="892750" y="4993750"/>
                <a:ext cx="483125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19325" extrusionOk="0">
                    <a:moveTo>
                      <a:pt x="9662" y="1133"/>
                    </a:moveTo>
                    <a:cubicBezTo>
                      <a:pt x="11824" y="1133"/>
                      <a:pt x="13983" y="1975"/>
                      <a:pt x="15668" y="3657"/>
                    </a:cubicBezTo>
                    <a:cubicBezTo>
                      <a:pt x="19035" y="7027"/>
                      <a:pt x="19035" y="12302"/>
                      <a:pt x="15668" y="15668"/>
                    </a:cubicBezTo>
                    <a:cubicBezTo>
                      <a:pt x="13985" y="17352"/>
                      <a:pt x="11823" y="18193"/>
                      <a:pt x="9662" y="18193"/>
                    </a:cubicBezTo>
                    <a:cubicBezTo>
                      <a:pt x="7501" y="18193"/>
                      <a:pt x="5340" y="17352"/>
                      <a:pt x="3657" y="15668"/>
                    </a:cubicBezTo>
                    <a:cubicBezTo>
                      <a:pt x="290" y="12302"/>
                      <a:pt x="290" y="7024"/>
                      <a:pt x="3657" y="3657"/>
                    </a:cubicBezTo>
                    <a:cubicBezTo>
                      <a:pt x="5341" y="1975"/>
                      <a:pt x="7500" y="1133"/>
                      <a:pt x="9662" y="1133"/>
                    </a:cubicBezTo>
                    <a:close/>
                    <a:moveTo>
                      <a:pt x="9662" y="1"/>
                    </a:moveTo>
                    <a:cubicBezTo>
                      <a:pt x="7117" y="1"/>
                      <a:pt x="4698" y="1015"/>
                      <a:pt x="2856" y="2857"/>
                    </a:cubicBezTo>
                    <a:cubicBezTo>
                      <a:pt x="1015" y="4699"/>
                      <a:pt x="0" y="7117"/>
                      <a:pt x="0" y="9663"/>
                    </a:cubicBezTo>
                    <a:cubicBezTo>
                      <a:pt x="0" y="12208"/>
                      <a:pt x="1015" y="14627"/>
                      <a:pt x="2856" y="16469"/>
                    </a:cubicBezTo>
                    <a:cubicBezTo>
                      <a:pt x="4698" y="18310"/>
                      <a:pt x="7117" y="19325"/>
                      <a:pt x="9662" y="19325"/>
                    </a:cubicBezTo>
                    <a:cubicBezTo>
                      <a:pt x="12208" y="19325"/>
                      <a:pt x="14626" y="18310"/>
                      <a:pt x="16468" y="16469"/>
                    </a:cubicBezTo>
                    <a:cubicBezTo>
                      <a:pt x="18310" y="14627"/>
                      <a:pt x="19324" y="12208"/>
                      <a:pt x="19324" y="9663"/>
                    </a:cubicBezTo>
                    <a:cubicBezTo>
                      <a:pt x="19324" y="7117"/>
                      <a:pt x="18310" y="4699"/>
                      <a:pt x="16468" y="2857"/>
                    </a:cubicBezTo>
                    <a:cubicBezTo>
                      <a:pt x="14626" y="1015"/>
                      <a:pt x="12208" y="1"/>
                      <a:pt x="9662" y="1"/>
                    </a:cubicBezTo>
                    <a:close/>
                  </a:path>
                </a:pathLst>
              </a:custGeom>
              <a:solidFill>
                <a:srgbClr val="FA88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435D74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39"/>
              <p:cNvSpPr/>
              <p:nvPr/>
            </p:nvSpPr>
            <p:spPr>
              <a:xfrm>
                <a:off x="1021000" y="5052250"/>
                <a:ext cx="230775" cy="253450"/>
              </a:xfrm>
              <a:custGeom>
                <a:avLst/>
                <a:gdLst/>
                <a:ahLst/>
                <a:cxnLst/>
                <a:rect l="l" t="t" r="r" b="b"/>
                <a:pathLst>
                  <a:path w="9231" h="10138" extrusionOk="0">
                    <a:moveTo>
                      <a:pt x="4532" y="1133"/>
                    </a:moveTo>
                    <a:cubicBezTo>
                      <a:pt x="5450" y="1133"/>
                      <a:pt x="6326" y="1483"/>
                      <a:pt x="6936" y="2090"/>
                    </a:cubicBezTo>
                    <a:cubicBezTo>
                      <a:pt x="8261" y="3419"/>
                      <a:pt x="8261" y="5568"/>
                      <a:pt x="6936" y="6894"/>
                    </a:cubicBezTo>
                    <a:lnTo>
                      <a:pt x="6933" y="6894"/>
                    </a:lnTo>
                    <a:cubicBezTo>
                      <a:pt x="6688" y="7142"/>
                      <a:pt x="6404" y="7347"/>
                      <a:pt x="6096" y="7510"/>
                    </a:cubicBezTo>
                    <a:cubicBezTo>
                      <a:pt x="5595" y="7767"/>
                      <a:pt x="5275" y="8135"/>
                      <a:pt x="5154" y="8600"/>
                    </a:cubicBezTo>
                    <a:cubicBezTo>
                      <a:pt x="5079" y="8842"/>
                      <a:pt x="4856" y="9000"/>
                      <a:pt x="4614" y="9000"/>
                    </a:cubicBezTo>
                    <a:cubicBezTo>
                      <a:pt x="4566" y="9000"/>
                      <a:pt x="4517" y="8993"/>
                      <a:pt x="4469" y="8980"/>
                    </a:cubicBezTo>
                    <a:cubicBezTo>
                      <a:pt x="4176" y="8905"/>
                      <a:pt x="3995" y="8612"/>
                      <a:pt x="4058" y="8316"/>
                    </a:cubicBezTo>
                    <a:cubicBezTo>
                      <a:pt x="4254" y="7534"/>
                      <a:pt x="4765" y="6924"/>
                      <a:pt x="5574" y="6504"/>
                    </a:cubicBezTo>
                    <a:cubicBezTo>
                      <a:pt x="6936" y="5801"/>
                      <a:pt x="7220" y="3974"/>
                      <a:pt x="6136" y="2890"/>
                    </a:cubicBezTo>
                    <a:cubicBezTo>
                      <a:pt x="5690" y="2458"/>
                      <a:pt x="5113" y="2243"/>
                      <a:pt x="4535" y="2243"/>
                    </a:cubicBezTo>
                    <a:cubicBezTo>
                      <a:pt x="3958" y="2243"/>
                      <a:pt x="3380" y="2458"/>
                      <a:pt x="2935" y="2890"/>
                    </a:cubicBezTo>
                    <a:cubicBezTo>
                      <a:pt x="2506" y="3313"/>
                      <a:pt x="2268" y="3890"/>
                      <a:pt x="2268" y="4494"/>
                    </a:cubicBezTo>
                    <a:cubicBezTo>
                      <a:pt x="2268" y="4805"/>
                      <a:pt x="2014" y="5058"/>
                      <a:pt x="1703" y="5058"/>
                    </a:cubicBezTo>
                    <a:cubicBezTo>
                      <a:pt x="1389" y="5058"/>
                      <a:pt x="1135" y="4805"/>
                      <a:pt x="1135" y="4494"/>
                    </a:cubicBezTo>
                    <a:cubicBezTo>
                      <a:pt x="1132" y="3591"/>
                      <a:pt x="1492" y="2724"/>
                      <a:pt x="2132" y="2090"/>
                    </a:cubicBezTo>
                    <a:cubicBezTo>
                      <a:pt x="2739" y="1483"/>
                      <a:pt x="3614" y="1133"/>
                      <a:pt x="4532" y="1133"/>
                    </a:cubicBezTo>
                    <a:close/>
                    <a:moveTo>
                      <a:pt x="4532" y="1"/>
                    </a:moveTo>
                    <a:cubicBezTo>
                      <a:pt x="3315" y="1"/>
                      <a:pt x="2150" y="469"/>
                      <a:pt x="1332" y="1290"/>
                    </a:cubicBezTo>
                    <a:cubicBezTo>
                      <a:pt x="477" y="2135"/>
                      <a:pt x="0" y="3289"/>
                      <a:pt x="3" y="4494"/>
                    </a:cubicBezTo>
                    <a:cubicBezTo>
                      <a:pt x="3" y="5430"/>
                      <a:pt x="764" y="6190"/>
                      <a:pt x="1703" y="6190"/>
                    </a:cubicBezTo>
                    <a:cubicBezTo>
                      <a:pt x="2639" y="6190"/>
                      <a:pt x="3400" y="5430"/>
                      <a:pt x="3400" y="4494"/>
                    </a:cubicBezTo>
                    <a:cubicBezTo>
                      <a:pt x="3400" y="3830"/>
                      <a:pt x="3944" y="3358"/>
                      <a:pt x="4535" y="3358"/>
                    </a:cubicBezTo>
                    <a:cubicBezTo>
                      <a:pt x="4731" y="3358"/>
                      <a:pt x="4933" y="3410"/>
                      <a:pt x="5121" y="3524"/>
                    </a:cubicBezTo>
                    <a:cubicBezTo>
                      <a:pt x="5876" y="3986"/>
                      <a:pt x="5837" y="5094"/>
                      <a:pt x="5052" y="5499"/>
                    </a:cubicBezTo>
                    <a:cubicBezTo>
                      <a:pt x="3959" y="6064"/>
                      <a:pt x="3234" y="6945"/>
                      <a:pt x="2959" y="8041"/>
                    </a:cubicBezTo>
                    <a:cubicBezTo>
                      <a:pt x="2742" y="8941"/>
                      <a:pt x="3288" y="9850"/>
                      <a:pt x="4185" y="10083"/>
                    </a:cubicBezTo>
                    <a:cubicBezTo>
                      <a:pt x="4327" y="10119"/>
                      <a:pt x="4470" y="10137"/>
                      <a:pt x="4611" y="10137"/>
                    </a:cubicBezTo>
                    <a:cubicBezTo>
                      <a:pt x="5356" y="10137"/>
                      <a:pt x="6039" y="9642"/>
                      <a:pt x="6247" y="8893"/>
                    </a:cubicBezTo>
                    <a:cubicBezTo>
                      <a:pt x="6262" y="8832"/>
                      <a:pt x="6305" y="8675"/>
                      <a:pt x="6616" y="8515"/>
                    </a:cubicBezTo>
                    <a:cubicBezTo>
                      <a:pt x="7899" y="7851"/>
                      <a:pt x="8787" y="6613"/>
                      <a:pt x="9007" y="5188"/>
                    </a:cubicBezTo>
                    <a:cubicBezTo>
                      <a:pt x="9230" y="3760"/>
                      <a:pt x="8756" y="2313"/>
                      <a:pt x="7736" y="1290"/>
                    </a:cubicBezTo>
                    <a:cubicBezTo>
                      <a:pt x="6918" y="472"/>
                      <a:pt x="5749" y="1"/>
                      <a:pt x="4532" y="1"/>
                    </a:cubicBezTo>
                    <a:close/>
                  </a:path>
                </a:pathLst>
              </a:custGeom>
              <a:solidFill>
                <a:srgbClr val="FA88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435D74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39"/>
              <p:cNvSpPr/>
              <p:nvPr/>
            </p:nvSpPr>
            <p:spPr>
              <a:xfrm>
                <a:off x="1088475" y="5334425"/>
                <a:ext cx="88350" cy="84925"/>
              </a:xfrm>
              <a:custGeom>
                <a:avLst/>
                <a:gdLst/>
                <a:ahLst/>
                <a:cxnLst/>
                <a:rect l="l" t="t" r="r" b="b"/>
                <a:pathLst>
                  <a:path w="3534" h="3397" extrusionOk="0">
                    <a:moveTo>
                      <a:pt x="1829" y="1129"/>
                    </a:moveTo>
                    <a:cubicBezTo>
                      <a:pt x="2121" y="1129"/>
                      <a:pt x="2401" y="1356"/>
                      <a:pt x="2401" y="1697"/>
                    </a:cubicBezTo>
                    <a:cubicBezTo>
                      <a:pt x="2401" y="2011"/>
                      <a:pt x="2147" y="2265"/>
                      <a:pt x="1833" y="2265"/>
                    </a:cubicBezTo>
                    <a:cubicBezTo>
                      <a:pt x="1329" y="2265"/>
                      <a:pt x="1075" y="1655"/>
                      <a:pt x="1432" y="1296"/>
                    </a:cubicBezTo>
                    <a:cubicBezTo>
                      <a:pt x="1548" y="1181"/>
                      <a:pt x="1690" y="1129"/>
                      <a:pt x="1829" y="1129"/>
                    </a:cubicBezTo>
                    <a:close/>
                    <a:moveTo>
                      <a:pt x="1833" y="0"/>
                    </a:moveTo>
                    <a:cubicBezTo>
                      <a:pt x="1145" y="0"/>
                      <a:pt x="526" y="414"/>
                      <a:pt x="263" y="1048"/>
                    </a:cubicBezTo>
                    <a:cubicBezTo>
                      <a:pt x="0" y="1682"/>
                      <a:pt x="145" y="2413"/>
                      <a:pt x="631" y="2899"/>
                    </a:cubicBezTo>
                    <a:cubicBezTo>
                      <a:pt x="957" y="3224"/>
                      <a:pt x="1391" y="3397"/>
                      <a:pt x="1833" y="3397"/>
                    </a:cubicBezTo>
                    <a:cubicBezTo>
                      <a:pt x="2052" y="3397"/>
                      <a:pt x="2272" y="3354"/>
                      <a:pt x="2482" y="3267"/>
                    </a:cubicBezTo>
                    <a:cubicBezTo>
                      <a:pt x="3116" y="3005"/>
                      <a:pt x="3533" y="2386"/>
                      <a:pt x="3533" y="1697"/>
                    </a:cubicBezTo>
                    <a:cubicBezTo>
                      <a:pt x="3530" y="758"/>
                      <a:pt x="2772" y="0"/>
                      <a:pt x="1833" y="0"/>
                    </a:cubicBezTo>
                    <a:close/>
                  </a:path>
                </a:pathLst>
              </a:custGeom>
              <a:solidFill>
                <a:srgbClr val="FA88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435D74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73" name="Google Shape;673;p39"/>
          <p:cNvSpPr/>
          <p:nvPr/>
        </p:nvSpPr>
        <p:spPr>
          <a:xfrm>
            <a:off x="2213172" y="3689874"/>
            <a:ext cx="1720177" cy="289200"/>
          </a:xfrm>
          <a:prstGeom prst="roundRect">
            <a:avLst>
              <a:gd name="adj" fmla="val 50000"/>
            </a:avLst>
          </a:prstGeom>
          <a:solidFill>
            <a:srgbClr val="42BD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KPIs and Metrics</a:t>
            </a:r>
            <a:endParaRPr kumimoji="0" sz="17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674" name="Google Shape;674;p39"/>
          <p:cNvGrpSpPr/>
          <p:nvPr/>
        </p:nvGrpSpPr>
        <p:grpSpPr>
          <a:xfrm>
            <a:off x="420409" y="2974387"/>
            <a:ext cx="1720177" cy="1720177"/>
            <a:chOff x="6265772" y="3842392"/>
            <a:chExt cx="897000" cy="897000"/>
          </a:xfrm>
        </p:grpSpPr>
        <p:sp>
          <p:nvSpPr>
            <p:cNvPr id="675" name="Google Shape;675;p39"/>
            <p:cNvSpPr/>
            <p:nvPr/>
          </p:nvSpPr>
          <p:spPr>
            <a:xfrm>
              <a:off x="6265772" y="3842392"/>
              <a:ext cx="897000" cy="897000"/>
            </a:xfrm>
            <a:prstGeom prst="donut">
              <a:avLst>
                <a:gd name="adj" fmla="val 15028"/>
              </a:avLst>
            </a:prstGeom>
            <a:noFill/>
            <a:ln w="19050" cap="flat" cmpd="sng">
              <a:solidFill>
                <a:srgbClr val="42BDB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6297065" y="3873542"/>
              <a:ext cx="834300" cy="834900"/>
            </a:xfrm>
            <a:prstGeom prst="blockArc">
              <a:avLst>
                <a:gd name="adj1" fmla="val 10441103"/>
                <a:gd name="adj2" fmla="val 21599774"/>
                <a:gd name="adj3" fmla="val 8499"/>
              </a:avLst>
            </a:prstGeom>
            <a:solidFill>
              <a:srgbClr val="42BDBB"/>
            </a:solidFill>
            <a:ln>
              <a:solidFill>
                <a:srgbClr val="42BD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6519840" y="4096492"/>
              <a:ext cx="388867" cy="388867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rgbClr val="42BDBB"/>
            </a:solidFill>
            <a:ln>
              <a:solidFill>
                <a:srgbClr val="42BD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1882;p59">
            <a:extLst>
              <a:ext uri="{FF2B5EF4-FFF2-40B4-BE49-F238E27FC236}">
                <a16:creationId xmlns="" xmlns:a16="http://schemas.microsoft.com/office/drawing/2014/main" id="{5D723665-5694-6347-8306-B17B1DF0DFE3}"/>
              </a:ext>
            </a:extLst>
          </p:cNvPr>
          <p:cNvGrpSpPr/>
          <p:nvPr/>
        </p:nvGrpSpPr>
        <p:grpSpPr>
          <a:xfrm>
            <a:off x="1107448" y="3647424"/>
            <a:ext cx="345881" cy="374100"/>
            <a:chOff x="-62150375" y="2664925"/>
            <a:chExt cx="316650" cy="318225"/>
          </a:xfrm>
          <a:solidFill>
            <a:srgbClr val="42BDBB"/>
          </a:solidFill>
        </p:grpSpPr>
        <p:sp>
          <p:nvSpPr>
            <p:cNvPr id="33" name="Google Shape;1883;p59">
              <a:extLst>
                <a:ext uri="{FF2B5EF4-FFF2-40B4-BE49-F238E27FC236}">
                  <a16:creationId xmlns="" xmlns:a16="http://schemas.microsoft.com/office/drawing/2014/main" id="{840A1C95-78B9-1D44-B08B-ACED50F895E5}"/>
                </a:ext>
              </a:extLst>
            </p:cNvPr>
            <p:cNvSpPr/>
            <p:nvPr/>
          </p:nvSpPr>
          <p:spPr>
            <a:xfrm>
              <a:off x="-62150375" y="2961850"/>
              <a:ext cx="316650" cy="21300"/>
            </a:xfrm>
            <a:custGeom>
              <a:avLst/>
              <a:gdLst/>
              <a:ahLst/>
              <a:cxnLst/>
              <a:rect l="l" t="t" r="r" b="b"/>
              <a:pathLst>
                <a:path w="12666" h="852" extrusionOk="0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1884;p59">
              <a:extLst>
                <a:ext uri="{FF2B5EF4-FFF2-40B4-BE49-F238E27FC236}">
                  <a16:creationId xmlns="" xmlns:a16="http://schemas.microsoft.com/office/drawing/2014/main" id="{85EB7FCB-3B20-5D46-B902-69B5E0963236}"/>
                </a:ext>
              </a:extLst>
            </p:cNvPr>
            <p:cNvSpPr/>
            <p:nvPr/>
          </p:nvSpPr>
          <p:spPr>
            <a:xfrm>
              <a:off x="-62150375" y="2838200"/>
              <a:ext cx="82725" cy="102400"/>
            </a:xfrm>
            <a:custGeom>
              <a:avLst/>
              <a:gdLst/>
              <a:ahLst/>
              <a:cxnLst/>
              <a:rect l="l" t="t" r="r" b="b"/>
              <a:pathLst>
                <a:path w="3309" h="4096" extrusionOk="0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1885;p59">
              <a:extLst>
                <a:ext uri="{FF2B5EF4-FFF2-40B4-BE49-F238E27FC236}">
                  <a16:creationId xmlns="" xmlns:a16="http://schemas.microsoft.com/office/drawing/2014/main" id="{A83DA7C5-6F6B-024E-B475-16158A1E4AC9}"/>
                </a:ext>
              </a:extLst>
            </p:cNvPr>
            <p:cNvSpPr/>
            <p:nvPr/>
          </p:nvSpPr>
          <p:spPr>
            <a:xfrm>
              <a:off x="-62033800" y="2664925"/>
              <a:ext cx="82725" cy="274900"/>
            </a:xfrm>
            <a:custGeom>
              <a:avLst/>
              <a:gdLst/>
              <a:ahLst/>
              <a:cxnLst/>
              <a:rect l="l" t="t" r="r" b="b"/>
              <a:pathLst>
                <a:path w="3309" h="10996" extrusionOk="0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1886;p59">
              <a:extLst>
                <a:ext uri="{FF2B5EF4-FFF2-40B4-BE49-F238E27FC236}">
                  <a16:creationId xmlns="" xmlns:a16="http://schemas.microsoft.com/office/drawing/2014/main" id="{06AE8A88-17DB-8E42-9CB7-9D97FAFB40AF}"/>
                </a:ext>
              </a:extLst>
            </p:cNvPr>
            <p:cNvSpPr/>
            <p:nvPr/>
          </p:nvSpPr>
          <p:spPr>
            <a:xfrm>
              <a:off x="-61917225" y="2754700"/>
              <a:ext cx="83500" cy="185900"/>
            </a:xfrm>
            <a:custGeom>
              <a:avLst/>
              <a:gdLst/>
              <a:ahLst/>
              <a:cxnLst/>
              <a:rect l="l" t="t" r="r" b="b"/>
              <a:pathLst>
                <a:path w="3340" h="7436" extrusionOk="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655;p39">
            <a:extLst>
              <a:ext uri="{FF2B5EF4-FFF2-40B4-BE49-F238E27FC236}">
                <a16:creationId xmlns="" xmlns:a16="http://schemas.microsoft.com/office/drawing/2014/main" id="{976C3A9C-ADB8-4440-8824-4CE4D464FDC1}"/>
              </a:ext>
            </a:extLst>
          </p:cNvPr>
          <p:cNvSpPr txBox="1"/>
          <p:nvPr/>
        </p:nvSpPr>
        <p:spPr>
          <a:xfrm>
            <a:off x="4073384" y="3150276"/>
            <a:ext cx="4835679" cy="1317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434343"/>
                </a:solidFill>
                <a:latin typeface="Avenir Book" panose="02000503020000020003" pitchFamily="2" charset="0"/>
                <a:ea typeface="Roboto"/>
                <a:cs typeface="Roboto"/>
                <a:sym typeface="Roboto"/>
              </a:rPr>
              <a:t>Operating Income</a:t>
            </a:r>
          </a:p>
          <a:p>
            <a:pPr marL="285750" lvl="0" indent="-285750">
              <a:buFont typeface="Courier New" panose="02070309020205020404" pitchFamily="49" charset="0"/>
              <a:buChar char="o"/>
              <a:defRPr/>
            </a:pPr>
            <a:endParaRPr lang="en-US" dirty="0">
              <a:solidFill>
                <a:srgbClr val="434343"/>
              </a:solidFill>
              <a:latin typeface="Avenir Book" panose="02000503020000020003" pitchFamily="2" charset="0"/>
              <a:ea typeface="Roboto"/>
              <a:cs typeface="Roboto"/>
              <a:sym typeface="Roboto"/>
            </a:endParaRPr>
          </a:p>
          <a:p>
            <a:pPr marL="285750" lvl="0" indent="-285750"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434343"/>
                </a:solidFill>
                <a:latin typeface="Avenir Book" panose="02000503020000020003" pitchFamily="2" charset="0"/>
                <a:ea typeface="Roboto"/>
                <a:cs typeface="Roboto"/>
                <a:sym typeface="Roboto"/>
              </a:rPr>
              <a:t>Interests &amp; Taxes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venir Book" panose="02000503020000020003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0296A81C-A6AE-2A43-AFA0-87F4BFDDCF6C}"/>
              </a:ext>
            </a:extLst>
          </p:cNvPr>
          <p:cNvSpPr/>
          <p:nvPr/>
        </p:nvSpPr>
        <p:spPr>
          <a:xfrm>
            <a:off x="0" y="229851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dirty="0" err="1" smtClean="0">
                <a:solidFill>
                  <a:srgbClr val="42BDBB"/>
                </a:solidFill>
                <a:latin typeface="Bebas Neue"/>
                <a:ea typeface="Bebas Neue"/>
                <a:cs typeface="Bebas Neue"/>
                <a:sym typeface="Bebas Neue"/>
              </a:rPr>
              <a:t>NE</a:t>
            </a:r>
            <a:r>
              <a:rPr lang="en-US" sz="2400" dirty="0" err="1" smtClean="0">
                <a:solidFill>
                  <a:srgbClr val="42BDBB"/>
                </a:solidFill>
                <a:latin typeface="Bebas Neue"/>
                <a:ea typeface="Bebas Neue"/>
                <a:cs typeface="Bebas Neue"/>
                <a:sym typeface="Bebas Neue"/>
              </a:rPr>
              <a:t>t</a:t>
            </a:r>
            <a:r>
              <a:rPr lang="en-US" sz="2400" dirty="0" smtClean="0">
                <a:solidFill>
                  <a:srgbClr val="42BDBB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-US" sz="2400" dirty="0">
                <a:solidFill>
                  <a:srgbClr val="42BDBB"/>
                </a:solidFill>
                <a:latin typeface="Bebas Neue"/>
                <a:ea typeface="Bebas Neue"/>
                <a:cs typeface="Bebas Neue"/>
                <a:sym typeface="Bebas Neue"/>
              </a:rPr>
              <a:t>Incomes </a:t>
            </a:r>
            <a:r>
              <a:rPr kumimoji="0" lang="en-US" sz="2400" b="0" i="0" u="none" strike="noStrike" kern="0" cap="none" normalizeH="0" baseline="0" noProof="0" dirty="0" smtClean="0">
                <a:ln>
                  <a:noFill/>
                </a:ln>
                <a:solidFill>
                  <a:srgbClr val="42BDBB"/>
                </a:solidFill>
                <a:effectLst/>
                <a:uLnTx/>
                <a:uFillTx/>
                <a:latin typeface="Bebas Neue"/>
                <a:ea typeface="Bebas Neue"/>
                <a:cs typeface="Bebas Neue"/>
                <a:sym typeface="Bebas Neue"/>
              </a:rPr>
              <a:t>Dashboard</a:t>
            </a:r>
            <a:endParaRPr kumimoji="0" lang="en-US" sz="2400" b="0" i="0" u="none" strike="noStrike" kern="0" cap="none" normalizeH="0" baseline="0" noProof="0" dirty="0">
              <a:ln>
                <a:noFill/>
              </a:ln>
              <a:solidFill>
                <a:srgbClr val="42BDBB"/>
              </a:solidFill>
              <a:effectLst/>
              <a:uLnTx/>
              <a:uFillTx/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246639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B4A034B3-E09D-A249-9408-5325F70C50F4}"/>
              </a:ext>
            </a:extLst>
          </p:cNvPr>
          <p:cNvSpPr/>
          <p:nvPr/>
        </p:nvSpPr>
        <p:spPr>
          <a:xfrm>
            <a:off x="0" y="11327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400" dirty="0" smtClean="0">
                <a:solidFill>
                  <a:srgbClr val="42BDBB"/>
                </a:solidFill>
                <a:latin typeface="Bebas Neue"/>
                <a:ea typeface="Bebas Neue"/>
                <a:cs typeface="Bebas Neue"/>
                <a:sym typeface="Bebas Neue"/>
              </a:rPr>
              <a:t>Net Incomes </a:t>
            </a:r>
            <a:r>
              <a:rPr kumimoji="0" lang="en-US" sz="2400" b="0" i="0" u="none" strike="noStrike" kern="0" cap="none" normalizeH="0" baseline="0" noProof="0" dirty="0" smtClean="0">
                <a:ln>
                  <a:noFill/>
                </a:ln>
                <a:solidFill>
                  <a:srgbClr val="42BDBB"/>
                </a:solidFill>
                <a:effectLst/>
                <a:uLnTx/>
                <a:uFillTx/>
                <a:latin typeface="Bebas Neue"/>
                <a:ea typeface="Bebas Neue"/>
                <a:cs typeface="Bebas Neue"/>
                <a:sym typeface="Bebas Neue"/>
              </a:rPr>
              <a:t>Dashboard</a:t>
            </a:r>
            <a:endParaRPr kumimoji="0" lang="en-US" sz="2400" b="0" i="0" u="none" strike="noStrike" kern="0" cap="none" normalizeH="0" baseline="0" noProof="0" dirty="0">
              <a:ln>
                <a:noFill/>
              </a:ln>
              <a:solidFill>
                <a:srgbClr val="42BDBB"/>
              </a:solidFill>
              <a:effectLst/>
              <a:uLnTx/>
              <a:uFillTx/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="" xmlns:a16="http://schemas.microsoft.com/office/drawing/2014/main" id="{EFDD3182-6F53-FE48-A779-8BAD527721B5}"/>
              </a:ext>
            </a:extLst>
          </p:cNvPr>
          <p:cNvSpPr/>
          <p:nvPr/>
        </p:nvSpPr>
        <p:spPr>
          <a:xfrm>
            <a:off x="1644654" y="2125791"/>
            <a:ext cx="4635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ea typeface="Bebas Neue"/>
                <a:cs typeface="Bebas Neue"/>
                <a:sym typeface="Bebas Neue"/>
              </a:rPr>
              <a:t>37 %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="" xmlns:a16="http://schemas.microsoft.com/office/drawing/2014/main" id="{6E44CAC8-5C8C-9F45-BC14-25B04BC21184}"/>
              </a:ext>
            </a:extLst>
          </p:cNvPr>
          <p:cNvSpPr/>
          <p:nvPr/>
        </p:nvSpPr>
        <p:spPr>
          <a:xfrm>
            <a:off x="2890987" y="1997847"/>
            <a:ext cx="4635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ea typeface="Bebas Neue"/>
                <a:cs typeface="Bebas Neue"/>
                <a:sym typeface="Bebas Neue"/>
              </a:rPr>
              <a:t>31 %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="" xmlns:a16="http://schemas.microsoft.com/office/drawing/2014/main" id="{87EF6F31-7E4B-FA4E-BCCB-7B9CA64AF304}"/>
              </a:ext>
            </a:extLst>
          </p:cNvPr>
          <p:cNvSpPr/>
          <p:nvPr/>
        </p:nvSpPr>
        <p:spPr>
          <a:xfrm>
            <a:off x="2506155" y="1376771"/>
            <a:ext cx="4635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ea typeface="Bebas Neue"/>
                <a:cs typeface="Bebas Neue"/>
                <a:sym typeface="Bebas Neue"/>
              </a:rPr>
              <a:t>13 %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="" xmlns:a16="http://schemas.microsoft.com/office/drawing/2014/main" id="{347723DC-A78C-A442-BA6A-1933002D1B96}"/>
              </a:ext>
            </a:extLst>
          </p:cNvPr>
          <p:cNvSpPr/>
          <p:nvPr/>
        </p:nvSpPr>
        <p:spPr>
          <a:xfrm>
            <a:off x="2156934" y="2543431"/>
            <a:ext cx="4635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ea typeface="Bebas Neue"/>
                <a:cs typeface="Bebas Neue"/>
                <a:sym typeface="Bebas Neue"/>
              </a:rPr>
              <a:t>19 %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AB247542-6B32-454C-B30D-A854D14160FA}"/>
              </a:ext>
            </a:extLst>
          </p:cNvPr>
          <p:cNvSpPr txBox="1"/>
          <p:nvPr/>
        </p:nvSpPr>
        <p:spPr>
          <a:xfrm rot="16200000">
            <a:off x="4843176" y="3951714"/>
            <a:ext cx="15261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 panose="02000503020000020003" pitchFamily="2" charset="0"/>
                <a:cs typeface="Arial"/>
                <a:sym typeface="Arial"/>
              </a:rPr>
              <a:t>Employee Salaries</a:t>
            </a:r>
            <a:endParaRPr kumimoji="0" lang="x-none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Book" panose="02000503020000020003" pitchFamily="2" charset="0"/>
              <a:cs typeface="Arial"/>
              <a:sym typeface="Arial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56E5AB3C-7A40-DB4C-AC5F-7103EC44A3CD}"/>
              </a:ext>
            </a:extLst>
          </p:cNvPr>
          <p:cNvSpPr txBox="1"/>
          <p:nvPr/>
        </p:nvSpPr>
        <p:spPr>
          <a:xfrm rot="16200000">
            <a:off x="5501428" y="4097997"/>
            <a:ext cx="12335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 panose="02000503020000020003" pitchFamily="2" charset="0"/>
                <a:cs typeface="Arial"/>
                <a:sym typeface="Arial"/>
              </a:rPr>
              <a:t>App Dev</a:t>
            </a:r>
            <a:endParaRPr kumimoji="0" lang="x-none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Book" panose="02000503020000020003" pitchFamily="2" charset="0"/>
              <a:cs typeface="Arial"/>
              <a:sym typeface="Arial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8B00764A-8F7C-4842-917B-C94F05865E14}"/>
              </a:ext>
            </a:extLst>
          </p:cNvPr>
          <p:cNvSpPr txBox="1"/>
          <p:nvPr/>
        </p:nvSpPr>
        <p:spPr>
          <a:xfrm rot="16200000">
            <a:off x="6057324" y="4113623"/>
            <a:ext cx="12335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 panose="02000503020000020003" pitchFamily="2" charset="0"/>
                <a:cs typeface="Arial"/>
                <a:sym typeface="Arial"/>
              </a:rPr>
              <a:t>Clean Equipment </a:t>
            </a:r>
            <a:endParaRPr kumimoji="0" lang="x-none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Book" panose="02000503020000020003" pitchFamily="2" charset="0"/>
              <a:cs typeface="Arial"/>
              <a:sym typeface="Arial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C54C173D-82A3-D149-950E-A6C4CD1C5484}"/>
              </a:ext>
            </a:extLst>
          </p:cNvPr>
          <p:cNvSpPr txBox="1"/>
          <p:nvPr/>
        </p:nvSpPr>
        <p:spPr>
          <a:xfrm>
            <a:off x="7008358" y="2021144"/>
            <a:ext cx="15261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 panose="02000503020000020003" pitchFamily="2" charset="0"/>
                <a:cs typeface="Arial"/>
                <a:sym typeface="Arial"/>
              </a:rPr>
              <a:t>Regular Washing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E9E779B9-848B-284A-9346-DB66C4E361F6}"/>
              </a:ext>
            </a:extLst>
          </p:cNvPr>
          <p:cNvSpPr txBox="1"/>
          <p:nvPr/>
        </p:nvSpPr>
        <p:spPr>
          <a:xfrm>
            <a:off x="6172741" y="1754736"/>
            <a:ext cx="12335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 panose="02000503020000020003" pitchFamily="2" charset="0"/>
                <a:cs typeface="Arial"/>
                <a:sym typeface="Arial"/>
              </a:rPr>
              <a:t>Steam Washing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276926" y="580041"/>
            <a:ext cx="2351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dirty="0">
                <a:solidFill>
                  <a:srgbClr val="FF0000"/>
                </a:solidFill>
              </a:rPr>
              <a:t>Improve  Operating Income</a:t>
            </a:r>
          </a:p>
        </p:txBody>
      </p:sp>
      <p:graphicFrame>
        <p:nvGraphicFramePr>
          <p:cNvPr id="54" name="Chart 53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30F4C44B-1078-455F-AAE0-F7CF78E359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8155481"/>
              </p:ext>
            </p:extLst>
          </p:nvPr>
        </p:nvGraphicFramePr>
        <p:xfrm>
          <a:off x="74265" y="2274846"/>
          <a:ext cx="2716986" cy="1682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-276636" y="887818"/>
            <a:ext cx="31192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dirty="0"/>
              <a:t>Target: </a:t>
            </a:r>
            <a:r>
              <a:rPr lang="en-US" dirty="0" smtClean="0"/>
              <a:t>50000 SAR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Current:45000 SAR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704" y="1387126"/>
            <a:ext cx="274476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Overall progress has been strong but the past 90 days have been tough.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285048" y="581583"/>
            <a:ext cx="17363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dirty="0" smtClean="0">
                <a:solidFill>
                  <a:srgbClr val="FF0000"/>
                </a:solidFill>
              </a:rPr>
              <a:t>Decrease Interests 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60" name="Google Shape;207;p31"/>
          <p:cNvGrpSpPr/>
          <p:nvPr/>
        </p:nvGrpSpPr>
        <p:grpSpPr>
          <a:xfrm>
            <a:off x="452347" y="4082532"/>
            <a:ext cx="1656720" cy="815254"/>
            <a:chOff x="610478" y="3320948"/>
            <a:chExt cx="1656720" cy="815254"/>
          </a:xfrm>
        </p:grpSpPr>
        <p:sp>
          <p:nvSpPr>
            <p:cNvPr id="61" name="Google Shape;208;p31"/>
            <p:cNvSpPr/>
            <p:nvPr/>
          </p:nvSpPr>
          <p:spPr>
            <a:xfrm>
              <a:off x="1195066" y="3320948"/>
              <a:ext cx="492062" cy="463120"/>
            </a:xfrm>
            <a:custGeom>
              <a:avLst/>
              <a:gdLst/>
              <a:ahLst/>
              <a:cxnLst/>
              <a:rect l="l" t="t" r="r" b="b"/>
              <a:pathLst>
                <a:path w="3024229" h="2846350" extrusionOk="0">
                  <a:moveTo>
                    <a:pt x="1498741" y="0"/>
                  </a:moveTo>
                  <a:cubicBezTo>
                    <a:pt x="2023629" y="0"/>
                    <a:pt x="2529883" y="79782"/>
                    <a:pt x="3006037" y="227882"/>
                  </a:cubicBezTo>
                  <a:lnTo>
                    <a:pt x="3024229" y="234038"/>
                  </a:lnTo>
                  <a:lnTo>
                    <a:pt x="2158334" y="2846350"/>
                  </a:lnTo>
                  <a:lnTo>
                    <a:pt x="1966093" y="2796919"/>
                  </a:lnTo>
                  <a:cubicBezTo>
                    <a:pt x="1815134" y="2766029"/>
                    <a:pt x="1658832" y="2749806"/>
                    <a:pt x="1498741" y="2749806"/>
                  </a:cubicBezTo>
                  <a:cubicBezTo>
                    <a:pt x="1338650" y="2749806"/>
                    <a:pt x="1182348" y="2766029"/>
                    <a:pt x="1031389" y="2796919"/>
                  </a:cubicBezTo>
                  <a:lnTo>
                    <a:pt x="851609" y="2843146"/>
                  </a:lnTo>
                  <a:lnTo>
                    <a:pt x="0" y="225453"/>
                  </a:lnTo>
                  <a:lnTo>
                    <a:pt x="231977" y="159578"/>
                  </a:lnTo>
                  <a:cubicBezTo>
                    <a:pt x="636868" y="55405"/>
                    <a:pt x="1061334" y="0"/>
                    <a:pt x="14987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09;p31"/>
            <p:cNvSpPr/>
            <p:nvPr/>
          </p:nvSpPr>
          <p:spPr>
            <a:xfrm>
              <a:off x="780515" y="3365498"/>
              <a:ext cx="527673" cy="546657"/>
            </a:xfrm>
            <a:custGeom>
              <a:avLst/>
              <a:gdLst/>
              <a:ahLst/>
              <a:cxnLst/>
              <a:rect l="l" t="t" r="r" b="b"/>
              <a:pathLst>
                <a:path w="3243097" h="3359774" extrusionOk="0">
                  <a:moveTo>
                    <a:pt x="2391581" y="0"/>
                  </a:moveTo>
                  <a:lnTo>
                    <a:pt x="3243097" y="2617405"/>
                  </a:lnTo>
                  <a:lnTo>
                    <a:pt x="3126410" y="2660112"/>
                  </a:lnTo>
                  <a:cubicBezTo>
                    <a:pt x="2779614" y="2806795"/>
                    <a:pt x="2475926" y="3035440"/>
                    <a:pt x="2239631" y="3321763"/>
                  </a:cubicBezTo>
                  <a:lnTo>
                    <a:pt x="2211207" y="3359774"/>
                  </a:lnTo>
                  <a:lnTo>
                    <a:pt x="0" y="1722466"/>
                  </a:lnTo>
                  <a:lnTo>
                    <a:pt x="117747" y="1572631"/>
                  </a:lnTo>
                  <a:cubicBezTo>
                    <a:pt x="685889" y="884203"/>
                    <a:pt x="1432270" y="348323"/>
                    <a:pt x="2286242" y="35642"/>
                  </a:cubicBezTo>
                  <a:lnTo>
                    <a:pt x="23915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10;p31"/>
            <p:cNvSpPr/>
            <p:nvPr/>
          </p:nvSpPr>
          <p:spPr>
            <a:xfrm>
              <a:off x="1571352" y="3366973"/>
              <a:ext cx="532276" cy="549128"/>
            </a:xfrm>
            <a:custGeom>
              <a:avLst/>
              <a:gdLst/>
              <a:ahLst/>
              <a:cxnLst/>
              <a:rect l="l" t="t" r="r" b="b"/>
              <a:pathLst>
                <a:path w="3271388" h="3374959" extrusionOk="0">
                  <a:moveTo>
                    <a:pt x="866062" y="0"/>
                  </a:moveTo>
                  <a:lnTo>
                    <a:pt x="944797" y="26641"/>
                  </a:lnTo>
                  <a:cubicBezTo>
                    <a:pt x="1876403" y="367748"/>
                    <a:pt x="2679967" y="974479"/>
                    <a:pt x="3263768" y="1755113"/>
                  </a:cubicBezTo>
                  <a:lnTo>
                    <a:pt x="3271388" y="1765829"/>
                  </a:lnTo>
                  <a:lnTo>
                    <a:pt x="1037918" y="3374959"/>
                  </a:lnTo>
                  <a:lnTo>
                    <a:pt x="991408" y="3312762"/>
                  </a:lnTo>
                  <a:cubicBezTo>
                    <a:pt x="755113" y="3026439"/>
                    <a:pt x="451425" y="2797794"/>
                    <a:pt x="104629" y="2651111"/>
                  </a:cubicBezTo>
                  <a:lnTo>
                    <a:pt x="0" y="2612817"/>
                  </a:lnTo>
                  <a:lnTo>
                    <a:pt x="8660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211;p31"/>
            <p:cNvSpPr/>
            <p:nvPr/>
          </p:nvSpPr>
          <p:spPr>
            <a:xfrm>
              <a:off x="610478" y="3666981"/>
              <a:ext cx="514389" cy="469160"/>
            </a:xfrm>
            <a:custGeom>
              <a:avLst/>
              <a:gdLst/>
              <a:ahLst/>
              <a:cxnLst/>
              <a:rect l="l" t="t" r="r" b="b"/>
              <a:pathLst>
                <a:path w="3161453" h="2883477" extrusionOk="0">
                  <a:moveTo>
                    <a:pt x="951022" y="0"/>
                  </a:moveTo>
                  <a:lnTo>
                    <a:pt x="3161453" y="1636734"/>
                  </a:lnTo>
                  <a:lnTo>
                    <a:pt x="3143998" y="1660075"/>
                  </a:lnTo>
                  <a:cubicBezTo>
                    <a:pt x="2935631" y="1968499"/>
                    <a:pt x="2799513" y="2329744"/>
                    <a:pt x="2759929" y="2719528"/>
                  </a:cubicBezTo>
                  <a:lnTo>
                    <a:pt x="2751650" y="2883477"/>
                  </a:lnTo>
                  <a:lnTo>
                    <a:pt x="0" y="2883477"/>
                  </a:lnTo>
                  <a:lnTo>
                    <a:pt x="4745" y="2695790"/>
                  </a:lnTo>
                  <a:cubicBezTo>
                    <a:pt x="52918" y="1745467"/>
                    <a:pt x="362824" y="864198"/>
                    <a:pt x="863816" y="122632"/>
                  </a:cubicBezTo>
                  <a:lnTo>
                    <a:pt x="9510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212;p31"/>
            <p:cNvSpPr/>
            <p:nvPr/>
          </p:nvSpPr>
          <p:spPr>
            <a:xfrm>
              <a:off x="1755741" y="3675804"/>
              <a:ext cx="511458" cy="460398"/>
            </a:xfrm>
            <a:custGeom>
              <a:avLst/>
              <a:gdLst/>
              <a:ahLst/>
              <a:cxnLst/>
              <a:rect l="l" t="t" r="r" b="b"/>
              <a:pathLst>
                <a:path w="3143439" h="2829624" extrusionOk="0">
                  <a:moveTo>
                    <a:pt x="2230713" y="0"/>
                  </a:moveTo>
                  <a:lnTo>
                    <a:pt x="2279623" y="68779"/>
                  </a:lnTo>
                  <a:cubicBezTo>
                    <a:pt x="2780615" y="810345"/>
                    <a:pt x="3090521" y="1691614"/>
                    <a:pt x="3138693" y="2641937"/>
                  </a:cubicBezTo>
                  <a:lnTo>
                    <a:pt x="3143439" y="2829624"/>
                  </a:lnTo>
                  <a:lnTo>
                    <a:pt x="391788" y="2829624"/>
                  </a:lnTo>
                  <a:lnTo>
                    <a:pt x="383509" y="2665675"/>
                  </a:lnTo>
                  <a:cubicBezTo>
                    <a:pt x="351842" y="2353848"/>
                    <a:pt x="258393" y="2060286"/>
                    <a:pt x="115596" y="1797420"/>
                  </a:cubicBezTo>
                  <a:lnTo>
                    <a:pt x="0" y="1607144"/>
                  </a:lnTo>
                  <a:lnTo>
                    <a:pt x="2230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6" name="Google Shape;220;p31"/>
          <p:cNvCxnSpPr/>
          <p:nvPr/>
        </p:nvCxnSpPr>
        <p:spPr>
          <a:xfrm flipV="1">
            <a:off x="1274693" y="4535534"/>
            <a:ext cx="259802" cy="406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graphicFrame>
        <p:nvGraphicFramePr>
          <p:cNvPr id="68" name="Chart 67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77FB34C1-4CE3-4C00-BC49-FC537C94E3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1189010"/>
              </p:ext>
            </p:extLst>
          </p:nvPr>
        </p:nvGraphicFramePr>
        <p:xfrm>
          <a:off x="4116419" y="1985569"/>
          <a:ext cx="4073626" cy="1947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ctangle 7"/>
          <p:cNvSpPr/>
          <p:nvPr/>
        </p:nvSpPr>
        <p:spPr>
          <a:xfrm>
            <a:off x="3867232" y="415051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Interests </a:t>
            </a:r>
            <a:r>
              <a:rPr lang="en-US" dirty="0" smtClean="0"/>
              <a:t>was </a:t>
            </a:r>
            <a:r>
              <a:rPr lang="en-US" dirty="0"/>
              <a:t>down in May causing a massive drop in profits.</a:t>
            </a:r>
          </a:p>
        </p:txBody>
      </p:sp>
      <p:sp>
        <p:nvSpPr>
          <p:cNvPr id="9" name="Rectangle 8"/>
          <p:cNvSpPr/>
          <p:nvPr/>
        </p:nvSpPr>
        <p:spPr>
          <a:xfrm>
            <a:off x="3832211" y="1041705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ctr"/>
            <a:r>
              <a:rPr lang="en-US" dirty="0"/>
              <a:t>Target: </a:t>
            </a:r>
            <a:r>
              <a:rPr lang="en-US" dirty="0" smtClean="0"/>
              <a:t>4500 SAR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Current: </a:t>
            </a:r>
            <a:r>
              <a:rPr lang="en-US" dirty="0" smtClean="0"/>
              <a:t>2000 SAR</a:t>
            </a:r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97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9;p33"/>
          <p:cNvSpPr/>
          <p:nvPr/>
        </p:nvSpPr>
        <p:spPr>
          <a:xfrm>
            <a:off x="7234677" y="3835433"/>
            <a:ext cx="1196100" cy="1196100"/>
          </a:xfrm>
          <a:prstGeom prst="blockArc">
            <a:avLst>
              <a:gd name="adj1" fmla="val 16201138"/>
              <a:gd name="adj2" fmla="val 18462303"/>
              <a:gd name="adj3" fmla="val 1432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" name="Google Shape;314;p33"/>
          <p:cNvSpPr/>
          <p:nvPr/>
        </p:nvSpPr>
        <p:spPr>
          <a:xfrm>
            <a:off x="1447915" y="3765533"/>
            <a:ext cx="1196100" cy="1196100"/>
          </a:xfrm>
          <a:prstGeom prst="blockArc">
            <a:avLst>
              <a:gd name="adj1" fmla="val 15719675"/>
              <a:gd name="adj2" fmla="val 15666580"/>
              <a:gd name="adj3" fmla="val 1490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" name="Google Shape;319;p33"/>
          <p:cNvSpPr/>
          <p:nvPr/>
        </p:nvSpPr>
        <p:spPr>
          <a:xfrm>
            <a:off x="4220889" y="3835433"/>
            <a:ext cx="1196100" cy="1196100"/>
          </a:xfrm>
          <a:prstGeom prst="blockArc">
            <a:avLst>
              <a:gd name="adj1" fmla="val 16201138"/>
              <a:gd name="adj2" fmla="val 5458586"/>
              <a:gd name="adj3" fmla="val 1270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" name="Google Shape;278;p33"/>
          <p:cNvSpPr/>
          <p:nvPr/>
        </p:nvSpPr>
        <p:spPr>
          <a:xfrm>
            <a:off x="4220889" y="3835433"/>
            <a:ext cx="1196100" cy="11961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78;p33"/>
          <p:cNvSpPr/>
          <p:nvPr/>
        </p:nvSpPr>
        <p:spPr>
          <a:xfrm>
            <a:off x="7304577" y="3835433"/>
            <a:ext cx="1056300" cy="10563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7DC9A74-0D5F-2941-9344-02D6AA614AE2}"/>
              </a:ext>
            </a:extLst>
          </p:cNvPr>
          <p:cNvSpPr txBox="1"/>
          <p:nvPr/>
        </p:nvSpPr>
        <p:spPr>
          <a:xfrm>
            <a:off x="7029266" y="3424254"/>
            <a:ext cx="1606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venir Book" panose="02000503020000020003" pitchFamily="2" charset="0"/>
                <a:cs typeface="Arial"/>
                <a:sym typeface="Arial"/>
              </a:rPr>
              <a:t>Below</a:t>
            </a:r>
            <a:endParaRPr kumimoji="0" lang="x-none" sz="1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venir Book" panose="02000503020000020003" pitchFamily="2" charset="0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7E1C3C2-C1C0-C74E-9729-C76354CD037C}"/>
              </a:ext>
            </a:extLst>
          </p:cNvPr>
          <p:cNvSpPr txBox="1"/>
          <p:nvPr/>
        </p:nvSpPr>
        <p:spPr>
          <a:xfrm>
            <a:off x="4015478" y="3430301"/>
            <a:ext cx="1606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venir Book" panose="02000503020000020003" pitchFamily="2" charset="0"/>
                <a:cs typeface="Arial"/>
                <a:sym typeface="Arial"/>
              </a:rPr>
              <a:t>Meet</a:t>
            </a:r>
            <a:endParaRPr kumimoji="0" lang="x-none" sz="1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venir Book" panose="02000503020000020003" pitchFamily="2" charset="0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9FA1089-4769-F14C-A237-1DB101CEC2F7}"/>
              </a:ext>
            </a:extLst>
          </p:cNvPr>
          <p:cNvSpPr txBox="1"/>
          <p:nvPr/>
        </p:nvSpPr>
        <p:spPr>
          <a:xfrm>
            <a:off x="1242504" y="3427109"/>
            <a:ext cx="1606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venir Book" panose="02000503020000020003" pitchFamily="2" charset="0"/>
                <a:cs typeface="Arial"/>
                <a:sym typeface="Arial"/>
              </a:rPr>
              <a:t>Above</a:t>
            </a:r>
            <a:endParaRPr kumimoji="0" lang="x-none" sz="1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venir Book" panose="02000503020000020003" pitchFamily="2" charset="0"/>
              <a:cs typeface="Arial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9277" y="623710"/>
            <a:ext cx="3592285" cy="11695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The higher the operating income, the more profitable you company is likely to be. If this number is declining then you need to quickly identify the reasons and take action.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1567" y="151488"/>
            <a:ext cx="16065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dirty="0" smtClean="0">
                <a:solidFill>
                  <a:srgbClr val="FF0000"/>
                </a:solidFill>
              </a:rPr>
              <a:t>Operating </a:t>
            </a:r>
            <a:r>
              <a:rPr lang="en-US" dirty="0">
                <a:solidFill>
                  <a:srgbClr val="FF0000"/>
                </a:solidFill>
              </a:rPr>
              <a:t>Income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95733" y="623710"/>
            <a:ext cx="3478413" cy="11695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The higher your interest , the better off you are. Review any decline with a fine-toothed comb to fix any problems from decreased sales to unsatisfied customers ASAP.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06566" y="181676"/>
            <a:ext cx="1696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Net interest margin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26401" y="3069007"/>
            <a:ext cx="16866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adjust for taxes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97871" y="2632898"/>
            <a:ext cx="24320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Increase costs </a:t>
            </a:r>
            <a:r>
              <a:rPr lang="en-US" dirty="0"/>
              <a:t>for </a:t>
            </a:r>
            <a:r>
              <a:rPr lang="en-US" dirty="0" err="1"/>
              <a:t>labour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492934" y="2667695"/>
            <a:ext cx="25675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Decrease depreciation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7871" y="3079305"/>
            <a:ext cx="2074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ym typeface="Roboto"/>
              </a:rPr>
              <a:t>Increase</a:t>
            </a:r>
            <a:r>
              <a:rPr lang="en-US" dirty="0">
                <a:solidFill>
                  <a:srgbClr val="434343"/>
                </a:solidFill>
                <a:latin typeface="Avenir Book" panose="02000503020000020003" pitchFamily="2" charset="0"/>
                <a:ea typeface="Roboto"/>
                <a:cs typeface="Roboto"/>
                <a:sym typeface="Roboto"/>
              </a:rPr>
              <a:t> </a:t>
            </a:r>
            <a:r>
              <a:rPr lang="en-US" dirty="0" smtClean="0"/>
              <a:t>advertising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405058" y="3087647"/>
            <a:ext cx="2443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Continuous consumption</a:t>
            </a:r>
          </a:p>
        </p:txBody>
      </p:sp>
    </p:spTree>
    <p:extLst>
      <p:ext uri="{BB962C8B-B14F-4D97-AF65-F5344CB8AC3E}">
        <p14:creationId xmlns:p14="http://schemas.microsoft.com/office/powerpoint/2010/main" val="398605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/>
        </p:nvSpPr>
        <p:spPr>
          <a:xfrm>
            <a:off x="4071653" y="1546920"/>
            <a:ext cx="4835679" cy="1317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tx2">
                    <a:lumMod val="50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Social Media Dashboard gives an indicator of the performance of the business social media accounts.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tx2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32"/>
          <p:cNvSpPr/>
          <p:nvPr/>
        </p:nvSpPr>
        <p:spPr>
          <a:xfrm>
            <a:off x="2213171" y="1878990"/>
            <a:ext cx="1720176" cy="289200"/>
          </a:xfrm>
          <a:prstGeom prst="roundRect">
            <a:avLst>
              <a:gd name="adj" fmla="val 50000"/>
            </a:avLst>
          </a:prstGeom>
          <a:solidFill>
            <a:srgbClr val="FA88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WHY?</a:t>
            </a:r>
            <a:endParaRPr sz="1700" b="0" i="0" u="none" strike="noStrike" cap="non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38" name="Google Shape;238;p32"/>
          <p:cNvGrpSpPr/>
          <p:nvPr/>
        </p:nvGrpSpPr>
        <p:grpSpPr>
          <a:xfrm>
            <a:off x="354688" y="1089506"/>
            <a:ext cx="1720177" cy="1720177"/>
            <a:chOff x="457272" y="3842391"/>
            <a:chExt cx="897000" cy="897000"/>
          </a:xfrm>
        </p:grpSpPr>
        <p:sp>
          <p:nvSpPr>
            <p:cNvPr id="239" name="Google Shape;239;p32"/>
            <p:cNvSpPr/>
            <p:nvPr/>
          </p:nvSpPr>
          <p:spPr>
            <a:xfrm>
              <a:off x="457272" y="3842391"/>
              <a:ext cx="897000" cy="897000"/>
            </a:xfrm>
            <a:prstGeom prst="donut">
              <a:avLst>
                <a:gd name="adj" fmla="val 15028"/>
              </a:avLst>
            </a:prstGeom>
            <a:noFill/>
            <a:ln w="19050" cap="flat" cmpd="sng">
              <a:solidFill>
                <a:srgbClr val="FA883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2"/>
            <p:cNvSpPr/>
            <p:nvPr/>
          </p:nvSpPr>
          <p:spPr>
            <a:xfrm>
              <a:off x="488564" y="3873539"/>
              <a:ext cx="834600" cy="834900"/>
            </a:xfrm>
            <a:prstGeom prst="blockArc">
              <a:avLst>
                <a:gd name="adj1" fmla="val 2738786"/>
                <a:gd name="adj2" fmla="val 21599774"/>
                <a:gd name="adj3" fmla="val 8499"/>
              </a:avLst>
            </a:prstGeom>
            <a:solidFill>
              <a:srgbClr val="FA88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1" name="Google Shape;241;p32"/>
            <p:cNvGrpSpPr/>
            <p:nvPr/>
          </p:nvGrpSpPr>
          <p:grpSpPr>
            <a:xfrm>
              <a:off x="711391" y="4096492"/>
              <a:ext cx="388867" cy="388867"/>
              <a:chOff x="892750" y="4993750"/>
              <a:chExt cx="483125" cy="483125"/>
            </a:xfrm>
          </p:grpSpPr>
          <p:sp>
            <p:nvSpPr>
              <p:cNvPr id="242" name="Google Shape;242;p32"/>
              <p:cNvSpPr/>
              <p:nvPr/>
            </p:nvSpPr>
            <p:spPr>
              <a:xfrm>
                <a:off x="892750" y="4993750"/>
                <a:ext cx="483125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19325" extrusionOk="0">
                    <a:moveTo>
                      <a:pt x="9662" y="1133"/>
                    </a:moveTo>
                    <a:cubicBezTo>
                      <a:pt x="11824" y="1133"/>
                      <a:pt x="13983" y="1975"/>
                      <a:pt x="15668" y="3657"/>
                    </a:cubicBezTo>
                    <a:cubicBezTo>
                      <a:pt x="19035" y="7027"/>
                      <a:pt x="19035" y="12302"/>
                      <a:pt x="15668" y="15668"/>
                    </a:cubicBezTo>
                    <a:cubicBezTo>
                      <a:pt x="13985" y="17352"/>
                      <a:pt x="11823" y="18193"/>
                      <a:pt x="9662" y="18193"/>
                    </a:cubicBezTo>
                    <a:cubicBezTo>
                      <a:pt x="7501" y="18193"/>
                      <a:pt x="5340" y="17352"/>
                      <a:pt x="3657" y="15668"/>
                    </a:cubicBezTo>
                    <a:cubicBezTo>
                      <a:pt x="290" y="12302"/>
                      <a:pt x="290" y="7024"/>
                      <a:pt x="3657" y="3657"/>
                    </a:cubicBezTo>
                    <a:cubicBezTo>
                      <a:pt x="5341" y="1975"/>
                      <a:pt x="7500" y="1133"/>
                      <a:pt x="9662" y="1133"/>
                    </a:cubicBezTo>
                    <a:close/>
                    <a:moveTo>
                      <a:pt x="9662" y="1"/>
                    </a:moveTo>
                    <a:cubicBezTo>
                      <a:pt x="7117" y="1"/>
                      <a:pt x="4698" y="1015"/>
                      <a:pt x="2856" y="2857"/>
                    </a:cubicBezTo>
                    <a:cubicBezTo>
                      <a:pt x="1015" y="4699"/>
                      <a:pt x="0" y="7117"/>
                      <a:pt x="0" y="9663"/>
                    </a:cubicBezTo>
                    <a:cubicBezTo>
                      <a:pt x="0" y="12208"/>
                      <a:pt x="1015" y="14627"/>
                      <a:pt x="2856" y="16469"/>
                    </a:cubicBezTo>
                    <a:cubicBezTo>
                      <a:pt x="4698" y="18310"/>
                      <a:pt x="7117" y="19325"/>
                      <a:pt x="9662" y="19325"/>
                    </a:cubicBezTo>
                    <a:cubicBezTo>
                      <a:pt x="12208" y="19325"/>
                      <a:pt x="14626" y="18310"/>
                      <a:pt x="16468" y="16469"/>
                    </a:cubicBezTo>
                    <a:cubicBezTo>
                      <a:pt x="18310" y="14627"/>
                      <a:pt x="19324" y="12208"/>
                      <a:pt x="19324" y="9663"/>
                    </a:cubicBezTo>
                    <a:cubicBezTo>
                      <a:pt x="19324" y="7117"/>
                      <a:pt x="18310" y="4699"/>
                      <a:pt x="16468" y="2857"/>
                    </a:cubicBezTo>
                    <a:cubicBezTo>
                      <a:pt x="14626" y="1015"/>
                      <a:pt x="12208" y="1"/>
                      <a:pt x="9662" y="1"/>
                    </a:cubicBezTo>
                    <a:close/>
                  </a:path>
                </a:pathLst>
              </a:custGeom>
              <a:solidFill>
                <a:srgbClr val="FA88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32"/>
              <p:cNvSpPr/>
              <p:nvPr/>
            </p:nvSpPr>
            <p:spPr>
              <a:xfrm>
                <a:off x="1021000" y="5052250"/>
                <a:ext cx="230775" cy="253450"/>
              </a:xfrm>
              <a:custGeom>
                <a:avLst/>
                <a:gdLst/>
                <a:ahLst/>
                <a:cxnLst/>
                <a:rect l="l" t="t" r="r" b="b"/>
                <a:pathLst>
                  <a:path w="9231" h="10138" extrusionOk="0">
                    <a:moveTo>
                      <a:pt x="4532" y="1133"/>
                    </a:moveTo>
                    <a:cubicBezTo>
                      <a:pt x="5450" y="1133"/>
                      <a:pt x="6326" y="1483"/>
                      <a:pt x="6936" y="2090"/>
                    </a:cubicBezTo>
                    <a:cubicBezTo>
                      <a:pt x="8261" y="3419"/>
                      <a:pt x="8261" y="5568"/>
                      <a:pt x="6936" y="6894"/>
                    </a:cubicBezTo>
                    <a:lnTo>
                      <a:pt x="6933" y="6894"/>
                    </a:lnTo>
                    <a:cubicBezTo>
                      <a:pt x="6688" y="7142"/>
                      <a:pt x="6404" y="7347"/>
                      <a:pt x="6096" y="7510"/>
                    </a:cubicBezTo>
                    <a:cubicBezTo>
                      <a:pt x="5595" y="7767"/>
                      <a:pt x="5275" y="8135"/>
                      <a:pt x="5154" y="8600"/>
                    </a:cubicBezTo>
                    <a:cubicBezTo>
                      <a:pt x="5079" y="8842"/>
                      <a:pt x="4856" y="9000"/>
                      <a:pt x="4614" y="9000"/>
                    </a:cubicBezTo>
                    <a:cubicBezTo>
                      <a:pt x="4566" y="9000"/>
                      <a:pt x="4517" y="8993"/>
                      <a:pt x="4469" y="8980"/>
                    </a:cubicBezTo>
                    <a:cubicBezTo>
                      <a:pt x="4176" y="8905"/>
                      <a:pt x="3995" y="8612"/>
                      <a:pt x="4058" y="8316"/>
                    </a:cubicBezTo>
                    <a:cubicBezTo>
                      <a:pt x="4254" y="7534"/>
                      <a:pt x="4765" y="6924"/>
                      <a:pt x="5574" y="6504"/>
                    </a:cubicBezTo>
                    <a:cubicBezTo>
                      <a:pt x="6936" y="5801"/>
                      <a:pt x="7220" y="3974"/>
                      <a:pt x="6136" y="2890"/>
                    </a:cubicBezTo>
                    <a:cubicBezTo>
                      <a:pt x="5690" y="2458"/>
                      <a:pt x="5113" y="2243"/>
                      <a:pt x="4535" y="2243"/>
                    </a:cubicBezTo>
                    <a:cubicBezTo>
                      <a:pt x="3958" y="2243"/>
                      <a:pt x="3380" y="2458"/>
                      <a:pt x="2935" y="2890"/>
                    </a:cubicBezTo>
                    <a:cubicBezTo>
                      <a:pt x="2506" y="3313"/>
                      <a:pt x="2268" y="3890"/>
                      <a:pt x="2268" y="4494"/>
                    </a:cubicBezTo>
                    <a:cubicBezTo>
                      <a:pt x="2268" y="4805"/>
                      <a:pt x="2014" y="5058"/>
                      <a:pt x="1703" y="5058"/>
                    </a:cubicBezTo>
                    <a:cubicBezTo>
                      <a:pt x="1389" y="5058"/>
                      <a:pt x="1135" y="4805"/>
                      <a:pt x="1135" y="4494"/>
                    </a:cubicBezTo>
                    <a:cubicBezTo>
                      <a:pt x="1132" y="3591"/>
                      <a:pt x="1492" y="2724"/>
                      <a:pt x="2132" y="2090"/>
                    </a:cubicBezTo>
                    <a:cubicBezTo>
                      <a:pt x="2739" y="1483"/>
                      <a:pt x="3614" y="1133"/>
                      <a:pt x="4532" y="1133"/>
                    </a:cubicBezTo>
                    <a:close/>
                    <a:moveTo>
                      <a:pt x="4532" y="1"/>
                    </a:moveTo>
                    <a:cubicBezTo>
                      <a:pt x="3315" y="1"/>
                      <a:pt x="2150" y="469"/>
                      <a:pt x="1332" y="1290"/>
                    </a:cubicBezTo>
                    <a:cubicBezTo>
                      <a:pt x="477" y="2135"/>
                      <a:pt x="0" y="3289"/>
                      <a:pt x="3" y="4494"/>
                    </a:cubicBezTo>
                    <a:cubicBezTo>
                      <a:pt x="3" y="5430"/>
                      <a:pt x="764" y="6190"/>
                      <a:pt x="1703" y="6190"/>
                    </a:cubicBezTo>
                    <a:cubicBezTo>
                      <a:pt x="2639" y="6190"/>
                      <a:pt x="3400" y="5430"/>
                      <a:pt x="3400" y="4494"/>
                    </a:cubicBezTo>
                    <a:cubicBezTo>
                      <a:pt x="3400" y="3830"/>
                      <a:pt x="3944" y="3358"/>
                      <a:pt x="4535" y="3358"/>
                    </a:cubicBezTo>
                    <a:cubicBezTo>
                      <a:pt x="4731" y="3358"/>
                      <a:pt x="4933" y="3410"/>
                      <a:pt x="5121" y="3524"/>
                    </a:cubicBezTo>
                    <a:cubicBezTo>
                      <a:pt x="5876" y="3986"/>
                      <a:pt x="5837" y="5094"/>
                      <a:pt x="5052" y="5499"/>
                    </a:cubicBezTo>
                    <a:cubicBezTo>
                      <a:pt x="3959" y="6064"/>
                      <a:pt x="3234" y="6945"/>
                      <a:pt x="2959" y="8041"/>
                    </a:cubicBezTo>
                    <a:cubicBezTo>
                      <a:pt x="2742" y="8941"/>
                      <a:pt x="3288" y="9850"/>
                      <a:pt x="4185" y="10083"/>
                    </a:cubicBezTo>
                    <a:cubicBezTo>
                      <a:pt x="4327" y="10119"/>
                      <a:pt x="4470" y="10137"/>
                      <a:pt x="4611" y="10137"/>
                    </a:cubicBezTo>
                    <a:cubicBezTo>
                      <a:pt x="5356" y="10137"/>
                      <a:pt x="6039" y="9642"/>
                      <a:pt x="6247" y="8893"/>
                    </a:cubicBezTo>
                    <a:cubicBezTo>
                      <a:pt x="6262" y="8832"/>
                      <a:pt x="6305" y="8675"/>
                      <a:pt x="6616" y="8515"/>
                    </a:cubicBezTo>
                    <a:cubicBezTo>
                      <a:pt x="7899" y="7851"/>
                      <a:pt x="8787" y="6613"/>
                      <a:pt x="9007" y="5188"/>
                    </a:cubicBezTo>
                    <a:cubicBezTo>
                      <a:pt x="9230" y="3760"/>
                      <a:pt x="8756" y="2313"/>
                      <a:pt x="7736" y="1290"/>
                    </a:cubicBezTo>
                    <a:cubicBezTo>
                      <a:pt x="6918" y="472"/>
                      <a:pt x="5749" y="1"/>
                      <a:pt x="4532" y="1"/>
                    </a:cubicBezTo>
                    <a:close/>
                  </a:path>
                </a:pathLst>
              </a:custGeom>
              <a:solidFill>
                <a:srgbClr val="FA88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32"/>
              <p:cNvSpPr/>
              <p:nvPr/>
            </p:nvSpPr>
            <p:spPr>
              <a:xfrm>
                <a:off x="1088475" y="5334425"/>
                <a:ext cx="88350" cy="84925"/>
              </a:xfrm>
              <a:custGeom>
                <a:avLst/>
                <a:gdLst/>
                <a:ahLst/>
                <a:cxnLst/>
                <a:rect l="l" t="t" r="r" b="b"/>
                <a:pathLst>
                  <a:path w="3534" h="3397" extrusionOk="0">
                    <a:moveTo>
                      <a:pt x="1829" y="1129"/>
                    </a:moveTo>
                    <a:cubicBezTo>
                      <a:pt x="2121" y="1129"/>
                      <a:pt x="2401" y="1356"/>
                      <a:pt x="2401" y="1697"/>
                    </a:cubicBezTo>
                    <a:cubicBezTo>
                      <a:pt x="2401" y="2011"/>
                      <a:pt x="2147" y="2265"/>
                      <a:pt x="1833" y="2265"/>
                    </a:cubicBezTo>
                    <a:cubicBezTo>
                      <a:pt x="1329" y="2265"/>
                      <a:pt x="1075" y="1655"/>
                      <a:pt x="1432" y="1296"/>
                    </a:cubicBezTo>
                    <a:cubicBezTo>
                      <a:pt x="1548" y="1181"/>
                      <a:pt x="1690" y="1129"/>
                      <a:pt x="1829" y="1129"/>
                    </a:cubicBezTo>
                    <a:close/>
                    <a:moveTo>
                      <a:pt x="1833" y="0"/>
                    </a:moveTo>
                    <a:cubicBezTo>
                      <a:pt x="1145" y="0"/>
                      <a:pt x="526" y="414"/>
                      <a:pt x="263" y="1048"/>
                    </a:cubicBezTo>
                    <a:cubicBezTo>
                      <a:pt x="0" y="1682"/>
                      <a:pt x="145" y="2413"/>
                      <a:pt x="631" y="2899"/>
                    </a:cubicBezTo>
                    <a:cubicBezTo>
                      <a:pt x="957" y="3224"/>
                      <a:pt x="1391" y="3397"/>
                      <a:pt x="1833" y="3397"/>
                    </a:cubicBezTo>
                    <a:cubicBezTo>
                      <a:pt x="2052" y="3397"/>
                      <a:pt x="2272" y="3354"/>
                      <a:pt x="2482" y="3267"/>
                    </a:cubicBezTo>
                    <a:cubicBezTo>
                      <a:pt x="3116" y="3005"/>
                      <a:pt x="3533" y="2386"/>
                      <a:pt x="3533" y="1697"/>
                    </a:cubicBezTo>
                    <a:cubicBezTo>
                      <a:pt x="3530" y="758"/>
                      <a:pt x="2772" y="0"/>
                      <a:pt x="1833" y="0"/>
                    </a:cubicBezTo>
                    <a:close/>
                  </a:path>
                </a:pathLst>
              </a:custGeom>
              <a:solidFill>
                <a:srgbClr val="FA88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5" name="Google Shape;245;p32"/>
          <p:cNvSpPr/>
          <p:nvPr/>
        </p:nvSpPr>
        <p:spPr>
          <a:xfrm>
            <a:off x="2213170" y="3689874"/>
            <a:ext cx="1720177" cy="289200"/>
          </a:xfrm>
          <a:prstGeom prst="roundRect">
            <a:avLst>
              <a:gd name="adj" fmla="val 50000"/>
            </a:avLst>
          </a:prstGeom>
          <a:solidFill>
            <a:srgbClr val="42BD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KPIs and Metrics</a:t>
            </a:r>
            <a:endParaRPr sz="1700" b="0" i="0" u="none" strike="noStrike" cap="non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46" name="Google Shape;246;p32"/>
          <p:cNvGrpSpPr/>
          <p:nvPr/>
        </p:nvGrpSpPr>
        <p:grpSpPr>
          <a:xfrm>
            <a:off x="420408" y="2974386"/>
            <a:ext cx="1720177" cy="1720177"/>
            <a:chOff x="6265772" y="3842392"/>
            <a:chExt cx="897000" cy="897000"/>
          </a:xfrm>
        </p:grpSpPr>
        <p:sp>
          <p:nvSpPr>
            <p:cNvPr id="247" name="Google Shape;247;p32"/>
            <p:cNvSpPr/>
            <p:nvPr/>
          </p:nvSpPr>
          <p:spPr>
            <a:xfrm>
              <a:off x="6265772" y="3842392"/>
              <a:ext cx="897000" cy="897000"/>
            </a:xfrm>
            <a:prstGeom prst="donut">
              <a:avLst>
                <a:gd name="adj" fmla="val 15028"/>
              </a:avLst>
            </a:prstGeom>
            <a:noFill/>
            <a:ln w="19050" cap="flat" cmpd="sng">
              <a:solidFill>
                <a:srgbClr val="42BDB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2"/>
            <p:cNvSpPr/>
            <p:nvPr/>
          </p:nvSpPr>
          <p:spPr>
            <a:xfrm>
              <a:off x="6297065" y="3873542"/>
              <a:ext cx="834300" cy="834900"/>
            </a:xfrm>
            <a:prstGeom prst="blockArc">
              <a:avLst>
                <a:gd name="adj1" fmla="val 10441103"/>
                <a:gd name="adj2" fmla="val 21599774"/>
                <a:gd name="adj3" fmla="val 8499"/>
              </a:avLst>
            </a:prstGeom>
            <a:solidFill>
              <a:srgbClr val="42BDBB"/>
            </a:solidFill>
            <a:ln w="9525" cap="flat" cmpd="sng">
              <a:solidFill>
                <a:srgbClr val="42BDB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6519840" y="4096492"/>
              <a:ext cx="388867" cy="388867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rgbClr val="42BDBB"/>
            </a:solidFill>
            <a:ln w="9525" cap="flat" cmpd="sng">
              <a:solidFill>
                <a:srgbClr val="42BDB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" name="Google Shape;250;p32"/>
          <p:cNvGrpSpPr/>
          <p:nvPr/>
        </p:nvGrpSpPr>
        <p:grpSpPr>
          <a:xfrm>
            <a:off x="1107444" y="3647424"/>
            <a:ext cx="345881" cy="374100"/>
            <a:chOff x="-62150375" y="2664925"/>
            <a:chExt cx="316650" cy="318225"/>
          </a:xfrm>
        </p:grpSpPr>
        <p:sp>
          <p:nvSpPr>
            <p:cNvPr id="251" name="Google Shape;251;p32"/>
            <p:cNvSpPr/>
            <p:nvPr/>
          </p:nvSpPr>
          <p:spPr>
            <a:xfrm>
              <a:off x="-62150375" y="2961850"/>
              <a:ext cx="316650" cy="21300"/>
            </a:xfrm>
            <a:custGeom>
              <a:avLst/>
              <a:gdLst/>
              <a:ahLst/>
              <a:cxnLst/>
              <a:rect l="l" t="t" r="r" b="b"/>
              <a:pathLst>
                <a:path w="12666" h="852" extrusionOk="0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42BD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-62150375" y="2838200"/>
              <a:ext cx="82725" cy="102400"/>
            </a:xfrm>
            <a:custGeom>
              <a:avLst/>
              <a:gdLst/>
              <a:ahLst/>
              <a:cxnLst/>
              <a:rect l="l" t="t" r="r" b="b"/>
              <a:pathLst>
                <a:path w="3309" h="4096" extrusionOk="0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42BD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2"/>
            <p:cNvSpPr/>
            <p:nvPr/>
          </p:nvSpPr>
          <p:spPr>
            <a:xfrm>
              <a:off x="-62033800" y="2664925"/>
              <a:ext cx="82725" cy="274900"/>
            </a:xfrm>
            <a:custGeom>
              <a:avLst/>
              <a:gdLst/>
              <a:ahLst/>
              <a:cxnLst/>
              <a:rect l="l" t="t" r="r" b="b"/>
              <a:pathLst>
                <a:path w="3309" h="10996" extrusionOk="0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42BD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2"/>
            <p:cNvSpPr/>
            <p:nvPr/>
          </p:nvSpPr>
          <p:spPr>
            <a:xfrm>
              <a:off x="-61917225" y="2754700"/>
              <a:ext cx="83500" cy="185900"/>
            </a:xfrm>
            <a:custGeom>
              <a:avLst/>
              <a:gdLst/>
              <a:ahLst/>
              <a:cxnLst/>
              <a:rect l="l" t="t" r="r" b="b"/>
              <a:pathLst>
                <a:path w="3340" h="7436" extrusionOk="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42BD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p32"/>
          <p:cNvSpPr txBox="1"/>
          <p:nvPr/>
        </p:nvSpPr>
        <p:spPr>
          <a:xfrm>
            <a:off x="4073382" y="3150275"/>
            <a:ext cx="4835679" cy="1317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venir"/>
                <a:sym typeface="Avenir"/>
              </a:rPr>
              <a:t>Follower growth rate.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6" name="Google Shape;256;p32"/>
          <p:cNvSpPr/>
          <p:nvPr/>
        </p:nvSpPr>
        <p:spPr>
          <a:xfrm>
            <a:off x="0" y="229850"/>
            <a:ext cx="9144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42BDBB"/>
                </a:solidFill>
                <a:latin typeface="Bebas Neue"/>
                <a:sym typeface="Bebas Neue"/>
              </a:rPr>
              <a:t>Social media dashboard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125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Timeline, Teams&#10;&#10;Description automatically generated">
            <a:extLst>
              <a:ext uri="{FF2B5EF4-FFF2-40B4-BE49-F238E27FC236}">
                <a16:creationId xmlns:a16="http://schemas.microsoft.com/office/drawing/2014/main" xmlns="" id="{7DAD376F-D269-41CD-A610-29AEC9F5C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920CA46-EEED-4343-A415-FB329261B717}"/>
              </a:ext>
            </a:extLst>
          </p:cNvPr>
          <p:cNvSpPr txBox="1"/>
          <p:nvPr/>
        </p:nvSpPr>
        <p:spPr>
          <a:xfrm>
            <a:off x="563656" y="3683785"/>
            <a:ext cx="10894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Followers</a:t>
            </a:r>
          </a:p>
          <a:p>
            <a:pPr algn="ctr"/>
            <a:r>
              <a:rPr lang="en-US" sz="1500" dirty="0"/>
              <a:t>8200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A776D3FD-DBED-4DB0-B680-DD89BC05430B}"/>
              </a:ext>
            </a:extLst>
          </p:cNvPr>
          <p:cNvCxnSpPr/>
          <p:nvPr/>
        </p:nvCxnSpPr>
        <p:spPr>
          <a:xfrm>
            <a:off x="1630300" y="3409025"/>
            <a:ext cx="0" cy="111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0A0940EB-9222-4D89-B7EE-BAD756BDCE09}"/>
              </a:ext>
            </a:extLst>
          </p:cNvPr>
          <p:cNvCxnSpPr/>
          <p:nvPr/>
        </p:nvCxnSpPr>
        <p:spPr>
          <a:xfrm>
            <a:off x="2996353" y="3379567"/>
            <a:ext cx="0" cy="111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Exponential Graph with solid fill">
            <a:extLst>
              <a:ext uri="{FF2B5EF4-FFF2-40B4-BE49-F238E27FC236}">
                <a16:creationId xmlns:a16="http://schemas.microsoft.com/office/drawing/2014/main" xmlns="" id="{3D0B12F2-62F2-4FF3-BC81-72F7E1C26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719224" y="3592631"/>
            <a:ext cx="685800" cy="6858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712B32D-E58F-4C07-90F0-54C5F47DAECC}"/>
              </a:ext>
            </a:extLst>
          </p:cNvPr>
          <p:cNvSpPr txBox="1"/>
          <p:nvPr/>
        </p:nvSpPr>
        <p:spPr>
          <a:xfrm>
            <a:off x="1714373" y="3499810"/>
            <a:ext cx="12874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New Followers</a:t>
            </a:r>
          </a:p>
          <a:p>
            <a:pPr algn="ctr"/>
            <a:r>
              <a:rPr lang="en-US" sz="1500" dirty="0"/>
              <a:t>200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790E10D-65EF-4297-BAE5-D728122C4497}"/>
              </a:ext>
            </a:extLst>
          </p:cNvPr>
          <p:cNvSpPr txBox="1"/>
          <p:nvPr/>
        </p:nvSpPr>
        <p:spPr>
          <a:xfrm>
            <a:off x="2924451" y="3683785"/>
            <a:ext cx="10894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Rate</a:t>
            </a:r>
          </a:p>
          <a:p>
            <a:pPr algn="ctr"/>
            <a:r>
              <a:rPr lang="en-US" sz="1500" dirty="0">
                <a:solidFill>
                  <a:srgbClr val="00B050"/>
                </a:solidFill>
              </a:rPr>
              <a:t>+2.5%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C6740CD8-10FC-4D27-8345-955371CAA9C6}"/>
              </a:ext>
            </a:extLst>
          </p:cNvPr>
          <p:cNvSpPr txBox="1"/>
          <p:nvPr/>
        </p:nvSpPr>
        <p:spPr>
          <a:xfrm>
            <a:off x="5091106" y="1620175"/>
            <a:ext cx="10894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Followers</a:t>
            </a:r>
          </a:p>
          <a:p>
            <a:pPr algn="ctr"/>
            <a:r>
              <a:rPr lang="en-US" sz="1500" dirty="0"/>
              <a:t>5500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EA636E3-C50D-49E4-82C7-AC941BDCA3DC}"/>
              </a:ext>
            </a:extLst>
          </p:cNvPr>
          <p:cNvCxnSpPr/>
          <p:nvPr/>
        </p:nvCxnSpPr>
        <p:spPr>
          <a:xfrm>
            <a:off x="6157749" y="1345416"/>
            <a:ext cx="0" cy="111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C826078E-C206-49B5-925A-2B83B8E8816C}"/>
              </a:ext>
            </a:extLst>
          </p:cNvPr>
          <p:cNvCxnSpPr/>
          <p:nvPr/>
        </p:nvCxnSpPr>
        <p:spPr>
          <a:xfrm>
            <a:off x="7523802" y="1315958"/>
            <a:ext cx="0" cy="111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Exponential Graph with solid fill">
            <a:extLst>
              <a:ext uri="{FF2B5EF4-FFF2-40B4-BE49-F238E27FC236}">
                <a16:creationId xmlns:a16="http://schemas.microsoft.com/office/drawing/2014/main" xmlns="" id="{0FCACEE6-A900-40F9-A9E6-328F7077E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246673" y="1529021"/>
            <a:ext cx="685800" cy="6858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2724F433-25A3-48C2-9E0B-5028EA5BB3A5}"/>
              </a:ext>
            </a:extLst>
          </p:cNvPr>
          <p:cNvSpPr txBox="1"/>
          <p:nvPr/>
        </p:nvSpPr>
        <p:spPr>
          <a:xfrm>
            <a:off x="6219798" y="1449478"/>
            <a:ext cx="12874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New Followers</a:t>
            </a:r>
          </a:p>
          <a:p>
            <a:pPr algn="ctr"/>
            <a:r>
              <a:rPr lang="en-US" sz="1500" dirty="0"/>
              <a:t>500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F22A9D3-E67A-4118-BA4F-CA7EC2FCBD05}"/>
              </a:ext>
            </a:extLst>
          </p:cNvPr>
          <p:cNvSpPr txBox="1"/>
          <p:nvPr/>
        </p:nvSpPr>
        <p:spPr>
          <a:xfrm>
            <a:off x="7451900" y="1620175"/>
            <a:ext cx="10894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Rate</a:t>
            </a:r>
          </a:p>
          <a:p>
            <a:pPr algn="ctr"/>
            <a:r>
              <a:rPr lang="en-US" sz="1500" dirty="0">
                <a:solidFill>
                  <a:srgbClr val="00B050"/>
                </a:solidFill>
              </a:rPr>
              <a:t>+10.0%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D7C6F70-12FE-4719-A80D-117F372A31E6}"/>
              </a:ext>
            </a:extLst>
          </p:cNvPr>
          <p:cNvSpPr txBox="1"/>
          <p:nvPr/>
        </p:nvSpPr>
        <p:spPr>
          <a:xfrm>
            <a:off x="563656" y="1620175"/>
            <a:ext cx="10894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Followers</a:t>
            </a:r>
          </a:p>
          <a:p>
            <a:pPr algn="ctr"/>
            <a:r>
              <a:rPr lang="en-US" sz="1500" dirty="0"/>
              <a:t>9500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FE844CCB-6E99-4E04-AB4D-3D4FB91347AB}"/>
              </a:ext>
            </a:extLst>
          </p:cNvPr>
          <p:cNvCxnSpPr/>
          <p:nvPr/>
        </p:nvCxnSpPr>
        <p:spPr>
          <a:xfrm>
            <a:off x="1630300" y="1345416"/>
            <a:ext cx="0" cy="111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063A4DAE-13B4-48D3-A0E1-276D45798220}"/>
              </a:ext>
            </a:extLst>
          </p:cNvPr>
          <p:cNvCxnSpPr/>
          <p:nvPr/>
        </p:nvCxnSpPr>
        <p:spPr>
          <a:xfrm>
            <a:off x="2996353" y="1315958"/>
            <a:ext cx="0" cy="111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E4D59461-44DA-4CE6-BD35-20191D37FDF3}"/>
              </a:ext>
            </a:extLst>
          </p:cNvPr>
          <p:cNvSpPr txBox="1"/>
          <p:nvPr/>
        </p:nvSpPr>
        <p:spPr>
          <a:xfrm>
            <a:off x="1692348" y="1429991"/>
            <a:ext cx="12874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New Followers</a:t>
            </a:r>
          </a:p>
          <a:p>
            <a:pPr algn="ctr"/>
            <a:r>
              <a:rPr lang="en-US" sz="1500" dirty="0"/>
              <a:t>-500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C7E51DDC-3B36-47ED-893E-2809DAF9D11E}"/>
              </a:ext>
            </a:extLst>
          </p:cNvPr>
          <p:cNvSpPr txBox="1"/>
          <p:nvPr/>
        </p:nvSpPr>
        <p:spPr>
          <a:xfrm>
            <a:off x="2924451" y="1620175"/>
            <a:ext cx="10894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Rate</a:t>
            </a:r>
          </a:p>
          <a:p>
            <a:pPr algn="ctr"/>
            <a:r>
              <a:rPr lang="en-US" sz="1500" dirty="0">
                <a:solidFill>
                  <a:srgbClr val="FF0000"/>
                </a:solidFill>
              </a:rPr>
              <a:t>-5.0%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B255E45-8CB5-4BB1-885D-4C489E3EB1D6}"/>
              </a:ext>
            </a:extLst>
          </p:cNvPr>
          <p:cNvSpPr txBox="1"/>
          <p:nvPr/>
        </p:nvSpPr>
        <p:spPr>
          <a:xfrm>
            <a:off x="5022625" y="3683785"/>
            <a:ext cx="10894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Followers</a:t>
            </a:r>
          </a:p>
          <a:p>
            <a:pPr algn="ctr"/>
            <a:r>
              <a:rPr lang="en-US" sz="1500" dirty="0"/>
              <a:t>2150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E8EAC930-62B1-4DCA-847E-072E7275E581}"/>
              </a:ext>
            </a:extLst>
          </p:cNvPr>
          <p:cNvCxnSpPr/>
          <p:nvPr/>
        </p:nvCxnSpPr>
        <p:spPr>
          <a:xfrm>
            <a:off x="6089268" y="3409025"/>
            <a:ext cx="0" cy="111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22D6DFFB-7AE4-4E89-A2D9-529548A22B3F}"/>
              </a:ext>
            </a:extLst>
          </p:cNvPr>
          <p:cNvCxnSpPr/>
          <p:nvPr/>
        </p:nvCxnSpPr>
        <p:spPr>
          <a:xfrm>
            <a:off x="7455321" y="3379567"/>
            <a:ext cx="0" cy="111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 descr="Exponential Graph with solid fill">
            <a:extLst>
              <a:ext uri="{FF2B5EF4-FFF2-40B4-BE49-F238E27FC236}">
                <a16:creationId xmlns:a16="http://schemas.microsoft.com/office/drawing/2014/main" xmlns="" id="{85B2CD23-C8E6-4B7C-9187-44B20FCC6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178192" y="3592631"/>
            <a:ext cx="685800" cy="6858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A4C3CA58-F6C0-4CDD-ADF2-F045A4369179}"/>
              </a:ext>
            </a:extLst>
          </p:cNvPr>
          <p:cNvSpPr txBox="1"/>
          <p:nvPr/>
        </p:nvSpPr>
        <p:spPr>
          <a:xfrm>
            <a:off x="6139939" y="3499810"/>
            <a:ext cx="12874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New Followers</a:t>
            </a:r>
          </a:p>
          <a:p>
            <a:pPr algn="ctr"/>
            <a:r>
              <a:rPr lang="en-US" sz="1500" dirty="0"/>
              <a:t>150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5E3E1A7C-DB8C-42D4-B45F-E17112AABA0A}"/>
              </a:ext>
            </a:extLst>
          </p:cNvPr>
          <p:cNvSpPr txBox="1"/>
          <p:nvPr/>
        </p:nvSpPr>
        <p:spPr>
          <a:xfrm>
            <a:off x="7383419" y="3683785"/>
            <a:ext cx="10894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Rate</a:t>
            </a:r>
          </a:p>
          <a:p>
            <a:pPr algn="ctr"/>
            <a:r>
              <a:rPr lang="en-US" sz="1500" dirty="0">
                <a:solidFill>
                  <a:srgbClr val="00B050"/>
                </a:solidFill>
              </a:rPr>
              <a:t>+7.5%</a:t>
            </a:r>
          </a:p>
        </p:txBody>
      </p:sp>
      <p:pic>
        <p:nvPicPr>
          <p:cNvPr id="11" name="Graphic 10" descr="Downward trend graph with solid fill">
            <a:extLst>
              <a:ext uri="{FF2B5EF4-FFF2-40B4-BE49-F238E27FC236}">
                <a16:creationId xmlns:a16="http://schemas.microsoft.com/office/drawing/2014/main" xmlns="" id="{3E726E93-6102-4DEA-B6FA-B8E67B3BEC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792470" y="1529021"/>
            <a:ext cx="685800" cy="685800"/>
          </a:xfrm>
          <a:prstGeom prst="rect">
            <a:avLst/>
          </a:prstGeom>
        </p:spPr>
      </p:pic>
      <p:sp>
        <p:nvSpPr>
          <p:cNvPr id="28" name="Google Shape;256;p32">
            <a:extLst>
              <a:ext uri="{FF2B5EF4-FFF2-40B4-BE49-F238E27FC236}">
                <a16:creationId xmlns:a16="http://schemas.microsoft.com/office/drawing/2014/main" xmlns="" id="{7847D0E1-6239-44DD-B6C8-03EDD65C01A8}"/>
              </a:ext>
            </a:extLst>
          </p:cNvPr>
          <p:cNvSpPr/>
          <p:nvPr/>
        </p:nvSpPr>
        <p:spPr>
          <a:xfrm>
            <a:off x="0" y="229850"/>
            <a:ext cx="9144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42BDBB"/>
                </a:solidFill>
                <a:latin typeface="Bebas Neue"/>
                <a:sym typeface="Bebas Neue"/>
              </a:rPr>
              <a:t>Social media dashboard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552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/>
          <p:nvPr/>
        </p:nvSpPr>
        <p:spPr>
          <a:xfrm>
            <a:off x="0" y="108850"/>
            <a:ext cx="9144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42BDBB"/>
                </a:solidFill>
                <a:latin typeface="Bebas Neue"/>
                <a:ea typeface="Bebas Neue"/>
                <a:cs typeface="Bebas Neue"/>
                <a:sym typeface="Bebas Neue"/>
              </a:rPr>
              <a:t>S</a:t>
            </a:r>
            <a:r>
              <a:rPr lang="en" sz="2400" b="0" i="0" u="none" strike="noStrike" cap="none" dirty="0">
                <a:solidFill>
                  <a:srgbClr val="42BDBB"/>
                </a:solidFill>
                <a:latin typeface="Bebas Neue"/>
                <a:ea typeface="Bebas Neue"/>
                <a:cs typeface="Bebas Neue"/>
                <a:sym typeface="Bebas Neue"/>
              </a:rPr>
              <a:t>ocial media Dashboard</a:t>
            </a:r>
            <a:endParaRPr dirty="0"/>
          </a:p>
        </p:txBody>
      </p:sp>
      <p:sp>
        <p:nvSpPr>
          <p:cNvPr id="351" name="Google Shape;351;p34"/>
          <p:cNvSpPr/>
          <p:nvPr/>
        </p:nvSpPr>
        <p:spPr>
          <a:xfrm rot="5400000">
            <a:off x="115894" y="1873450"/>
            <a:ext cx="4019879" cy="160692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2" name="Google Shape;352;p34"/>
          <p:cNvGrpSpPr/>
          <p:nvPr/>
        </p:nvGrpSpPr>
        <p:grpSpPr>
          <a:xfrm>
            <a:off x="1414810" y="815283"/>
            <a:ext cx="1440001" cy="708610"/>
            <a:chOff x="610478" y="3320948"/>
            <a:chExt cx="1656721" cy="815254"/>
          </a:xfrm>
        </p:grpSpPr>
        <p:sp>
          <p:nvSpPr>
            <p:cNvPr id="353" name="Google Shape;353;p34"/>
            <p:cNvSpPr/>
            <p:nvPr/>
          </p:nvSpPr>
          <p:spPr>
            <a:xfrm>
              <a:off x="1195066" y="3320948"/>
              <a:ext cx="492062" cy="463120"/>
            </a:xfrm>
            <a:custGeom>
              <a:avLst/>
              <a:gdLst/>
              <a:ahLst/>
              <a:cxnLst/>
              <a:rect l="l" t="t" r="r" b="b"/>
              <a:pathLst>
                <a:path w="3024229" h="2846350" extrusionOk="0">
                  <a:moveTo>
                    <a:pt x="1498741" y="0"/>
                  </a:moveTo>
                  <a:cubicBezTo>
                    <a:pt x="2023629" y="0"/>
                    <a:pt x="2529883" y="79782"/>
                    <a:pt x="3006037" y="227882"/>
                  </a:cubicBezTo>
                  <a:lnTo>
                    <a:pt x="3024229" y="234038"/>
                  </a:lnTo>
                  <a:lnTo>
                    <a:pt x="2158334" y="2846350"/>
                  </a:lnTo>
                  <a:lnTo>
                    <a:pt x="1966093" y="2796919"/>
                  </a:lnTo>
                  <a:cubicBezTo>
                    <a:pt x="1815134" y="2766029"/>
                    <a:pt x="1658832" y="2749806"/>
                    <a:pt x="1498741" y="2749806"/>
                  </a:cubicBezTo>
                  <a:cubicBezTo>
                    <a:pt x="1338650" y="2749806"/>
                    <a:pt x="1182348" y="2766029"/>
                    <a:pt x="1031389" y="2796919"/>
                  </a:cubicBezTo>
                  <a:lnTo>
                    <a:pt x="851609" y="2843146"/>
                  </a:lnTo>
                  <a:lnTo>
                    <a:pt x="0" y="225453"/>
                  </a:lnTo>
                  <a:lnTo>
                    <a:pt x="231977" y="159578"/>
                  </a:lnTo>
                  <a:cubicBezTo>
                    <a:pt x="636868" y="55405"/>
                    <a:pt x="1061334" y="0"/>
                    <a:pt x="1498741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780515" y="3365498"/>
              <a:ext cx="527673" cy="546657"/>
            </a:xfrm>
            <a:custGeom>
              <a:avLst/>
              <a:gdLst/>
              <a:ahLst/>
              <a:cxnLst/>
              <a:rect l="l" t="t" r="r" b="b"/>
              <a:pathLst>
                <a:path w="3243097" h="3359774" extrusionOk="0">
                  <a:moveTo>
                    <a:pt x="2391581" y="0"/>
                  </a:moveTo>
                  <a:lnTo>
                    <a:pt x="3243097" y="2617405"/>
                  </a:lnTo>
                  <a:lnTo>
                    <a:pt x="3126410" y="2660112"/>
                  </a:lnTo>
                  <a:cubicBezTo>
                    <a:pt x="2779614" y="2806795"/>
                    <a:pt x="2475926" y="3035440"/>
                    <a:pt x="2239631" y="3321763"/>
                  </a:cubicBezTo>
                  <a:lnTo>
                    <a:pt x="2211207" y="3359774"/>
                  </a:lnTo>
                  <a:lnTo>
                    <a:pt x="0" y="1722466"/>
                  </a:lnTo>
                  <a:lnTo>
                    <a:pt x="117747" y="1572631"/>
                  </a:lnTo>
                  <a:cubicBezTo>
                    <a:pt x="685889" y="884203"/>
                    <a:pt x="1432270" y="348323"/>
                    <a:pt x="2286242" y="35642"/>
                  </a:cubicBezTo>
                  <a:lnTo>
                    <a:pt x="239158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1571352" y="3366973"/>
              <a:ext cx="532276" cy="549128"/>
            </a:xfrm>
            <a:custGeom>
              <a:avLst/>
              <a:gdLst/>
              <a:ahLst/>
              <a:cxnLst/>
              <a:rect l="l" t="t" r="r" b="b"/>
              <a:pathLst>
                <a:path w="3271388" h="3374959" extrusionOk="0">
                  <a:moveTo>
                    <a:pt x="866062" y="0"/>
                  </a:moveTo>
                  <a:lnTo>
                    <a:pt x="944797" y="26641"/>
                  </a:lnTo>
                  <a:cubicBezTo>
                    <a:pt x="1876403" y="367748"/>
                    <a:pt x="2679967" y="974479"/>
                    <a:pt x="3263768" y="1755113"/>
                  </a:cubicBezTo>
                  <a:lnTo>
                    <a:pt x="3271388" y="1765829"/>
                  </a:lnTo>
                  <a:lnTo>
                    <a:pt x="1037918" y="3374959"/>
                  </a:lnTo>
                  <a:lnTo>
                    <a:pt x="991408" y="3312762"/>
                  </a:lnTo>
                  <a:cubicBezTo>
                    <a:pt x="755113" y="3026439"/>
                    <a:pt x="451425" y="2797794"/>
                    <a:pt x="104629" y="2651111"/>
                  </a:cubicBezTo>
                  <a:lnTo>
                    <a:pt x="0" y="2612817"/>
                  </a:lnTo>
                  <a:lnTo>
                    <a:pt x="86606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610478" y="3666981"/>
              <a:ext cx="514389" cy="469160"/>
            </a:xfrm>
            <a:custGeom>
              <a:avLst/>
              <a:gdLst/>
              <a:ahLst/>
              <a:cxnLst/>
              <a:rect l="l" t="t" r="r" b="b"/>
              <a:pathLst>
                <a:path w="3161453" h="2883477" extrusionOk="0">
                  <a:moveTo>
                    <a:pt x="951022" y="0"/>
                  </a:moveTo>
                  <a:lnTo>
                    <a:pt x="3161453" y="1636734"/>
                  </a:lnTo>
                  <a:lnTo>
                    <a:pt x="3143998" y="1660075"/>
                  </a:lnTo>
                  <a:cubicBezTo>
                    <a:pt x="2935631" y="1968499"/>
                    <a:pt x="2799513" y="2329744"/>
                    <a:pt x="2759929" y="2719528"/>
                  </a:cubicBezTo>
                  <a:lnTo>
                    <a:pt x="2751650" y="2883477"/>
                  </a:lnTo>
                  <a:lnTo>
                    <a:pt x="0" y="2883477"/>
                  </a:lnTo>
                  <a:lnTo>
                    <a:pt x="4745" y="2695790"/>
                  </a:lnTo>
                  <a:cubicBezTo>
                    <a:pt x="52918" y="1745467"/>
                    <a:pt x="362824" y="864198"/>
                    <a:pt x="863816" y="122632"/>
                  </a:cubicBezTo>
                  <a:lnTo>
                    <a:pt x="95102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1755741" y="3675804"/>
              <a:ext cx="511458" cy="460398"/>
            </a:xfrm>
            <a:custGeom>
              <a:avLst/>
              <a:gdLst/>
              <a:ahLst/>
              <a:cxnLst/>
              <a:rect l="l" t="t" r="r" b="b"/>
              <a:pathLst>
                <a:path w="3143439" h="2829624" extrusionOk="0">
                  <a:moveTo>
                    <a:pt x="2230713" y="0"/>
                  </a:moveTo>
                  <a:lnTo>
                    <a:pt x="2279623" y="68779"/>
                  </a:lnTo>
                  <a:cubicBezTo>
                    <a:pt x="2780615" y="810345"/>
                    <a:pt x="3090521" y="1691614"/>
                    <a:pt x="3138693" y="2641937"/>
                  </a:cubicBezTo>
                  <a:lnTo>
                    <a:pt x="3143439" y="2829624"/>
                  </a:lnTo>
                  <a:lnTo>
                    <a:pt x="391788" y="2829624"/>
                  </a:lnTo>
                  <a:lnTo>
                    <a:pt x="383509" y="2665675"/>
                  </a:lnTo>
                  <a:cubicBezTo>
                    <a:pt x="351842" y="2353848"/>
                    <a:pt x="258393" y="2060286"/>
                    <a:pt x="115596" y="1797420"/>
                  </a:cubicBezTo>
                  <a:lnTo>
                    <a:pt x="0" y="1607144"/>
                  </a:lnTo>
                  <a:lnTo>
                    <a:pt x="223071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58" name="Google Shape;358;p34"/>
          <p:cNvCxnSpPr/>
          <p:nvPr/>
        </p:nvCxnSpPr>
        <p:spPr>
          <a:xfrm rot="10800000">
            <a:off x="1597610" y="1369128"/>
            <a:ext cx="528600" cy="15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sm" len="sm"/>
          </a:ln>
        </p:spPr>
      </p:cxnSp>
      <p:grpSp>
        <p:nvGrpSpPr>
          <p:cNvPr id="359" name="Google Shape;359;p34"/>
          <p:cNvGrpSpPr/>
          <p:nvPr/>
        </p:nvGrpSpPr>
        <p:grpSpPr>
          <a:xfrm>
            <a:off x="1414811" y="2222654"/>
            <a:ext cx="1440001" cy="708610"/>
            <a:chOff x="610478" y="3320948"/>
            <a:chExt cx="1656721" cy="815254"/>
          </a:xfrm>
        </p:grpSpPr>
        <p:sp>
          <p:nvSpPr>
            <p:cNvPr id="360" name="Google Shape;360;p34"/>
            <p:cNvSpPr/>
            <p:nvPr/>
          </p:nvSpPr>
          <p:spPr>
            <a:xfrm>
              <a:off x="1195066" y="3320948"/>
              <a:ext cx="492062" cy="463120"/>
            </a:xfrm>
            <a:custGeom>
              <a:avLst/>
              <a:gdLst/>
              <a:ahLst/>
              <a:cxnLst/>
              <a:rect l="l" t="t" r="r" b="b"/>
              <a:pathLst>
                <a:path w="3024229" h="2846350" extrusionOk="0">
                  <a:moveTo>
                    <a:pt x="1498741" y="0"/>
                  </a:moveTo>
                  <a:cubicBezTo>
                    <a:pt x="2023629" y="0"/>
                    <a:pt x="2529883" y="79782"/>
                    <a:pt x="3006037" y="227882"/>
                  </a:cubicBezTo>
                  <a:lnTo>
                    <a:pt x="3024229" y="234038"/>
                  </a:lnTo>
                  <a:lnTo>
                    <a:pt x="2158334" y="2846350"/>
                  </a:lnTo>
                  <a:lnTo>
                    <a:pt x="1966093" y="2796919"/>
                  </a:lnTo>
                  <a:cubicBezTo>
                    <a:pt x="1815134" y="2766029"/>
                    <a:pt x="1658832" y="2749806"/>
                    <a:pt x="1498741" y="2749806"/>
                  </a:cubicBezTo>
                  <a:cubicBezTo>
                    <a:pt x="1338650" y="2749806"/>
                    <a:pt x="1182348" y="2766029"/>
                    <a:pt x="1031389" y="2796919"/>
                  </a:cubicBezTo>
                  <a:lnTo>
                    <a:pt x="851609" y="2843146"/>
                  </a:lnTo>
                  <a:lnTo>
                    <a:pt x="0" y="225453"/>
                  </a:lnTo>
                  <a:lnTo>
                    <a:pt x="231977" y="159578"/>
                  </a:lnTo>
                  <a:cubicBezTo>
                    <a:pt x="636868" y="55405"/>
                    <a:pt x="1061334" y="0"/>
                    <a:pt x="1498741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780515" y="3365498"/>
              <a:ext cx="527673" cy="546657"/>
            </a:xfrm>
            <a:custGeom>
              <a:avLst/>
              <a:gdLst/>
              <a:ahLst/>
              <a:cxnLst/>
              <a:rect l="l" t="t" r="r" b="b"/>
              <a:pathLst>
                <a:path w="3243097" h="3359774" extrusionOk="0">
                  <a:moveTo>
                    <a:pt x="2391581" y="0"/>
                  </a:moveTo>
                  <a:lnTo>
                    <a:pt x="3243097" y="2617405"/>
                  </a:lnTo>
                  <a:lnTo>
                    <a:pt x="3126410" y="2660112"/>
                  </a:lnTo>
                  <a:cubicBezTo>
                    <a:pt x="2779614" y="2806795"/>
                    <a:pt x="2475926" y="3035440"/>
                    <a:pt x="2239631" y="3321763"/>
                  </a:cubicBezTo>
                  <a:lnTo>
                    <a:pt x="2211207" y="3359774"/>
                  </a:lnTo>
                  <a:lnTo>
                    <a:pt x="0" y="1722466"/>
                  </a:lnTo>
                  <a:lnTo>
                    <a:pt x="117747" y="1572631"/>
                  </a:lnTo>
                  <a:cubicBezTo>
                    <a:pt x="685889" y="884203"/>
                    <a:pt x="1432270" y="348323"/>
                    <a:pt x="2286242" y="35642"/>
                  </a:cubicBezTo>
                  <a:lnTo>
                    <a:pt x="239158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1571352" y="3366973"/>
              <a:ext cx="532276" cy="549128"/>
            </a:xfrm>
            <a:custGeom>
              <a:avLst/>
              <a:gdLst/>
              <a:ahLst/>
              <a:cxnLst/>
              <a:rect l="l" t="t" r="r" b="b"/>
              <a:pathLst>
                <a:path w="3271388" h="3374959" extrusionOk="0">
                  <a:moveTo>
                    <a:pt x="866062" y="0"/>
                  </a:moveTo>
                  <a:lnTo>
                    <a:pt x="944797" y="26641"/>
                  </a:lnTo>
                  <a:cubicBezTo>
                    <a:pt x="1876403" y="367748"/>
                    <a:pt x="2679967" y="974479"/>
                    <a:pt x="3263768" y="1755113"/>
                  </a:cubicBezTo>
                  <a:lnTo>
                    <a:pt x="3271388" y="1765829"/>
                  </a:lnTo>
                  <a:lnTo>
                    <a:pt x="1037918" y="3374959"/>
                  </a:lnTo>
                  <a:lnTo>
                    <a:pt x="991408" y="3312762"/>
                  </a:lnTo>
                  <a:cubicBezTo>
                    <a:pt x="755113" y="3026439"/>
                    <a:pt x="451425" y="2797794"/>
                    <a:pt x="104629" y="2651111"/>
                  </a:cubicBezTo>
                  <a:lnTo>
                    <a:pt x="0" y="2612817"/>
                  </a:lnTo>
                  <a:lnTo>
                    <a:pt x="86606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610478" y="3666981"/>
              <a:ext cx="514389" cy="469160"/>
            </a:xfrm>
            <a:custGeom>
              <a:avLst/>
              <a:gdLst/>
              <a:ahLst/>
              <a:cxnLst/>
              <a:rect l="l" t="t" r="r" b="b"/>
              <a:pathLst>
                <a:path w="3161453" h="2883477" extrusionOk="0">
                  <a:moveTo>
                    <a:pt x="951022" y="0"/>
                  </a:moveTo>
                  <a:lnTo>
                    <a:pt x="3161453" y="1636734"/>
                  </a:lnTo>
                  <a:lnTo>
                    <a:pt x="3143998" y="1660075"/>
                  </a:lnTo>
                  <a:cubicBezTo>
                    <a:pt x="2935631" y="1968499"/>
                    <a:pt x="2799513" y="2329744"/>
                    <a:pt x="2759929" y="2719528"/>
                  </a:cubicBezTo>
                  <a:lnTo>
                    <a:pt x="2751650" y="2883477"/>
                  </a:lnTo>
                  <a:lnTo>
                    <a:pt x="0" y="2883477"/>
                  </a:lnTo>
                  <a:lnTo>
                    <a:pt x="4745" y="2695790"/>
                  </a:lnTo>
                  <a:cubicBezTo>
                    <a:pt x="52918" y="1745467"/>
                    <a:pt x="362824" y="864198"/>
                    <a:pt x="863816" y="122632"/>
                  </a:cubicBezTo>
                  <a:lnTo>
                    <a:pt x="95102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1755741" y="3675804"/>
              <a:ext cx="511458" cy="460398"/>
            </a:xfrm>
            <a:custGeom>
              <a:avLst/>
              <a:gdLst/>
              <a:ahLst/>
              <a:cxnLst/>
              <a:rect l="l" t="t" r="r" b="b"/>
              <a:pathLst>
                <a:path w="3143439" h="2829624" extrusionOk="0">
                  <a:moveTo>
                    <a:pt x="2230713" y="0"/>
                  </a:moveTo>
                  <a:lnTo>
                    <a:pt x="2279623" y="68779"/>
                  </a:lnTo>
                  <a:cubicBezTo>
                    <a:pt x="2780615" y="810345"/>
                    <a:pt x="3090521" y="1691614"/>
                    <a:pt x="3138693" y="2641937"/>
                  </a:cubicBezTo>
                  <a:lnTo>
                    <a:pt x="3143439" y="2829624"/>
                  </a:lnTo>
                  <a:lnTo>
                    <a:pt x="391788" y="2829624"/>
                  </a:lnTo>
                  <a:lnTo>
                    <a:pt x="383509" y="2665675"/>
                  </a:lnTo>
                  <a:cubicBezTo>
                    <a:pt x="351842" y="2353848"/>
                    <a:pt x="258393" y="2060286"/>
                    <a:pt x="115596" y="1797420"/>
                  </a:cubicBezTo>
                  <a:lnTo>
                    <a:pt x="0" y="1607144"/>
                  </a:lnTo>
                  <a:lnTo>
                    <a:pt x="223071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65" name="Google Shape;365;p34"/>
          <p:cNvCxnSpPr/>
          <p:nvPr/>
        </p:nvCxnSpPr>
        <p:spPr>
          <a:xfrm rot="10800000">
            <a:off x="2141702" y="2437404"/>
            <a:ext cx="0" cy="45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sm" len="sm"/>
          </a:ln>
        </p:spPr>
      </p:cxnSp>
      <p:grpSp>
        <p:nvGrpSpPr>
          <p:cNvPr id="366" name="Google Shape;366;p34"/>
          <p:cNvGrpSpPr/>
          <p:nvPr/>
        </p:nvGrpSpPr>
        <p:grpSpPr>
          <a:xfrm>
            <a:off x="1414811" y="3565730"/>
            <a:ext cx="1440001" cy="708610"/>
            <a:chOff x="610478" y="3320948"/>
            <a:chExt cx="1656721" cy="815254"/>
          </a:xfrm>
        </p:grpSpPr>
        <p:sp>
          <p:nvSpPr>
            <p:cNvPr id="367" name="Google Shape;367;p34"/>
            <p:cNvSpPr/>
            <p:nvPr/>
          </p:nvSpPr>
          <p:spPr>
            <a:xfrm>
              <a:off x="1195066" y="3320948"/>
              <a:ext cx="492062" cy="463120"/>
            </a:xfrm>
            <a:custGeom>
              <a:avLst/>
              <a:gdLst/>
              <a:ahLst/>
              <a:cxnLst/>
              <a:rect l="l" t="t" r="r" b="b"/>
              <a:pathLst>
                <a:path w="3024229" h="2846350" extrusionOk="0">
                  <a:moveTo>
                    <a:pt x="1498741" y="0"/>
                  </a:moveTo>
                  <a:cubicBezTo>
                    <a:pt x="2023629" y="0"/>
                    <a:pt x="2529883" y="79782"/>
                    <a:pt x="3006037" y="227882"/>
                  </a:cubicBezTo>
                  <a:lnTo>
                    <a:pt x="3024229" y="234038"/>
                  </a:lnTo>
                  <a:lnTo>
                    <a:pt x="2158334" y="2846350"/>
                  </a:lnTo>
                  <a:lnTo>
                    <a:pt x="1966093" y="2796919"/>
                  </a:lnTo>
                  <a:cubicBezTo>
                    <a:pt x="1815134" y="2766029"/>
                    <a:pt x="1658832" y="2749806"/>
                    <a:pt x="1498741" y="2749806"/>
                  </a:cubicBezTo>
                  <a:cubicBezTo>
                    <a:pt x="1338650" y="2749806"/>
                    <a:pt x="1182348" y="2766029"/>
                    <a:pt x="1031389" y="2796919"/>
                  </a:cubicBezTo>
                  <a:lnTo>
                    <a:pt x="851609" y="2843146"/>
                  </a:lnTo>
                  <a:lnTo>
                    <a:pt x="0" y="225453"/>
                  </a:lnTo>
                  <a:lnTo>
                    <a:pt x="231977" y="159578"/>
                  </a:lnTo>
                  <a:cubicBezTo>
                    <a:pt x="636868" y="55405"/>
                    <a:pt x="1061334" y="0"/>
                    <a:pt x="1498741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780515" y="3365498"/>
              <a:ext cx="527673" cy="546657"/>
            </a:xfrm>
            <a:custGeom>
              <a:avLst/>
              <a:gdLst/>
              <a:ahLst/>
              <a:cxnLst/>
              <a:rect l="l" t="t" r="r" b="b"/>
              <a:pathLst>
                <a:path w="3243097" h="3359774" extrusionOk="0">
                  <a:moveTo>
                    <a:pt x="2391581" y="0"/>
                  </a:moveTo>
                  <a:lnTo>
                    <a:pt x="3243097" y="2617405"/>
                  </a:lnTo>
                  <a:lnTo>
                    <a:pt x="3126410" y="2660112"/>
                  </a:lnTo>
                  <a:cubicBezTo>
                    <a:pt x="2779614" y="2806795"/>
                    <a:pt x="2475926" y="3035440"/>
                    <a:pt x="2239631" y="3321763"/>
                  </a:cubicBezTo>
                  <a:lnTo>
                    <a:pt x="2211207" y="3359774"/>
                  </a:lnTo>
                  <a:lnTo>
                    <a:pt x="0" y="1722466"/>
                  </a:lnTo>
                  <a:lnTo>
                    <a:pt x="117747" y="1572631"/>
                  </a:lnTo>
                  <a:cubicBezTo>
                    <a:pt x="685889" y="884203"/>
                    <a:pt x="1432270" y="348323"/>
                    <a:pt x="2286242" y="35642"/>
                  </a:cubicBezTo>
                  <a:lnTo>
                    <a:pt x="239158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1571352" y="3366973"/>
              <a:ext cx="532276" cy="549128"/>
            </a:xfrm>
            <a:custGeom>
              <a:avLst/>
              <a:gdLst/>
              <a:ahLst/>
              <a:cxnLst/>
              <a:rect l="l" t="t" r="r" b="b"/>
              <a:pathLst>
                <a:path w="3271388" h="3374959" extrusionOk="0">
                  <a:moveTo>
                    <a:pt x="866062" y="0"/>
                  </a:moveTo>
                  <a:lnTo>
                    <a:pt x="944797" y="26641"/>
                  </a:lnTo>
                  <a:cubicBezTo>
                    <a:pt x="1876403" y="367748"/>
                    <a:pt x="2679967" y="974479"/>
                    <a:pt x="3263768" y="1755113"/>
                  </a:cubicBezTo>
                  <a:lnTo>
                    <a:pt x="3271388" y="1765829"/>
                  </a:lnTo>
                  <a:lnTo>
                    <a:pt x="1037918" y="3374959"/>
                  </a:lnTo>
                  <a:lnTo>
                    <a:pt x="991408" y="3312762"/>
                  </a:lnTo>
                  <a:cubicBezTo>
                    <a:pt x="755113" y="3026439"/>
                    <a:pt x="451425" y="2797794"/>
                    <a:pt x="104629" y="2651111"/>
                  </a:cubicBezTo>
                  <a:lnTo>
                    <a:pt x="0" y="2612817"/>
                  </a:lnTo>
                  <a:lnTo>
                    <a:pt x="86606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610478" y="3666981"/>
              <a:ext cx="514389" cy="469160"/>
            </a:xfrm>
            <a:custGeom>
              <a:avLst/>
              <a:gdLst/>
              <a:ahLst/>
              <a:cxnLst/>
              <a:rect l="l" t="t" r="r" b="b"/>
              <a:pathLst>
                <a:path w="3161453" h="2883477" extrusionOk="0">
                  <a:moveTo>
                    <a:pt x="951022" y="0"/>
                  </a:moveTo>
                  <a:lnTo>
                    <a:pt x="3161453" y="1636734"/>
                  </a:lnTo>
                  <a:lnTo>
                    <a:pt x="3143998" y="1660075"/>
                  </a:lnTo>
                  <a:cubicBezTo>
                    <a:pt x="2935631" y="1968499"/>
                    <a:pt x="2799513" y="2329744"/>
                    <a:pt x="2759929" y="2719528"/>
                  </a:cubicBezTo>
                  <a:lnTo>
                    <a:pt x="2751650" y="2883477"/>
                  </a:lnTo>
                  <a:lnTo>
                    <a:pt x="0" y="2883477"/>
                  </a:lnTo>
                  <a:lnTo>
                    <a:pt x="4745" y="2695790"/>
                  </a:lnTo>
                  <a:cubicBezTo>
                    <a:pt x="52918" y="1745467"/>
                    <a:pt x="362824" y="864198"/>
                    <a:pt x="863816" y="122632"/>
                  </a:cubicBezTo>
                  <a:lnTo>
                    <a:pt x="95102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1755741" y="3675804"/>
              <a:ext cx="511458" cy="460398"/>
            </a:xfrm>
            <a:custGeom>
              <a:avLst/>
              <a:gdLst/>
              <a:ahLst/>
              <a:cxnLst/>
              <a:rect l="l" t="t" r="r" b="b"/>
              <a:pathLst>
                <a:path w="3143439" h="2829624" extrusionOk="0">
                  <a:moveTo>
                    <a:pt x="2230713" y="0"/>
                  </a:moveTo>
                  <a:lnTo>
                    <a:pt x="2279623" y="68779"/>
                  </a:lnTo>
                  <a:cubicBezTo>
                    <a:pt x="2780615" y="810345"/>
                    <a:pt x="3090521" y="1691614"/>
                    <a:pt x="3138693" y="2641937"/>
                  </a:cubicBezTo>
                  <a:lnTo>
                    <a:pt x="3143439" y="2829624"/>
                  </a:lnTo>
                  <a:lnTo>
                    <a:pt x="391788" y="2829624"/>
                  </a:lnTo>
                  <a:lnTo>
                    <a:pt x="383509" y="2665675"/>
                  </a:lnTo>
                  <a:cubicBezTo>
                    <a:pt x="351842" y="2353848"/>
                    <a:pt x="258393" y="2060286"/>
                    <a:pt x="115596" y="1797420"/>
                  </a:cubicBezTo>
                  <a:lnTo>
                    <a:pt x="0" y="1607144"/>
                  </a:lnTo>
                  <a:lnTo>
                    <a:pt x="2230713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2" name="Google Shape;372;p34"/>
          <p:cNvSpPr txBox="1"/>
          <p:nvPr/>
        </p:nvSpPr>
        <p:spPr>
          <a:xfrm>
            <a:off x="1317064" y="1658772"/>
            <a:ext cx="1606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Below</a:t>
            </a:r>
            <a:endParaRPr sz="1200" b="1" i="0" u="none" strike="noStrike" cap="none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3" name="Google Shape;373;p34"/>
          <p:cNvSpPr txBox="1"/>
          <p:nvPr/>
        </p:nvSpPr>
        <p:spPr>
          <a:xfrm>
            <a:off x="1332157" y="3115914"/>
            <a:ext cx="1606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Meet</a:t>
            </a:r>
            <a:endParaRPr sz="1200" b="1" i="0" u="none" strike="noStrike" cap="none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4" name="Google Shape;374;p34"/>
          <p:cNvSpPr txBox="1"/>
          <p:nvPr/>
        </p:nvSpPr>
        <p:spPr>
          <a:xfrm>
            <a:off x="1307903" y="4409851"/>
            <a:ext cx="1606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Above</a:t>
            </a:r>
            <a:endParaRPr sz="1200" b="1" i="0" u="none" strike="noStrike" cap="none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5" name="Google Shape;375;p34"/>
          <p:cNvSpPr txBox="1"/>
          <p:nvPr/>
        </p:nvSpPr>
        <p:spPr>
          <a:xfrm>
            <a:off x="3404696" y="864764"/>
            <a:ext cx="528200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" dirty="0">
                <a:solidFill>
                  <a:schemeClr val="tx2">
                    <a:lumMod val="50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Identify the problem which caused people to unfollow the accounts.</a:t>
            </a:r>
            <a:r>
              <a:rPr lang="en" sz="1400" b="0" i="0" u="none" strike="noStrike" cap="none" dirty="0">
                <a:solidFill>
                  <a:schemeClr val="tx2">
                    <a:lumMod val="50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" dirty="0">
                <a:solidFill>
                  <a:schemeClr val="tx2">
                    <a:lumMod val="50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Try to solve the problem by a suitable solution.</a:t>
            </a:r>
            <a:endParaRPr sz="1400" b="0" i="0" u="none" strike="noStrike" cap="none" dirty="0">
              <a:solidFill>
                <a:schemeClr val="tx2">
                  <a:lumMod val="50000"/>
                </a:schemeClr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3746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endParaRPr sz="1400" b="0" i="0" u="none" strike="noStrike" cap="none" dirty="0">
              <a:solidFill>
                <a:schemeClr val="tx2">
                  <a:lumMod val="50000"/>
                </a:schemeClr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6" name="Google Shape;376;p34"/>
          <p:cNvSpPr txBox="1"/>
          <p:nvPr/>
        </p:nvSpPr>
        <p:spPr>
          <a:xfrm>
            <a:off x="3370202" y="2368743"/>
            <a:ext cx="528200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" sz="1400" b="0" i="0" u="none" strike="noStrike" cap="none" dirty="0">
                <a:solidFill>
                  <a:schemeClr val="tx2">
                    <a:lumMod val="50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Advertise with an influencer in the social media to boost the growth rate.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77" name="Google Shape;377;p34"/>
          <p:cNvSpPr txBox="1"/>
          <p:nvPr/>
        </p:nvSpPr>
        <p:spPr>
          <a:xfrm>
            <a:off x="3324402" y="3750048"/>
            <a:ext cx="52820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" sz="1400" b="0" i="0" u="none" strike="noStrike" cap="none" dirty="0">
                <a:solidFill>
                  <a:schemeClr val="tx2">
                    <a:lumMod val="50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Keep doing what we are doing.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78" name="Google Shape;378;p34"/>
          <p:cNvCxnSpPr/>
          <p:nvPr/>
        </p:nvCxnSpPr>
        <p:spPr>
          <a:xfrm rot="10800000" flipH="1">
            <a:off x="2135620" y="4108621"/>
            <a:ext cx="447476" cy="14060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72825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/>
        </p:nvSpPr>
        <p:spPr>
          <a:xfrm>
            <a:off x="4071653" y="1546920"/>
            <a:ext cx="4835679" cy="1317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tx2">
                    <a:lumMod val="50000"/>
                  </a:schemeClr>
                </a:solidFill>
                <a:latin typeface="Avenir Book"/>
                <a:ea typeface="Avenir"/>
                <a:cs typeface="Avenir"/>
                <a:sym typeface="Avenir"/>
              </a:rPr>
              <a:t>Customer Satisfaction Dashboards measures the outcome of each services provided and deliver a high quality of service.   </a:t>
            </a:r>
            <a:endParaRPr dirty="0">
              <a:solidFill>
                <a:schemeClr val="tx2">
                  <a:lumMod val="50000"/>
                </a:schemeClr>
              </a:solidFill>
              <a:latin typeface="Avenir 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tx2">
                  <a:lumMod val="50000"/>
                </a:schemeClr>
              </a:solidFill>
              <a:latin typeface="Avenir Book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32"/>
          <p:cNvSpPr/>
          <p:nvPr/>
        </p:nvSpPr>
        <p:spPr>
          <a:xfrm>
            <a:off x="2213171" y="1878990"/>
            <a:ext cx="1720176" cy="289200"/>
          </a:xfrm>
          <a:prstGeom prst="roundRect">
            <a:avLst>
              <a:gd name="adj" fmla="val 50000"/>
            </a:avLst>
          </a:prstGeom>
          <a:solidFill>
            <a:srgbClr val="FA88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WHY?</a:t>
            </a:r>
            <a:endParaRPr sz="1700" b="0" i="0" u="none" strike="noStrike" cap="non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38" name="Google Shape;238;p32"/>
          <p:cNvGrpSpPr/>
          <p:nvPr/>
        </p:nvGrpSpPr>
        <p:grpSpPr>
          <a:xfrm>
            <a:off x="354688" y="1089506"/>
            <a:ext cx="1720177" cy="1720177"/>
            <a:chOff x="457272" y="3842391"/>
            <a:chExt cx="897000" cy="897000"/>
          </a:xfrm>
        </p:grpSpPr>
        <p:sp>
          <p:nvSpPr>
            <p:cNvPr id="239" name="Google Shape;239;p32"/>
            <p:cNvSpPr/>
            <p:nvPr/>
          </p:nvSpPr>
          <p:spPr>
            <a:xfrm>
              <a:off x="457272" y="3842391"/>
              <a:ext cx="897000" cy="897000"/>
            </a:xfrm>
            <a:prstGeom prst="donut">
              <a:avLst>
                <a:gd name="adj" fmla="val 15028"/>
              </a:avLst>
            </a:prstGeom>
            <a:noFill/>
            <a:ln w="19050" cap="flat" cmpd="sng">
              <a:solidFill>
                <a:srgbClr val="FA883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2"/>
            <p:cNvSpPr/>
            <p:nvPr/>
          </p:nvSpPr>
          <p:spPr>
            <a:xfrm>
              <a:off x="488564" y="3873539"/>
              <a:ext cx="834600" cy="834900"/>
            </a:xfrm>
            <a:prstGeom prst="blockArc">
              <a:avLst>
                <a:gd name="adj1" fmla="val 2738786"/>
                <a:gd name="adj2" fmla="val 21599774"/>
                <a:gd name="adj3" fmla="val 8499"/>
              </a:avLst>
            </a:prstGeom>
            <a:solidFill>
              <a:srgbClr val="FA88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1" name="Google Shape;241;p32"/>
            <p:cNvGrpSpPr/>
            <p:nvPr/>
          </p:nvGrpSpPr>
          <p:grpSpPr>
            <a:xfrm>
              <a:off x="711391" y="4096492"/>
              <a:ext cx="388867" cy="388867"/>
              <a:chOff x="892750" y="4993750"/>
              <a:chExt cx="483125" cy="483125"/>
            </a:xfrm>
          </p:grpSpPr>
          <p:sp>
            <p:nvSpPr>
              <p:cNvPr id="242" name="Google Shape;242;p32"/>
              <p:cNvSpPr/>
              <p:nvPr/>
            </p:nvSpPr>
            <p:spPr>
              <a:xfrm>
                <a:off x="892750" y="4993750"/>
                <a:ext cx="483125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19325" extrusionOk="0">
                    <a:moveTo>
                      <a:pt x="9662" y="1133"/>
                    </a:moveTo>
                    <a:cubicBezTo>
                      <a:pt x="11824" y="1133"/>
                      <a:pt x="13983" y="1975"/>
                      <a:pt x="15668" y="3657"/>
                    </a:cubicBezTo>
                    <a:cubicBezTo>
                      <a:pt x="19035" y="7027"/>
                      <a:pt x="19035" y="12302"/>
                      <a:pt x="15668" y="15668"/>
                    </a:cubicBezTo>
                    <a:cubicBezTo>
                      <a:pt x="13985" y="17352"/>
                      <a:pt x="11823" y="18193"/>
                      <a:pt x="9662" y="18193"/>
                    </a:cubicBezTo>
                    <a:cubicBezTo>
                      <a:pt x="7501" y="18193"/>
                      <a:pt x="5340" y="17352"/>
                      <a:pt x="3657" y="15668"/>
                    </a:cubicBezTo>
                    <a:cubicBezTo>
                      <a:pt x="290" y="12302"/>
                      <a:pt x="290" y="7024"/>
                      <a:pt x="3657" y="3657"/>
                    </a:cubicBezTo>
                    <a:cubicBezTo>
                      <a:pt x="5341" y="1975"/>
                      <a:pt x="7500" y="1133"/>
                      <a:pt x="9662" y="1133"/>
                    </a:cubicBezTo>
                    <a:close/>
                    <a:moveTo>
                      <a:pt x="9662" y="1"/>
                    </a:moveTo>
                    <a:cubicBezTo>
                      <a:pt x="7117" y="1"/>
                      <a:pt x="4698" y="1015"/>
                      <a:pt x="2856" y="2857"/>
                    </a:cubicBezTo>
                    <a:cubicBezTo>
                      <a:pt x="1015" y="4699"/>
                      <a:pt x="0" y="7117"/>
                      <a:pt x="0" y="9663"/>
                    </a:cubicBezTo>
                    <a:cubicBezTo>
                      <a:pt x="0" y="12208"/>
                      <a:pt x="1015" y="14627"/>
                      <a:pt x="2856" y="16469"/>
                    </a:cubicBezTo>
                    <a:cubicBezTo>
                      <a:pt x="4698" y="18310"/>
                      <a:pt x="7117" y="19325"/>
                      <a:pt x="9662" y="19325"/>
                    </a:cubicBezTo>
                    <a:cubicBezTo>
                      <a:pt x="12208" y="19325"/>
                      <a:pt x="14626" y="18310"/>
                      <a:pt x="16468" y="16469"/>
                    </a:cubicBezTo>
                    <a:cubicBezTo>
                      <a:pt x="18310" y="14627"/>
                      <a:pt x="19324" y="12208"/>
                      <a:pt x="19324" y="9663"/>
                    </a:cubicBezTo>
                    <a:cubicBezTo>
                      <a:pt x="19324" y="7117"/>
                      <a:pt x="18310" y="4699"/>
                      <a:pt x="16468" y="2857"/>
                    </a:cubicBezTo>
                    <a:cubicBezTo>
                      <a:pt x="14626" y="1015"/>
                      <a:pt x="12208" y="1"/>
                      <a:pt x="9662" y="1"/>
                    </a:cubicBezTo>
                    <a:close/>
                  </a:path>
                </a:pathLst>
              </a:custGeom>
              <a:solidFill>
                <a:srgbClr val="FA88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32"/>
              <p:cNvSpPr/>
              <p:nvPr/>
            </p:nvSpPr>
            <p:spPr>
              <a:xfrm>
                <a:off x="1021000" y="5052250"/>
                <a:ext cx="230775" cy="253450"/>
              </a:xfrm>
              <a:custGeom>
                <a:avLst/>
                <a:gdLst/>
                <a:ahLst/>
                <a:cxnLst/>
                <a:rect l="l" t="t" r="r" b="b"/>
                <a:pathLst>
                  <a:path w="9231" h="10138" extrusionOk="0">
                    <a:moveTo>
                      <a:pt x="4532" y="1133"/>
                    </a:moveTo>
                    <a:cubicBezTo>
                      <a:pt x="5450" y="1133"/>
                      <a:pt x="6326" y="1483"/>
                      <a:pt x="6936" y="2090"/>
                    </a:cubicBezTo>
                    <a:cubicBezTo>
                      <a:pt x="8261" y="3419"/>
                      <a:pt x="8261" y="5568"/>
                      <a:pt x="6936" y="6894"/>
                    </a:cubicBezTo>
                    <a:lnTo>
                      <a:pt x="6933" y="6894"/>
                    </a:lnTo>
                    <a:cubicBezTo>
                      <a:pt x="6688" y="7142"/>
                      <a:pt x="6404" y="7347"/>
                      <a:pt x="6096" y="7510"/>
                    </a:cubicBezTo>
                    <a:cubicBezTo>
                      <a:pt x="5595" y="7767"/>
                      <a:pt x="5275" y="8135"/>
                      <a:pt x="5154" y="8600"/>
                    </a:cubicBezTo>
                    <a:cubicBezTo>
                      <a:pt x="5079" y="8842"/>
                      <a:pt x="4856" y="9000"/>
                      <a:pt x="4614" y="9000"/>
                    </a:cubicBezTo>
                    <a:cubicBezTo>
                      <a:pt x="4566" y="9000"/>
                      <a:pt x="4517" y="8993"/>
                      <a:pt x="4469" y="8980"/>
                    </a:cubicBezTo>
                    <a:cubicBezTo>
                      <a:pt x="4176" y="8905"/>
                      <a:pt x="3995" y="8612"/>
                      <a:pt x="4058" y="8316"/>
                    </a:cubicBezTo>
                    <a:cubicBezTo>
                      <a:pt x="4254" y="7534"/>
                      <a:pt x="4765" y="6924"/>
                      <a:pt x="5574" y="6504"/>
                    </a:cubicBezTo>
                    <a:cubicBezTo>
                      <a:pt x="6936" y="5801"/>
                      <a:pt x="7220" y="3974"/>
                      <a:pt x="6136" y="2890"/>
                    </a:cubicBezTo>
                    <a:cubicBezTo>
                      <a:pt x="5690" y="2458"/>
                      <a:pt x="5113" y="2243"/>
                      <a:pt x="4535" y="2243"/>
                    </a:cubicBezTo>
                    <a:cubicBezTo>
                      <a:pt x="3958" y="2243"/>
                      <a:pt x="3380" y="2458"/>
                      <a:pt x="2935" y="2890"/>
                    </a:cubicBezTo>
                    <a:cubicBezTo>
                      <a:pt x="2506" y="3313"/>
                      <a:pt x="2268" y="3890"/>
                      <a:pt x="2268" y="4494"/>
                    </a:cubicBezTo>
                    <a:cubicBezTo>
                      <a:pt x="2268" y="4805"/>
                      <a:pt x="2014" y="5058"/>
                      <a:pt x="1703" y="5058"/>
                    </a:cubicBezTo>
                    <a:cubicBezTo>
                      <a:pt x="1389" y="5058"/>
                      <a:pt x="1135" y="4805"/>
                      <a:pt x="1135" y="4494"/>
                    </a:cubicBezTo>
                    <a:cubicBezTo>
                      <a:pt x="1132" y="3591"/>
                      <a:pt x="1492" y="2724"/>
                      <a:pt x="2132" y="2090"/>
                    </a:cubicBezTo>
                    <a:cubicBezTo>
                      <a:pt x="2739" y="1483"/>
                      <a:pt x="3614" y="1133"/>
                      <a:pt x="4532" y="1133"/>
                    </a:cubicBezTo>
                    <a:close/>
                    <a:moveTo>
                      <a:pt x="4532" y="1"/>
                    </a:moveTo>
                    <a:cubicBezTo>
                      <a:pt x="3315" y="1"/>
                      <a:pt x="2150" y="469"/>
                      <a:pt x="1332" y="1290"/>
                    </a:cubicBezTo>
                    <a:cubicBezTo>
                      <a:pt x="477" y="2135"/>
                      <a:pt x="0" y="3289"/>
                      <a:pt x="3" y="4494"/>
                    </a:cubicBezTo>
                    <a:cubicBezTo>
                      <a:pt x="3" y="5430"/>
                      <a:pt x="764" y="6190"/>
                      <a:pt x="1703" y="6190"/>
                    </a:cubicBezTo>
                    <a:cubicBezTo>
                      <a:pt x="2639" y="6190"/>
                      <a:pt x="3400" y="5430"/>
                      <a:pt x="3400" y="4494"/>
                    </a:cubicBezTo>
                    <a:cubicBezTo>
                      <a:pt x="3400" y="3830"/>
                      <a:pt x="3944" y="3358"/>
                      <a:pt x="4535" y="3358"/>
                    </a:cubicBezTo>
                    <a:cubicBezTo>
                      <a:pt x="4731" y="3358"/>
                      <a:pt x="4933" y="3410"/>
                      <a:pt x="5121" y="3524"/>
                    </a:cubicBezTo>
                    <a:cubicBezTo>
                      <a:pt x="5876" y="3986"/>
                      <a:pt x="5837" y="5094"/>
                      <a:pt x="5052" y="5499"/>
                    </a:cubicBezTo>
                    <a:cubicBezTo>
                      <a:pt x="3959" y="6064"/>
                      <a:pt x="3234" y="6945"/>
                      <a:pt x="2959" y="8041"/>
                    </a:cubicBezTo>
                    <a:cubicBezTo>
                      <a:pt x="2742" y="8941"/>
                      <a:pt x="3288" y="9850"/>
                      <a:pt x="4185" y="10083"/>
                    </a:cubicBezTo>
                    <a:cubicBezTo>
                      <a:pt x="4327" y="10119"/>
                      <a:pt x="4470" y="10137"/>
                      <a:pt x="4611" y="10137"/>
                    </a:cubicBezTo>
                    <a:cubicBezTo>
                      <a:pt x="5356" y="10137"/>
                      <a:pt x="6039" y="9642"/>
                      <a:pt x="6247" y="8893"/>
                    </a:cubicBezTo>
                    <a:cubicBezTo>
                      <a:pt x="6262" y="8832"/>
                      <a:pt x="6305" y="8675"/>
                      <a:pt x="6616" y="8515"/>
                    </a:cubicBezTo>
                    <a:cubicBezTo>
                      <a:pt x="7899" y="7851"/>
                      <a:pt x="8787" y="6613"/>
                      <a:pt x="9007" y="5188"/>
                    </a:cubicBezTo>
                    <a:cubicBezTo>
                      <a:pt x="9230" y="3760"/>
                      <a:pt x="8756" y="2313"/>
                      <a:pt x="7736" y="1290"/>
                    </a:cubicBezTo>
                    <a:cubicBezTo>
                      <a:pt x="6918" y="472"/>
                      <a:pt x="5749" y="1"/>
                      <a:pt x="4532" y="1"/>
                    </a:cubicBezTo>
                    <a:close/>
                  </a:path>
                </a:pathLst>
              </a:custGeom>
              <a:solidFill>
                <a:srgbClr val="FA88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32"/>
              <p:cNvSpPr/>
              <p:nvPr/>
            </p:nvSpPr>
            <p:spPr>
              <a:xfrm>
                <a:off x="1088475" y="5334425"/>
                <a:ext cx="88350" cy="84925"/>
              </a:xfrm>
              <a:custGeom>
                <a:avLst/>
                <a:gdLst/>
                <a:ahLst/>
                <a:cxnLst/>
                <a:rect l="l" t="t" r="r" b="b"/>
                <a:pathLst>
                  <a:path w="3534" h="3397" extrusionOk="0">
                    <a:moveTo>
                      <a:pt x="1829" y="1129"/>
                    </a:moveTo>
                    <a:cubicBezTo>
                      <a:pt x="2121" y="1129"/>
                      <a:pt x="2401" y="1356"/>
                      <a:pt x="2401" y="1697"/>
                    </a:cubicBezTo>
                    <a:cubicBezTo>
                      <a:pt x="2401" y="2011"/>
                      <a:pt x="2147" y="2265"/>
                      <a:pt x="1833" y="2265"/>
                    </a:cubicBezTo>
                    <a:cubicBezTo>
                      <a:pt x="1329" y="2265"/>
                      <a:pt x="1075" y="1655"/>
                      <a:pt x="1432" y="1296"/>
                    </a:cubicBezTo>
                    <a:cubicBezTo>
                      <a:pt x="1548" y="1181"/>
                      <a:pt x="1690" y="1129"/>
                      <a:pt x="1829" y="1129"/>
                    </a:cubicBezTo>
                    <a:close/>
                    <a:moveTo>
                      <a:pt x="1833" y="0"/>
                    </a:moveTo>
                    <a:cubicBezTo>
                      <a:pt x="1145" y="0"/>
                      <a:pt x="526" y="414"/>
                      <a:pt x="263" y="1048"/>
                    </a:cubicBezTo>
                    <a:cubicBezTo>
                      <a:pt x="0" y="1682"/>
                      <a:pt x="145" y="2413"/>
                      <a:pt x="631" y="2899"/>
                    </a:cubicBezTo>
                    <a:cubicBezTo>
                      <a:pt x="957" y="3224"/>
                      <a:pt x="1391" y="3397"/>
                      <a:pt x="1833" y="3397"/>
                    </a:cubicBezTo>
                    <a:cubicBezTo>
                      <a:pt x="2052" y="3397"/>
                      <a:pt x="2272" y="3354"/>
                      <a:pt x="2482" y="3267"/>
                    </a:cubicBezTo>
                    <a:cubicBezTo>
                      <a:pt x="3116" y="3005"/>
                      <a:pt x="3533" y="2386"/>
                      <a:pt x="3533" y="1697"/>
                    </a:cubicBezTo>
                    <a:cubicBezTo>
                      <a:pt x="3530" y="758"/>
                      <a:pt x="2772" y="0"/>
                      <a:pt x="1833" y="0"/>
                    </a:cubicBezTo>
                    <a:close/>
                  </a:path>
                </a:pathLst>
              </a:custGeom>
              <a:solidFill>
                <a:srgbClr val="FA88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5" name="Google Shape;245;p32"/>
          <p:cNvSpPr/>
          <p:nvPr/>
        </p:nvSpPr>
        <p:spPr>
          <a:xfrm>
            <a:off x="2213170" y="3689874"/>
            <a:ext cx="1720177" cy="289200"/>
          </a:xfrm>
          <a:prstGeom prst="roundRect">
            <a:avLst>
              <a:gd name="adj" fmla="val 50000"/>
            </a:avLst>
          </a:prstGeom>
          <a:solidFill>
            <a:srgbClr val="42BD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KPIs and Metrics</a:t>
            </a:r>
            <a:endParaRPr sz="1700" b="0" i="0" u="none" strike="noStrike" cap="non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46" name="Google Shape;246;p32"/>
          <p:cNvGrpSpPr/>
          <p:nvPr/>
        </p:nvGrpSpPr>
        <p:grpSpPr>
          <a:xfrm>
            <a:off x="420408" y="2974386"/>
            <a:ext cx="1720177" cy="1720177"/>
            <a:chOff x="6265772" y="3842392"/>
            <a:chExt cx="897000" cy="897000"/>
          </a:xfrm>
        </p:grpSpPr>
        <p:sp>
          <p:nvSpPr>
            <p:cNvPr id="247" name="Google Shape;247;p32"/>
            <p:cNvSpPr/>
            <p:nvPr/>
          </p:nvSpPr>
          <p:spPr>
            <a:xfrm>
              <a:off x="6265772" y="3842392"/>
              <a:ext cx="897000" cy="897000"/>
            </a:xfrm>
            <a:prstGeom prst="donut">
              <a:avLst>
                <a:gd name="adj" fmla="val 15028"/>
              </a:avLst>
            </a:prstGeom>
            <a:noFill/>
            <a:ln w="19050" cap="flat" cmpd="sng">
              <a:solidFill>
                <a:srgbClr val="42BDB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2"/>
            <p:cNvSpPr/>
            <p:nvPr/>
          </p:nvSpPr>
          <p:spPr>
            <a:xfrm>
              <a:off x="6297065" y="3873542"/>
              <a:ext cx="834300" cy="834900"/>
            </a:xfrm>
            <a:prstGeom prst="blockArc">
              <a:avLst>
                <a:gd name="adj1" fmla="val 10441103"/>
                <a:gd name="adj2" fmla="val 21599774"/>
                <a:gd name="adj3" fmla="val 8499"/>
              </a:avLst>
            </a:prstGeom>
            <a:solidFill>
              <a:srgbClr val="42BDBB"/>
            </a:solidFill>
            <a:ln w="9525" cap="flat" cmpd="sng">
              <a:solidFill>
                <a:srgbClr val="42BDB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6519840" y="4096492"/>
              <a:ext cx="388867" cy="388867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rgbClr val="42BDBB"/>
            </a:solidFill>
            <a:ln w="9525" cap="flat" cmpd="sng">
              <a:solidFill>
                <a:srgbClr val="42BDB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" name="Google Shape;250;p32"/>
          <p:cNvGrpSpPr/>
          <p:nvPr/>
        </p:nvGrpSpPr>
        <p:grpSpPr>
          <a:xfrm>
            <a:off x="1107444" y="3647424"/>
            <a:ext cx="345881" cy="374100"/>
            <a:chOff x="-62150375" y="2664925"/>
            <a:chExt cx="316650" cy="318225"/>
          </a:xfrm>
        </p:grpSpPr>
        <p:sp>
          <p:nvSpPr>
            <p:cNvPr id="251" name="Google Shape;251;p32"/>
            <p:cNvSpPr/>
            <p:nvPr/>
          </p:nvSpPr>
          <p:spPr>
            <a:xfrm>
              <a:off x="-62150375" y="2961850"/>
              <a:ext cx="316650" cy="21300"/>
            </a:xfrm>
            <a:custGeom>
              <a:avLst/>
              <a:gdLst/>
              <a:ahLst/>
              <a:cxnLst/>
              <a:rect l="l" t="t" r="r" b="b"/>
              <a:pathLst>
                <a:path w="12666" h="852" extrusionOk="0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42BD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-62150375" y="2838200"/>
              <a:ext cx="82725" cy="102400"/>
            </a:xfrm>
            <a:custGeom>
              <a:avLst/>
              <a:gdLst/>
              <a:ahLst/>
              <a:cxnLst/>
              <a:rect l="l" t="t" r="r" b="b"/>
              <a:pathLst>
                <a:path w="3309" h="4096" extrusionOk="0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42BD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2"/>
            <p:cNvSpPr/>
            <p:nvPr/>
          </p:nvSpPr>
          <p:spPr>
            <a:xfrm>
              <a:off x="-62033800" y="2664925"/>
              <a:ext cx="82725" cy="274900"/>
            </a:xfrm>
            <a:custGeom>
              <a:avLst/>
              <a:gdLst/>
              <a:ahLst/>
              <a:cxnLst/>
              <a:rect l="l" t="t" r="r" b="b"/>
              <a:pathLst>
                <a:path w="3309" h="10996" extrusionOk="0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42BD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2"/>
            <p:cNvSpPr/>
            <p:nvPr/>
          </p:nvSpPr>
          <p:spPr>
            <a:xfrm>
              <a:off x="-61917225" y="2754700"/>
              <a:ext cx="83500" cy="185900"/>
            </a:xfrm>
            <a:custGeom>
              <a:avLst/>
              <a:gdLst/>
              <a:ahLst/>
              <a:cxnLst/>
              <a:rect l="l" t="t" r="r" b="b"/>
              <a:pathLst>
                <a:path w="3340" h="7436" extrusionOk="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42BD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p32"/>
          <p:cNvSpPr txBox="1"/>
          <p:nvPr/>
        </p:nvSpPr>
        <p:spPr>
          <a:xfrm>
            <a:off x="4073382" y="3150275"/>
            <a:ext cx="4835679" cy="1317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" sz="1400" b="0" i="0" u="none" strike="noStrike" cap="none" dirty="0">
                <a:solidFill>
                  <a:schemeClr val="tx2">
                    <a:lumMod val="50000"/>
                  </a:schemeClr>
                </a:solidFill>
                <a:latin typeface="Avenir Book"/>
                <a:ea typeface="Avenir"/>
                <a:cs typeface="Avenir"/>
                <a:sym typeface="Avenir"/>
              </a:rPr>
              <a:t>Overall Customer Ssatisfaction</a:t>
            </a:r>
            <a:endParaRPr sz="1400" b="0" i="0" u="none" strike="noStrike" cap="none" dirty="0">
              <a:solidFill>
                <a:schemeClr val="tx2">
                  <a:lumMod val="50000"/>
                </a:schemeClr>
              </a:solidFill>
              <a:latin typeface="Avenir Book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" sz="1400" b="0" i="0" u="none" strike="noStrike" cap="none" dirty="0">
                <a:solidFill>
                  <a:schemeClr val="tx2">
                    <a:lumMod val="50000"/>
                  </a:schemeClr>
                </a:solidFill>
                <a:latin typeface="Avenir Book"/>
                <a:ea typeface="Avenir"/>
                <a:cs typeface="Avenir"/>
                <a:sym typeface="Avenir"/>
              </a:rPr>
              <a:t>Services Rate</a:t>
            </a:r>
            <a:endParaRPr dirty="0">
              <a:solidFill>
                <a:schemeClr val="tx2">
                  <a:lumMod val="50000"/>
                </a:schemeClr>
              </a:solidFill>
              <a:latin typeface="Avenir Book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" sz="1400" b="0" i="0" u="none" strike="noStrike" cap="none" dirty="0">
                <a:solidFill>
                  <a:schemeClr val="tx2">
                    <a:lumMod val="50000"/>
                  </a:schemeClr>
                </a:solidFill>
                <a:latin typeface="Avenir Book"/>
                <a:ea typeface="Avenir"/>
                <a:cs typeface="Avenir"/>
                <a:sym typeface="Avenir"/>
              </a:rPr>
              <a:t>Average Visit Time </a:t>
            </a:r>
            <a:endParaRPr dirty="0">
              <a:solidFill>
                <a:schemeClr val="tx2">
                  <a:lumMod val="50000"/>
                </a:schemeClr>
              </a:solidFill>
              <a:latin typeface="Avenir Book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" sz="1400" b="0" i="0" u="none" strike="noStrike" cap="none" dirty="0">
                <a:solidFill>
                  <a:schemeClr val="tx2">
                    <a:lumMod val="50000"/>
                  </a:schemeClr>
                </a:solidFill>
                <a:latin typeface="Avenir Book"/>
                <a:ea typeface="Avenir"/>
                <a:cs typeface="Avenir"/>
                <a:sym typeface="Avenir"/>
              </a:rPr>
              <a:t>Recommended to others. </a:t>
            </a:r>
            <a:endParaRPr dirty="0">
              <a:solidFill>
                <a:schemeClr val="tx2">
                  <a:lumMod val="50000"/>
                </a:schemeClr>
              </a:solidFill>
              <a:latin typeface="Avenir Book"/>
            </a:endParaRPr>
          </a:p>
        </p:txBody>
      </p:sp>
      <p:sp>
        <p:nvSpPr>
          <p:cNvPr id="256" name="Google Shape;256;p32"/>
          <p:cNvSpPr/>
          <p:nvPr/>
        </p:nvSpPr>
        <p:spPr>
          <a:xfrm>
            <a:off x="0" y="229850"/>
            <a:ext cx="9144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42BDBB"/>
                </a:solidFill>
                <a:latin typeface="Bebas Neue"/>
                <a:ea typeface="Bebas Neue"/>
                <a:cs typeface="Bebas Neue"/>
                <a:sym typeface="Bebas Neue"/>
              </a:rPr>
              <a:t>Customer Satisfaction Dashboard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/>
          <p:nvPr/>
        </p:nvSpPr>
        <p:spPr>
          <a:xfrm>
            <a:off x="510269" y="503614"/>
            <a:ext cx="3826923" cy="266756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3"/>
          <p:cNvSpPr/>
          <p:nvPr/>
        </p:nvSpPr>
        <p:spPr>
          <a:xfrm>
            <a:off x="4494036" y="2887579"/>
            <a:ext cx="4138071" cy="213165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3"/>
          <p:cNvSpPr/>
          <p:nvPr/>
        </p:nvSpPr>
        <p:spPr>
          <a:xfrm>
            <a:off x="4505050" y="539797"/>
            <a:ext cx="4138071" cy="218224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3"/>
          <p:cNvSpPr/>
          <p:nvPr/>
        </p:nvSpPr>
        <p:spPr>
          <a:xfrm>
            <a:off x="0" y="11326"/>
            <a:ext cx="9144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2BDBB"/>
                </a:solidFill>
                <a:latin typeface="Bebas Neue"/>
                <a:ea typeface="Bebas Neue"/>
                <a:cs typeface="Bebas Neue"/>
                <a:sym typeface="Bebas Neue"/>
              </a:rPr>
              <a:t>Customer Satisfaction Dashboard</a:t>
            </a:r>
            <a:endParaRPr/>
          </a:p>
        </p:txBody>
      </p:sp>
      <p:sp>
        <p:nvSpPr>
          <p:cNvPr id="265" name="Google Shape;265;p33"/>
          <p:cNvSpPr/>
          <p:nvPr/>
        </p:nvSpPr>
        <p:spPr>
          <a:xfrm>
            <a:off x="511893" y="3296213"/>
            <a:ext cx="3826923" cy="169431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3"/>
          <p:cNvSpPr txBox="1"/>
          <p:nvPr/>
        </p:nvSpPr>
        <p:spPr>
          <a:xfrm>
            <a:off x="1086522" y="599835"/>
            <a:ext cx="295377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Overall Customer Ssatisfaction</a:t>
            </a:r>
            <a:endParaRPr/>
          </a:p>
        </p:txBody>
      </p:sp>
      <p:sp>
        <p:nvSpPr>
          <p:cNvPr id="267" name="Google Shape;267;p33"/>
          <p:cNvSpPr txBox="1"/>
          <p:nvPr/>
        </p:nvSpPr>
        <p:spPr>
          <a:xfrm>
            <a:off x="4794726" y="593548"/>
            <a:ext cx="41041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Services Rate </a:t>
            </a:r>
            <a:r>
              <a:rPr lang="en" sz="700" b="1" i="0" u="none" strike="noStrike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(out of 10)</a:t>
            </a:r>
            <a:endParaRPr sz="1200" b="1" i="0" u="none" strike="noStrike" cap="none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8" name="Google Shape;268;p33"/>
          <p:cNvSpPr txBox="1"/>
          <p:nvPr/>
        </p:nvSpPr>
        <p:spPr>
          <a:xfrm>
            <a:off x="884389" y="3386497"/>
            <a:ext cx="295377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Average Visit Time</a:t>
            </a:r>
            <a:endParaRPr/>
          </a:p>
        </p:txBody>
      </p:sp>
      <p:sp>
        <p:nvSpPr>
          <p:cNvPr id="269" name="Google Shape;269;p33"/>
          <p:cNvSpPr/>
          <p:nvPr/>
        </p:nvSpPr>
        <p:spPr>
          <a:xfrm>
            <a:off x="2156932" y="2543430"/>
            <a:ext cx="46358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19 %</a:t>
            </a:r>
            <a:endParaRPr/>
          </a:p>
        </p:txBody>
      </p:sp>
      <p:sp>
        <p:nvSpPr>
          <p:cNvPr id="270" name="Google Shape;270;p33"/>
          <p:cNvSpPr txBox="1"/>
          <p:nvPr/>
        </p:nvSpPr>
        <p:spPr>
          <a:xfrm rot="-5400000">
            <a:off x="4843174" y="3951714"/>
            <a:ext cx="152613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Employee Salaries</a:t>
            </a:r>
            <a:endParaRPr sz="900" b="1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1" name="Google Shape;271;p33"/>
          <p:cNvSpPr txBox="1"/>
          <p:nvPr/>
        </p:nvSpPr>
        <p:spPr>
          <a:xfrm rot="-5400000">
            <a:off x="5501426" y="4097997"/>
            <a:ext cx="123357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App Dev</a:t>
            </a:r>
            <a:endParaRPr sz="900" b="1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2" name="Google Shape;272;p33"/>
          <p:cNvSpPr txBox="1"/>
          <p:nvPr/>
        </p:nvSpPr>
        <p:spPr>
          <a:xfrm rot="-5400000">
            <a:off x="6057323" y="4113623"/>
            <a:ext cx="123357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Clean Equipment </a:t>
            </a:r>
            <a:endParaRPr sz="900" b="1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3" name="Google Shape;273;p33"/>
          <p:cNvSpPr txBox="1"/>
          <p:nvPr/>
        </p:nvSpPr>
        <p:spPr>
          <a:xfrm>
            <a:off x="7008356" y="2021144"/>
            <a:ext cx="152613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Regular Washing</a:t>
            </a:r>
            <a:endParaRPr/>
          </a:p>
        </p:txBody>
      </p:sp>
      <p:sp>
        <p:nvSpPr>
          <p:cNvPr id="274" name="Google Shape;274;p33"/>
          <p:cNvSpPr txBox="1"/>
          <p:nvPr/>
        </p:nvSpPr>
        <p:spPr>
          <a:xfrm>
            <a:off x="6172739" y="1754736"/>
            <a:ext cx="123357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Steam Washing</a:t>
            </a:r>
            <a:endParaRPr/>
          </a:p>
        </p:txBody>
      </p:sp>
      <p:sp>
        <p:nvSpPr>
          <p:cNvPr id="275" name="Google Shape;275;p33"/>
          <p:cNvSpPr txBox="1"/>
          <p:nvPr/>
        </p:nvSpPr>
        <p:spPr>
          <a:xfrm>
            <a:off x="5325121" y="1599627"/>
            <a:ext cx="123357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Inside Cleaning </a:t>
            </a:r>
            <a:endParaRPr/>
          </a:p>
        </p:txBody>
      </p:sp>
      <p:sp>
        <p:nvSpPr>
          <p:cNvPr id="276" name="Google Shape;276;p33"/>
          <p:cNvSpPr txBox="1"/>
          <p:nvPr/>
        </p:nvSpPr>
        <p:spPr>
          <a:xfrm>
            <a:off x="4618485" y="1379542"/>
            <a:ext cx="121794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Sterilization</a:t>
            </a:r>
            <a:endParaRPr/>
          </a:p>
        </p:txBody>
      </p:sp>
      <p:grpSp>
        <p:nvGrpSpPr>
          <p:cNvPr id="277" name="Google Shape;277;p33"/>
          <p:cNvGrpSpPr/>
          <p:nvPr/>
        </p:nvGrpSpPr>
        <p:grpSpPr>
          <a:xfrm>
            <a:off x="1082104" y="669966"/>
            <a:ext cx="2436615" cy="2618627"/>
            <a:chOff x="2587970" y="1252719"/>
            <a:chExt cx="3815229" cy="3797024"/>
          </a:xfrm>
        </p:grpSpPr>
        <p:grpSp>
          <p:nvGrpSpPr>
            <p:cNvPr id="278" name="Google Shape;278;p33"/>
            <p:cNvGrpSpPr/>
            <p:nvPr/>
          </p:nvGrpSpPr>
          <p:grpSpPr>
            <a:xfrm>
              <a:off x="2587970" y="1256714"/>
              <a:ext cx="3791282" cy="3793030"/>
              <a:chOff x="2587970" y="1104314"/>
              <a:chExt cx="3791282" cy="3793030"/>
            </a:xfrm>
          </p:grpSpPr>
          <p:sp>
            <p:nvSpPr>
              <p:cNvPr id="279" name="Google Shape;279;p33"/>
              <p:cNvSpPr/>
              <p:nvPr/>
            </p:nvSpPr>
            <p:spPr>
              <a:xfrm rot="2763042">
                <a:off x="3125806" y="1676724"/>
                <a:ext cx="2715611" cy="2648209"/>
              </a:xfrm>
              <a:prstGeom prst="pie">
                <a:avLst>
                  <a:gd name="adj1" fmla="val 19883635"/>
                  <a:gd name="adj2" fmla="val 3500930"/>
                </a:avLst>
              </a:prstGeom>
              <a:solidFill>
                <a:srgbClr val="E2BE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33"/>
              <p:cNvSpPr txBox="1"/>
              <p:nvPr/>
            </p:nvSpPr>
            <p:spPr>
              <a:xfrm>
                <a:off x="4788575" y="2550300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500"/>
                  <a:buFont typeface="Arial"/>
                  <a:buNone/>
                </a:pPr>
                <a:r>
                  <a:rPr lang="en" sz="2500" b="0" i="0" u="none" strike="noStrike" cap="none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10</a:t>
                </a:r>
                <a:r>
                  <a:rPr lang="en" sz="1600" b="0" i="0" u="none" strike="noStrike" cap="none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%</a:t>
                </a:r>
                <a:endParaRPr sz="1600" b="0" i="0" u="none" strike="noStrike" cap="none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281" name="Google Shape;281;p33"/>
            <p:cNvGrpSpPr/>
            <p:nvPr/>
          </p:nvGrpSpPr>
          <p:grpSpPr>
            <a:xfrm>
              <a:off x="2791807" y="1252719"/>
              <a:ext cx="3611393" cy="3484804"/>
              <a:chOff x="2791807" y="1100319"/>
              <a:chExt cx="3611393" cy="3484804"/>
            </a:xfrm>
          </p:grpSpPr>
          <p:sp>
            <p:nvSpPr>
              <p:cNvPr id="282" name="Google Shape;282;p33"/>
              <p:cNvSpPr/>
              <p:nvPr/>
            </p:nvSpPr>
            <p:spPr>
              <a:xfrm rot="653490">
                <a:off x="3042528" y="1367559"/>
                <a:ext cx="3109950" cy="2950325"/>
              </a:xfrm>
              <a:prstGeom prst="pie">
                <a:avLst>
                  <a:gd name="adj1" fmla="val 5267936"/>
                  <a:gd name="adj2" fmla="val 10461751"/>
                </a:avLst>
              </a:prstGeom>
              <a:solidFill>
                <a:srgbClr val="C993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33"/>
              <p:cNvSpPr txBox="1"/>
              <p:nvPr/>
            </p:nvSpPr>
            <p:spPr>
              <a:xfrm>
                <a:off x="3360072" y="3313953"/>
                <a:ext cx="899648" cy="3639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" sz="2000" b="0" i="0" u="none" strike="noStrike" cap="none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23</a:t>
                </a:r>
                <a:r>
                  <a:rPr lang="en" sz="1200" b="0" i="0" u="none" strike="noStrike" cap="none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%</a:t>
                </a:r>
                <a:endParaRPr sz="1200" b="0" i="0" u="none" strike="noStrike" cap="none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284" name="Google Shape;284;p33"/>
            <p:cNvGrpSpPr/>
            <p:nvPr/>
          </p:nvGrpSpPr>
          <p:grpSpPr>
            <a:xfrm>
              <a:off x="3020117" y="1463611"/>
              <a:ext cx="3372214" cy="3320712"/>
              <a:chOff x="3020117" y="1311211"/>
              <a:chExt cx="3372214" cy="3320712"/>
            </a:xfrm>
          </p:grpSpPr>
          <p:sp>
            <p:nvSpPr>
              <p:cNvPr id="285" name="Google Shape;285;p33"/>
              <p:cNvSpPr/>
              <p:nvPr/>
            </p:nvSpPr>
            <p:spPr>
              <a:xfrm>
                <a:off x="3020117" y="1311211"/>
                <a:ext cx="3372214" cy="3320712"/>
              </a:xfrm>
              <a:prstGeom prst="pie">
                <a:avLst>
                  <a:gd name="adj1" fmla="val 11259122"/>
                  <a:gd name="adj2" fmla="val 13500110"/>
                </a:avLst>
              </a:prstGeom>
              <a:solidFill>
                <a:srgbClr val="FA88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33"/>
              <p:cNvSpPr txBox="1"/>
              <p:nvPr/>
            </p:nvSpPr>
            <p:spPr>
              <a:xfrm>
                <a:off x="4336815" y="3710715"/>
                <a:ext cx="711575" cy="4663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" sz="1600" b="0" i="0" u="none" strike="noStrike" cap="none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9%</a:t>
                </a:r>
                <a:endParaRPr sz="1600" b="0" i="0" u="none" strike="noStrike" cap="none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287" name="Google Shape;287;p33"/>
            <p:cNvGrpSpPr/>
            <p:nvPr/>
          </p:nvGrpSpPr>
          <p:grpSpPr>
            <a:xfrm>
              <a:off x="3060859" y="1546768"/>
              <a:ext cx="3046288" cy="2900586"/>
              <a:chOff x="3060859" y="1394368"/>
              <a:chExt cx="3046288" cy="2900586"/>
            </a:xfrm>
          </p:grpSpPr>
          <p:sp>
            <p:nvSpPr>
              <p:cNvPr id="288" name="Google Shape;288;p33"/>
              <p:cNvSpPr/>
              <p:nvPr/>
            </p:nvSpPr>
            <p:spPr>
              <a:xfrm>
                <a:off x="3060859" y="1394368"/>
                <a:ext cx="3046288" cy="2900586"/>
              </a:xfrm>
              <a:prstGeom prst="pie">
                <a:avLst>
                  <a:gd name="adj1" fmla="val 13421822"/>
                  <a:gd name="adj2" fmla="val 4256135"/>
                </a:avLst>
              </a:prstGeom>
              <a:solidFill>
                <a:srgbClr val="41BD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33"/>
              <p:cNvSpPr txBox="1"/>
              <p:nvPr/>
            </p:nvSpPr>
            <p:spPr>
              <a:xfrm>
                <a:off x="4885132" y="2075129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" sz="1800" b="0" i="0" u="none" strike="noStrike" cap="none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58</a:t>
                </a:r>
                <a:r>
                  <a:rPr lang="en" sz="1100" b="0" i="0" u="none" strike="noStrike" cap="none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%</a:t>
                </a:r>
                <a:endParaRPr sz="1100" b="0" i="0" u="none" strike="noStrike" cap="none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sp>
          <p:nvSpPr>
            <p:cNvPr id="290" name="Google Shape;290;p33"/>
            <p:cNvSpPr/>
            <p:nvPr/>
          </p:nvSpPr>
          <p:spPr>
            <a:xfrm>
              <a:off x="4260450" y="2651650"/>
              <a:ext cx="622800" cy="622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33"/>
          <p:cNvSpPr txBox="1"/>
          <p:nvPr/>
        </p:nvSpPr>
        <p:spPr>
          <a:xfrm>
            <a:off x="1461590" y="1457914"/>
            <a:ext cx="986848" cy="58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r>
              <a:rPr lang="en" sz="1100" b="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%</a:t>
            </a:r>
            <a:endParaRPr sz="1100" b="0" i="0" u="none" strike="noStrike" cap="non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2" name="Google Shape;292;p33"/>
          <p:cNvSpPr txBox="1"/>
          <p:nvPr/>
        </p:nvSpPr>
        <p:spPr>
          <a:xfrm>
            <a:off x="456668" y="1311181"/>
            <a:ext cx="16350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A8839"/>
                </a:solidFill>
                <a:latin typeface="Bebas Neue"/>
                <a:ea typeface="Bebas Neue"/>
                <a:cs typeface="Bebas Neue"/>
                <a:sym typeface="Bebas Neue"/>
              </a:rPr>
              <a:t>Good</a:t>
            </a:r>
            <a:endParaRPr sz="1400" b="0" i="0" u="none" strike="noStrike" cap="none">
              <a:solidFill>
                <a:srgbClr val="FA883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3" name="Google Shape;293;p33"/>
          <p:cNvSpPr txBox="1"/>
          <p:nvPr/>
        </p:nvSpPr>
        <p:spPr>
          <a:xfrm>
            <a:off x="503187" y="2522137"/>
            <a:ext cx="16350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C99319"/>
                </a:solidFill>
                <a:latin typeface="Bebas Neue"/>
                <a:ea typeface="Bebas Neue"/>
                <a:cs typeface="Bebas Neue"/>
                <a:sym typeface="Bebas Neue"/>
              </a:rPr>
              <a:t>Average</a:t>
            </a:r>
            <a:endParaRPr sz="1600" b="0" i="0" u="none" strike="noStrike" cap="none">
              <a:solidFill>
                <a:srgbClr val="C99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1730496" y="2920580"/>
            <a:ext cx="16350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E2BE53"/>
                </a:solidFill>
                <a:latin typeface="Bebas Neue"/>
                <a:ea typeface="Bebas Neue"/>
                <a:cs typeface="Bebas Neue"/>
                <a:sym typeface="Bebas Neue"/>
              </a:rPr>
              <a:t>Poor</a:t>
            </a:r>
            <a:endParaRPr sz="1600" b="0" i="0" u="none" strike="noStrike" cap="none">
              <a:solidFill>
                <a:srgbClr val="E2BE5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5" name="Google Shape;295;p33"/>
          <p:cNvSpPr txBox="1"/>
          <p:nvPr/>
        </p:nvSpPr>
        <p:spPr>
          <a:xfrm>
            <a:off x="2927935" y="1092805"/>
            <a:ext cx="1167685" cy="19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41BDBB"/>
                </a:solidFill>
                <a:latin typeface="Bebas Neue"/>
                <a:ea typeface="Bebas Neue"/>
                <a:cs typeface="Bebas Neue"/>
                <a:sym typeface="Bebas Neue"/>
              </a:rPr>
              <a:t>Excellent</a:t>
            </a:r>
            <a:endParaRPr sz="1600" b="0" i="0" u="none" strike="noStrike" cap="none">
              <a:solidFill>
                <a:srgbClr val="41BDBB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96" name="Google Shape;296;p33"/>
          <p:cNvGrpSpPr/>
          <p:nvPr/>
        </p:nvGrpSpPr>
        <p:grpSpPr>
          <a:xfrm>
            <a:off x="5819155" y="3395835"/>
            <a:ext cx="1332613" cy="1332613"/>
            <a:chOff x="1435931" y="989614"/>
            <a:chExt cx="1332613" cy="1332613"/>
          </a:xfrm>
        </p:grpSpPr>
        <p:sp>
          <p:nvSpPr>
            <p:cNvPr id="297" name="Google Shape;297;p33"/>
            <p:cNvSpPr/>
            <p:nvPr/>
          </p:nvSpPr>
          <p:spPr>
            <a:xfrm>
              <a:off x="1435950" y="989625"/>
              <a:ext cx="1332594" cy="1332600"/>
            </a:xfrm>
            <a:prstGeom prst="ellipse">
              <a:avLst/>
            </a:prstGeom>
            <a:solidFill>
              <a:srgbClr val="E2BE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1435931" y="989614"/>
              <a:ext cx="1332613" cy="1332613"/>
            </a:xfrm>
            <a:prstGeom prst="pie">
              <a:avLst>
                <a:gd name="adj1" fmla="val 12335545"/>
                <a:gd name="adj2" fmla="val 16701039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1435931" y="989614"/>
              <a:ext cx="1332613" cy="1332613"/>
            </a:xfrm>
            <a:prstGeom prst="pie">
              <a:avLst>
                <a:gd name="adj1" fmla="val 16667231"/>
                <a:gd name="adj2" fmla="val 7332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3"/>
            <p:cNvSpPr txBox="1"/>
            <p:nvPr/>
          </p:nvSpPr>
          <p:spPr>
            <a:xfrm>
              <a:off x="1740894" y="1778235"/>
              <a:ext cx="7227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65%</a:t>
              </a:r>
              <a:endParaRPr sz="1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301" name="Google Shape;301;p33"/>
          <p:cNvSpPr txBox="1"/>
          <p:nvPr/>
        </p:nvSpPr>
        <p:spPr>
          <a:xfrm>
            <a:off x="4923831" y="2974133"/>
            <a:ext cx="295377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Recommend our Services?</a:t>
            </a:r>
            <a:endParaRPr/>
          </a:p>
        </p:txBody>
      </p:sp>
      <p:sp>
        <p:nvSpPr>
          <p:cNvPr id="302" name="Google Shape;302;p33"/>
          <p:cNvSpPr txBox="1"/>
          <p:nvPr/>
        </p:nvSpPr>
        <p:spPr>
          <a:xfrm>
            <a:off x="6514764" y="3678243"/>
            <a:ext cx="570300" cy="391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20%</a:t>
            </a:r>
            <a:endParaRPr sz="1400" b="0" i="0" u="none" strike="noStrike" cap="non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3" name="Google Shape;303;p33"/>
          <p:cNvSpPr txBox="1"/>
          <p:nvPr/>
        </p:nvSpPr>
        <p:spPr>
          <a:xfrm>
            <a:off x="6002272" y="3549601"/>
            <a:ext cx="570300" cy="391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15%</a:t>
            </a:r>
            <a:endParaRPr sz="1400" b="0" i="0" u="none" strike="noStrike" cap="non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04" name="Google Shape;304;p33"/>
          <p:cNvGrpSpPr/>
          <p:nvPr/>
        </p:nvGrpSpPr>
        <p:grpSpPr>
          <a:xfrm>
            <a:off x="7575942" y="3527027"/>
            <a:ext cx="689454" cy="288662"/>
            <a:chOff x="5287588" y="1195407"/>
            <a:chExt cx="689454" cy="288662"/>
          </a:xfrm>
        </p:grpSpPr>
        <p:sp>
          <p:nvSpPr>
            <p:cNvPr id="305" name="Google Shape;305;p33"/>
            <p:cNvSpPr txBox="1"/>
            <p:nvPr/>
          </p:nvSpPr>
          <p:spPr>
            <a:xfrm>
              <a:off x="5488653" y="1195407"/>
              <a:ext cx="488389" cy="2886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YES</a:t>
              </a:r>
              <a:endParaRPr sz="14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5287588" y="1238548"/>
              <a:ext cx="201065" cy="2022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307" name="Google Shape;307;p33"/>
          <p:cNvGrpSpPr/>
          <p:nvPr/>
        </p:nvGrpSpPr>
        <p:grpSpPr>
          <a:xfrm>
            <a:off x="7583514" y="3858830"/>
            <a:ext cx="869751" cy="288662"/>
            <a:chOff x="5287588" y="1195407"/>
            <a:chExt cx="869751" cy="288662"/>
          </a:xfrm>
        </p:grpSpPr>
        <p:sp>
          <p:nvSpPr>
            <p:cNvPr id="308" name="Google Shape;308;p33"/>
            <p:cNvSpPr txBox="1"/>
            <p:nvPr/>
          </p:nvSpPr>
          <p:spPr>
            <a:xfrm>
              <a:off x="5488653" y="1195407"/>
              <a:ext cx="668686" cy="2886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accent4"/>
                  </a:solidFill>
                  <a:latin typeface="Bebas Neue"/>
                  <a:ea typeface="Bebas Neue"/>
                  <a:cs typeface="Bebas Neue"/>
                  <a:sym typeface="Bebas Neue"/>
                </a:rPr>
                <a:t>No</a:t>
              </a:r>
              <a:endParaRPr sz="14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5287588" y="1238548"/>
              <a:ext cx="201065" cy="20226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310" name="Google Shape;310;p33"/>
          <p:cNvGrpSpPr/>
          <p:nvPr/>
        </p:nvGrpSpPr>
        <p:grpSpPr>
          <a:xfrm>
            <a:off x="7590397" y="4180303"/>
            <a:ext cx="869751" cy="288662"/>
            <a:chOff x="5287588" y="1195407"/>
            <a:chExt cx="869751" cy="288662"/>
          </a:xfrm>
        </p:grpSpPr>
        <p:sp>
          <p:nvSpPr>
            <p:cNvPr id="311" name="Google Shape;311;p33"/>
            <p:cNvSpPr txBox="1"/>
            <p:nvPr/>
          </p:nvSpPr>
          <p:spPr>
            <a:xfrm>
              <a:off x="5488653" y="1195407"/>
              <a:ext cx="668686" cy="2886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accent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Maybe</a:t>
              </a:r>
              <a:endParaRPr sz="1400" b="0" i="0" u="none" strike="noStrike" cap="none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5287588" y="1238548"/>
              <a:ext cx="201065" cy="20226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313" name="Google Shape;313;p33"/>
          <p:cNvGrpSpPr/>
          <p:nvPr/>
        </p:nvGrpSpPr>
        <p:grpSpPr>
          <a:xfrm>
            <a:off x="5641279" y="1034979"/>
            <a:ext cx="2411077" cy="306738"/>
            <a:chOff x="457180" y="806796"/>
            <a:chExt cx="4727792" cy="554145"/>
          </a:xfrm>
        </p:grpSpPr>
        <p:sp>
          <p:nvSpPr>
            <p:cNvPr id="314" name="Google Shape;314;p33"/>
            <p:cNvSpPr/>
            <p:nvPr/>
          </p:nvSpPr>
          <p:spPr>
            <a:xfrm>
              <a:off x="742503" y="945251"/>
              <a:ext cx="4442469" cy="277165"/>
            </a:xfrm>
            <a:custGeom>
              <a:avLst/>
              <a:gdLst/>
              <a:ahLst/>
              <a:cxnLst/>
              <a:rect l="l" t="t" r="r" b="b"/>
              <a:pathLst>
                <a:path w="50411" h="4522" extrusionOk="0">
                  <a:moveTo>
                    <a:pt x="686" y="0"/>
                  </a:moveTo>
                  <a:cubicBezTo>
                    <a:pt x="308" y="0"/>
                    <a:pt x="1" y="307"/>
                    <a:pt x="1" y="686"/>
                  </a:cubicBezTo>
                  <a:lnTo>
                    <a:pt x="1" y="3836"/>
                  </a:lnTo>
                  <a:cubicBezTo>
                    <a:pt x="1" y="4215"/>
                    <a:pt x="308" y="4522"/>
                    <a:pt x="686" y="4522"/>
                  </a:cubicBezTo>
                  <a:lnTo>
                    <a:pt x="49723" y="4522"/>
                  </a:lnTo>
                  <a:cubicBezTo>
                    <a:pt x="50101" y="4522"/>
                    <a:pt x="50408" y="4215"/>
                    <a:pt x="50408" y="3836"/>
                  </a:cubicBezTo>
                  <a:lnTo>
                    <a:pt x="50410" y="3836"/>
                  </a:lnTo>
                  <a:lnTo>
                    <a:pt x="50410" y="686"/>
                  </a:lnTo>
                  <a:cubicBezTo>
                    <a:pt x="50410" y="307"/>
                    <a:pt x="50103" y="0"/>
                    <a:pt x="497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991748" y="987300"/>
              <a:ext cx="3850568" cy="202649"/>
            </a:xfrm>
            <a:custGeom>
              <a:avLst/>
              <a:gdLst/>
              <a:ahLst/>
              <a:cxnLst/>
              <a:rect l="l" t="t" r="r" b="b"/>
              <a:pathLst>
                <a:path w="20345" h="3151" extrusionOk="0">
                  <a:moveTo>
                    <a:pt x="0" y="0"/>
                  </a:moveTo>
                  <a:lnTo>
                    <a:pt x="0" y="3150"/>
                  </a:lnTo>
                  <a:lnTo>
                    <a:pt x="20344" y="3150"/>
                  </a:lnTo>
                  <a:lnTo>
                    <a:pt x="20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457180" y="806796"/>
              <a:ext cx="554207" cy="554145"/>
            </a:xfrm>
            <a:custGeom>
              <a:avLst/>
              <a:gdLst/>
              <a:ahLst/>
              <a:cxnLst/>
              <a:rect l="l" t="t" r="r" b="b"/>
              <a:pathLst>
                <a:path w="9042" h="9041" extrusionOk="0">
                  <a:moveTo>
                    <a:pt x="4521" y="0"/>
                  </a:moveTo>
                  <a:cubicBezTo>
                    <a:pt x="2025" y="0"/>
                    <a:pt x="1" y="2024"/>
                    <a:pt x="1" y="4521"/>
                  </a:cubicBezTo>
                  <a:cubicBezTo>
                    <a:pt x="1" y="7017"/>
                    <a:pt x="2025" y="9040"/>
                    <a:pt x="4521" y="9040"/>
                  </a:cubicBezTo>
                  <a:cubicBezTo>
                    <a:pt x="7018" y="9040"/>
                    <a:pt x="9042" y="7017"/>
                    <a:pt x="9042" y="4521"/>
                  </a:cubicBezTo>
                  <a:cubicBezTo>
                    <a:pt x="9042" y="2024"/>
                    <a:pt x="7018" y="0"/>
                    <a:pt x="4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504927" y="854358"/>
              <a:ext cx="458958" cy="458958"/>
            </a:xfrm>
            <a:custGeom>
              <a:avLst/>
              <a:gdLst/>
              <a:ahLst/>
              <a:cxnLst/>
              <a:rect l="l" t="t" r="r" b="b"/>
              <a:pathLst>
                <a:path w="7488" h="7488" extrusionOk="0">
                  <a:moveTo>
                    <a:pt x="3745" y="1"/>
                  </a:moveTo>
                  <a:cubicBezTo>
                    <a:pt x="3745" y="1"/>
                    <a:pt x="3744" y="1"/>
                    <a:pt x="3743" y="1"/>
                  </a:cubicBezTo>
                  <a:cubicBezTo>
                    <a:pt x="1675" y="1"/>
                    <a:pt x="0" y="1677"/>
                    <a:pt x="0" y="3745"/>
                  </a:cubicBezTo>
                  <a:cubicBezTo>
                    <a:pt x="0" y="5813"/>
                    <a:pt x="1675" y="7488"/>
                    <a:pt x="3743" y="7488"/>
                  </a:cubicBezTo>
                  <a:cubicBezTo>
                    <a:pt x="5812" y="7488"/>
                    <a:pt x="7487" y="5813"/>
                    <a:pt x="7487" y="3745"/>
                  </a:cubicBezTo>
                  <a:cubicBezTo>
                    <a:pt x="7487" y="1677"/>
                    <a:pt x="5811" y="1"/>
                    <a:pt x="3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3"/>
            <p:cNvSpPr txBox="1"/>
            <p:nvPr/>
          </p:nvSpPr>
          <p:spPr>
            <a:xfrm>
              <a:off x="670691" y="1088255"/>
              <a:ext cx="89649" cy="825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endParaRPr sz="2600" b="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319" name="Google Shape;319;p33"/>
          <p:cNvGrpSpPr/>
          <p:nvPr/>
        </p:nvGrpSpPr>
        <p:grpSpPr>
          <a:xfrm>
            <a:off x="5647008" y="1381238"/>
            <a:ext cx="2411077" cy="306738"/>
            <a:chOff x="457180" y="806796"/>
            <a:chExt cx="4727792" cy="554145"/>
          </a:xfrm>
        </p:grpSpPr>
        <p:sp>
          <p:nvSpPr>
            <p:cNvPr id="320" name="Google Shape;320;p33"/>
            <p:cNvSpPr/>
            <p:nvPr/>
          </p:nvSpPr>
          <p:spPr>
            <a:xfrm>
              <a:off x="742503" y="945251"/>
              <a:ext cx="4442469" cy="277165"/>
            </a:xfrm>
            <a:custGeom>
              <a:avLst/>
              <a:gdLst/>
              <a:ahLst/>
              <a:cxnLst/>
              <a:rect l="l" t="t" r="r" b="b"/>
              <a:pathLst>
                <a:path w="50411" h="4522" extrusionOk="0">
                  <a:moveTo>
                    <a:pt x="686" y="0"/>
                  </a:moveTo>
                  <a:cubicBezTo>
                    <a:pt x="308" y="0"/>
                    <a:pt x="1" y="307"/>
                    <a:pt x="1" y="686"/>
                  </a:cubicBezTo>
                  <a:lnTo>
                    <a:pt x="1" y="3836"/>
                  </a:lnTo>
                  <a:cubicBezTo>
                    <a:pt x="1" y="4215"/>
                    <a:pt x="308" y="4522"/>
                    <a:pt x="686" y="4522"/>
                  </a:cubicBezTo>
                  <a:lnTo>
                    <a:pt x="49723" y="4522"/>
                  </a:lnTo>
                  <a:cubicBezTo>
                    <a:pt x="50101" y="4522"/>
                    <a:pt x="50408" y="4215"/>
                    <a:pt x="50408" y="3836"/>
                  </a:cubicBezTo>
                  <a:lnTo>
                    <a:pt x="50410" y="3836"/>
                  </a:lnTo>
                  <a:lnTo>
                    <a:pt x="50410" y="686"/>
                  </a:lnTo>
                  <a:cubicBezTo>
                    <a:pt x="50410" y="307"/>
                    <a:pt x="50103" y="0"/>
                    <a:pt x="497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991751" y="987303"/>
              <a:ext cx="3151327" cy="179447"/>
            </a:xfrm>
            <a:custGeom>
              <a:avLst/>
              <a:gdLst/>
              <a:ahLst/>
              <a:cxnLst/>
              <a:rect l="l" t="t" r="r" b="b"/>
              <a:pathLst>
                <a:path w="20345" h="3151" extrusionOk="0">
                  <a:moveTo>
                    <a:pt x="0" y="0"/>
                  </a:moveTo>
                  <a:lnTo>
                    <a:pt x="0" y="3150"/>
                  </a:lnTo>
                  <a:lnTo>
                    <a:pt x="20344" y="3150"/>
                  </a:lnTo>
                  <a:lnTo>
                    <a:pt x="20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457180" y="806796"/>
              <a:ext cx="554207" cy="554145"/>
            </a:xfrm>
            <a:custGeom>
              <a:avLst/>
              <a:gdLst/>
              <a:ahLst/>
              <a:cxnLst/>
              <a:rect l="l" t="t" r="r" b="b"/>
              <a:pathLst>
                <a:path w="9042" h="9041" extrusionOk="0">
                  <a:moveTo>
                    <a:pt x="4521" y="0"/>
                  </a:moveTo>
                  <a:cubicBezTo>
                    <a:pt x="2025" y="0"/>
                    <a:pt x="1" y="2024"/>
                    <a:pt x="1" y="4521"/>
                  </a:cubicBezTo>
                  <a:cubicBezTo>
                    <a:pt x="1" y="7017"/>
                    <a:pt x="2025" y="9040"/>
                    <a:pt x="4521" y="9040"/>
                  </a:cubicBezTo>
                  <a:cubicBezTo>
                    <a:pt x="7018" y="9040"/>
                    <a:pt x="9042" y="7017"/>
                    <a:pt x="9042" y="4521"/>
                  </a:cubicBezTo>
                  <a:cubicBezTo>
                    <a:pt x="9042" y="2024"/>
                    <a:pt x="7018" y="0"/>
                    <a:pt x="4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504927" y="854358"/>
              <a:ext cx="458958" cy="458958"/>
            </a:xfrm>
            <a:custGeom>
              <a:avLst/>
              <a:gdLst/>
              <a:ahLst/>
              <a:cxnLst/>
              <a:rect l="l" t="t" r="r" b="b"/>
              <a:pathLst>
                <a:path w="7488" h="7488" extrusionOk="0">
                  <a:moveTo>
                    <a:pt x="3745" y="1"/>
                  </a:moveTo>
                  <a:cubicBezTo>
                    <a:pt x="3745" y="1"/>
                    <a:pt x="3744" y="1"/>
                    <a:pt x="3743" y="1"/>
                  </a:cubicBezTo>
                  <a:cubicBezTo>
                    <a:pt x="1675" y="1"/>
                    <a:pt x="0" y="1677"/>
                    <a:pt x="0" y="3745"/>
                  </a:cubicBezTo>
                  <a:cubicBezTo>
                    <a:pt x="0" y="5813"/>
                    <a:pt x="1675" y="7488"/>
                    <a:pt x="3743" y="7488"/>
                  </a:cubicBezTo>
                  <a:cubicBezTo>
                    <a:pt x="5812" y="7488"/>
                    <a:pt x="7487" y="5813"/>
                    <a:pt x="7487" y="3745"/>
                  </a:cubicBezTo>
                  <a:cubicBezTo>
                    <a:pt x="7487" y="1677"/>
                    <a:pt x="5811" y="1"/>
                    <a:pt x="3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3"/>
            <p:cNvSpPr txBox="1"/>
            <p:nvPr/>
          </p:nvSpPr>
          <p:spPr>
            <a:xfrm>
              <a:off x="522700" y="854350"/>
              <a:ext cx="426300" cy="44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endParaRPr sz="2600" b="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325" name="Google Shape;325;p33"/>
          <p:cNvGrpSpPr/>
          <p:nvPr/>
        </p:nvGrpSpPr>
        <p:grpSpPr>
          <a:xfrm>
            <a:off x="5654868" y="1736365"/>
            <a:ext cx="2411077" cy="306738"/>
            <a:chOff x="457180" y="806796"/>
            <a:chExt cx="4727792" cy="554145"/>
          </a:xfrm>
        </p:grpSpPr>
        <p:sp>
          <p:nvSpPr>
            <p:cNvPr id="326" name="Google Shape;326;p33"/>
            <p:cNvSpPr/>
            <p:nvPr/>
          </p:nvSpPr>
          <p:spPr>
            <a:xfrm>
              <a:off x="742503" y="945251"/>
              <a:ext cx="4442469" cy="277165"/>
            </a:xfrm>
            <a:custGeom>
              <a:avLst/>
              <a:gdLst/>
              <a:ahLst/>
              <a:cxnLst/>
              <a:rect l="l" t="t" r="r" b="b"/>
              <a:pathLst>
                <a:path w="50411" h="4522" extrusionOk="0">
                  <a:moveTo>
                    <a:pt x="686" y="0"/>
                  </a:moveTo>
                  <a:cubicBezTo>
                    <a:pt x="308" y="0"/>
                    <a:pt x="1" y="307"/>
                    <a:pt x="1" y="686"/>
                  </a:cubicBezTo>
                  <a:lnTo>
                    <a:pt x="1" y="3836"/>
                  </a:lnTo>
                  <a:cubicBezTo>
                    <a:pt x="1" y="4215"/>
                    <a:pt x="308" y="4522"/>
                    <a:pt x="686" y="4522"/>
                  </a:cubicBezTo>
                  <a:lnTo>
                    <a:pt x="49723" y="4522"/>
                  </a:lnTo>
                  <a:cubicBezTo>
                    <a:pt x="50101" y="4522"/>
                    <a:pt x="50408" y="4215"/>
                    <a:pt x="50408" y="3836"/>
                  </a:cubicBezTo>
                  <a:lnTo>
                    <a:pt x="50410" y="3836"/>
                  </a:lnTo>
                  <a:lnTo>
                    <a:pt x="50410" y="686"/>
                  </a:lnTo>
                  <a:cubicBezTo>
                    <a:pt x="50410" y="307"/>
                    <a:pt x="50103" y="0"/>
                    <a:pt x="497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991749" y="987300"/>
              <a:ext cx="3654451" cy="179160"/>
            </a:xfrm>
            <a:custGeom>
              <a:avLst/>
              <a:gdLst/>
              <a:ahLst/>
              <a:cxnLst/>
              <a:rect l="l" t="t" r="r" b="b"/>
              <a:pathLst>
                <a:path w="20345" h="3151" extrusionOk="0">
                  <a:moveTo>
                    <a:pt x="0" y="0"/>
                  </a:moveTo>
                  <a:lnTo>
                    <a:pt x="0" y="3150"/>
                  </a:lnTo>
                  <a:lnTo>
                    <a:pt x="20344" y="3150"/>
                  </a:lnTo>
                  <a:lnTo>
                    <a:pt x="20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457180" y="806796"/>
              <a:ext cx="554207" cy="554145"/>
            </a:xfrm>
            <a:custGeom>
              <a:avLst/>
              <a:gdLst/>
              <a:ahLst/>
              <a:cxnLst/>
              <a:rect l="l" t="t" r="r" b="b"/>
              <a:pathLst>
                <a:path w="9042" h="9041" extrusionOk="0">
                  <a:moveTo>
                    <a:pt x="4521" y="0"/>
                  </a:moveTo>
                  <a:cubicBezTo>
                    <a:pt x="2025" y="0"/>
                    <a:pt x="1" y="2024"/>
                    <a:pt x="1" y="4521"/>
                  </a:cubicBezTo>
                  <a:cubicBezTo>
                    <a:pt x="1" y="7017"/>
                    <a:pt x="2025" y="9040"/>
                    <a:pt x="4521" y="9040"/>
                  </a:cubicBezTo>
                  <a:cubicBezTo>
                    <a:pt x="7018" y="9040"/>
                    <a:pt x="9042" y="7017"/>
                    <a:pt x="9042" y="4521"/>
                  </a:cubicBezTo>
                  <a:cubicBezTo>
                    <a:pt x="9042" y="2024"/>
                    <a:pt x="7018" y="0"/>
                    <a:pt x="4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504927" y="854358"/>
              <a:ext cx="458958" cy="458958"/>
            </a:xfrm>
            <a:custGeom>
              <a:avLst/>
              <a:gdLst/>
              <a:ahLst/>
              <a:cxnLst/>
              <a:rect l="l" t="t" r="r" b="b"/>
              <a:pathLst>
                <a:path w="7488" h="7488" extrusionOk="0">
                  <a:moveTo>
                    <a:pt x="3745" y="1"/>
                  </a:moveTo>
                  <a:cubicBezTo>
                    <a:pt x="3745" y="1"/>
                    <a:pt x="3744" y="1"/>
                    <a:pt x="3743" y="1"/>
                  </a:cubicBezTo>
                  <a:cubicBezTo>
                    <a:pt x="1675" y="1"/>
                    <a:pt x="0" y="1677"/>
                    <a:pt x="0" y="3745"/>
                  </a:cubicBezTo>
                  <a:cubicBezTo>
                    <a:pt x="0" y="5813"/>
                    <a:pt x="1675" y="7488"/>
                    <a:pt x="3743" y="7488"/>
                  </a:cubicBezTo>
                  <a:cubicBezTo>
                    <a:pt x="5812" y="7488"/>
                    <a:pt x="7487" y="5813"/>
                    <a:pt x="7487" y="3745"/>
                  </a:cubicBezTo>
                  <a:cubicBezTo>
                    <a:pt x="7487" y="1677"/>
                    <a:pt x="5811" y="1"/>
                    <a:pt x="3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3"/>
            <p:cNvSpPr txBox="1"/>
            <p:nvPr/>
          </p:nvSpPr>
          <p:spPr>
            <a:xfrm>
              <a:off x="522700" y="854350"/>
              <a:ext cx="426300" cy="44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endParaRPr sz="2600" b="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331" name="Google Shape;331;p33"/>
          <p:cNvGrpSpPr/>
          <p:nvPr/>
        </p:nvGrpSpPr>
        <p:grpSpPr>
          <a:xfrm>
            <a:off x="5641279" y="2090630"/>
            <a:ext cx="2411077" cy="306738"/>
            <a:chOff x="457180" y="806796"/>
            <a:chExt cx="4727792" cy="554145"/>
          </a:xfrm>
        </p:grpSpPr>
        <p:sp>
          <p:nvSpPr>
            <p:cNvPr id="332" name="Google Shape;332;p33"/>
            <p:cNvSpPr/>
            <p:nvPr/>
          </p:nvSpPr>
          <p:spPr>
            <a:xfrm>
              <a:off x="742503" y="945251"/>
              <a:ext cx="4442469" cy="277165"/>
            </a:xfrm>
            <a:custGeom>
              <a:avLst/>
              <a:gdLst/>
              <a:ahLst/>
              <a:cxnLst/>
              <a:rect l="l" t="t" r="r" b="b"/>
              <a:pathLst>
                <a:path w="50411" h="4522" extrusionOk="0">
                  <a:moveTo>
                    <a:pt x="686" y="0"/>
                  </a:moveTo>
                  <a:cubicBezTo>
                    <a:pt x="308" y="0"/>
                    <a:pt x="1" y="307"/>
                    <a:pt x="1" y="686"/>
                  </a:cubicBezTo>
                  <a:lnTo>
                    <a:pt x="1" y="3836"/>
                  </a:lnTo>
                  <a:cubicBezTo>
                    <a:pt x="1" y="4215"/>
                    <a:pt x="308" y="4522"/>
                    <a:pt x="686" y="4522"/>
                  </a:cubicBezTo>
                  <a:lnTo>
                    <a:pt x="49723" y="4522"/>
                  </a:lnTo>
                  <a:cubicBezTo>
                    <a:pt x="50101" y="4522"/>
                    <a:pt x="50408" y="4215"/>
                    <a:pt x="50408" y="3836"/>
                  </a:cubicBezTo>
                  <a:lnTo>
                    <a:pt x="50410" y="3836"/>
                  </a:lnTo>
                  <a:lnTo>
                    <a:pt x="50410" y="686"/>
                  </a:lnTo>
                  <a:cubicBezTo>
                    <a:pt x="50410" y="307"/>
                    <a:pt x="50103" y="0"/>
                    <a:pt x="497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991751" y="987302"/>
              <a:ext cx="3850567" cy="187009"/>
            </a:xfrm>
            <a:custGeom>
              <a:avLst/>
              <a:gdLst/>
              <a:ahLst/>
              <a:cxnLst/>
              <a:rect l="l" t="t" r="r" b="b"/>
              <a:pathLst>
                <a:path w="20345" h="3151" extrusionOk="0">
                  <a:moveTo>
                    <a:pt x="0" y="0"/>
                  </a:moveTo>
                  <a:lnTo>
                    <a:pt x="0" y="3150"/>
                  </a:lnTo>
                  <a:lnTo>
                    <a:pt x="20344" y="3150"/>
                  </a:lnTo>
                  <a:lnTo>
                    <a:pt x="20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457180" y="806796"/>
              <a:ext cx="554207" cy="554145"/>
            </a:xfrm>
            <a:custGeom>
              <a:avLst/>
              <a:gdLst/>
              <a:ahLst/>
              <a:cxnLst/>
              <a:rect l="l" t="t" r="r" b="b"/>
              <a:pathLst>
                <a:path w="9042" h="9041" extrusionOk="0">
                  <a:moveTo>
                    <a:pt x="4521" y="0"/>
                  </a:moveTo>
                  <a:cubicBezTo>
                    <a:pt x="2025" y="0"/>
                    <a:pt x="1" y="2024"/>
                    <a:pt x="1" y="4521"/>
                  </a:cubicBezTo>
                  <a:cubicBezTo>
                    <a:pt x="1" y="7017"/>
                    <a:pt x="2025" y="9040"/>
                    <a:pt x="4521" y="9040"/>
                  </a:cubicBezTo>
                  <a:cubicBezTo>
                    <a:pt x="7018" y="9040"/>
                    <a:pt x="9042" y="7017"/>
                    <a:pt x="9042" y="4521"/>
                  </a:cubicBezTo>
                  <a:cubicBezTo>
                    <a:pt x="9042" y="2024"/>
                    <a:pt x="7018" y="0"/>
                    <a:pt x="4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504927" y="854358"/>
              <a:ext cx="458958" cy="458958"/>
            </a:xfrm>
            <a:custGeom>
              <a:avLst/>
              <a:gdLst/>
              <a:ahLst/>
              <a:cxnLst/>
              <a:rect l="l" t="t" r="r" b="b"/>
              <a:pathLst>
                <a:path w="7488" h="7488" extrusionOk="0">
                  <a:moveTo>
                    <a:pt x="3745" y="1"/>
                  </a:moveTo>
                  <a:cubicBezTo>
                    <a:pt x="3745" y="1"/>
                    <a:pt x="3744" y="1"/>
                    <a:pt x="3743" y="1"/>
                  </a:cubicBezTo>
                  <a:cubicBezTo>
                    <a:pt x="1675" y="1"/>
                    <a:pt x="0" y="1677"/>
                    <a:pt x="0" y="3745"/>
                  </a:cubicBezTo>
                  <a:cubicBezTo>
                    <a:pt x="0" y="5813"/>
                    <a:pt x="1675" y="7488"/>
                    <a:pt x="3743" y="7488"/>
                  </a:cubicBezTo>
                  <a:cubicBezTo>
                    <a:pt x="5812" y="7488"/>
                    <a:pt x="7487" y="5813"/>
                    <a:pt x="7487" y="3745"/>
                  </a:cubicBezTo>
                  <a:cubicBezTo>
                    <a:pt x="7487" y="1677"/>
                    <a:pt x="5811" y="1"/>
                    <a:pt x="3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3"/>
            <p:cNvSpPr txBox="1"/>
            <p:nvPr/>
          </p:nvSpPr>
          <p:spPr>
            <a:xfrm>
              <a:off x="522700" y="854350"/>
              <a:ext cx="426300" cy="44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endParaRPr sz="2600" b="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337" name="Google Shape;337;p33"/>
          <p:cNvSpPr txBox="1"/>
          <p:nvPr/>
        </p:nvSpPr>
        <p:spPr>
          <a:xfrm>
            <a:off x="4618485" y="1087979"/>
            <a:ext cx="1061015" cy="224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User-friendly Services</a:t>
            </a:r>
            <a:endParaRPr/>
          </a:p>
        </p:txBody>
      </p:sp>
      <p:sp>
        <p:nvSpPr>
          <p:cNvPr id="338" name="Google Shape;338;p33"/>
          <p:cNvSpPr txBox="1"/>
          <p:nvPr/>
        </p:nvSpPr>
        <p:spPr>
          <a:xfrm>
            <a:off x="7886929" y="997574"/>
            <a:ext cx="570300" cy="391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  <a:endParaRPr sz="1400" b="0" i="0" u="none" strike="noStrike" cap="none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9" name="Google Shape;339;p33"/>
          <p:cNvSpPr txBox="1"/>
          <p:nvPr/>
        </p:nvSpPr>
        <p:spPr>
          <a:xfrm>
            <a:off x="7896249" y="1345139"/>
            <a:ext cx="570300" cy="391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7</a:t>
            </a:r>
            <a:endParaRPr sz="1400" b="0" i="0" u="none" strike="noStrike" cap="none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0" name="Google Shape;340;p33"/>
          <p:cNvSpPr txBox="1"/>
          <p:nvPr/>
        </p:nvSpPr>
        <p:spPr>
          <a:xfrm>
            <a:off x="7889848" y="1689398"/>
            <a:ext cx="570300" cy="391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  <a:endParaRPr sz="1400" b="0" i="0" u="none" strike="noStrike" cap="none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1" name="Google Shape;341;p33"/>
          <p:cNvSpPr txBox="1"/>
          <p:nvPr/>
        </p:nvSpPr>
        <p:spPr>
          <a:xfrm>
            <a:off x="7896249" y="2048185"/>
            <a:ext cx="570300" cy="391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  <a:endParaRPr sz="1400" b="0" i="0" u="none" strike="noStrike" cap="none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2" name="Google Shape;342;p33"/>
          <p:cNvSpPr txBox="1"/>
          <p:nvPr/>
        </p:nvSpPr>
        <p:spPr>
          <a:xfrm>
            <a:off x="4638291" y="1432301"/>
            <a:ext cx="1061015" cy="224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Problem Experienced</a:t>
            </a:r>
            <a:endParaRPr/>
          </a:p>
        </p:txBody>
      </p:sp>
      <p:sp>
        <p:nvSpPr>
          <p:cNvPr id="343" name="Google Shape;343;p33"/>
          <p:cNvSpPr txBox="1"/>
          <p:nvPr/>
        </p:nvSpPr>
        <p:spPr>
          <a:xfrm>
            <a:off x="4838267" y="1754559"/>
            <a:ext cx="1061015" cy="224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Service Delivery</a:t>
            </a:r>
            <a:endParaRPr/>
          </a:p>
        </p:txBody>
      </p:sp>
      <p:sp>
        <p:nvSpPr>
          <p:cNvPr id="344" name="Google Shape;344;p33"/>
          <p:cNvSpPr txBox="1"/>
          <p:nvPr/>
        </p:nvSpPr>
        <p:spPr>
          <a:xfrm>
            <a:off x="4855921" y="2124710"/>
            <a:ext cx="1061015" cy="224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Service Quality</a:t>
            </a:r>
            <a:endParaRPr/>
          </a:p>
        </p:txBody>
      </p:sp>
      <p:pic>
        <p:nvPicPr>
          <p:cNvPr id="345" name="Google Shape;34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085" y="3617927"/>
            <a:ext cx="3598880" cy="1355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/>
          <p:nvPr/>
        </p:nvSpPr>
        <p:spPr>
          <a:xfrm>
            <a:off x="0" y="108850"/>
            <a:ext cx="9144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42BDBB"/>
                </a:solidFill>
                <a:latin typeface="Bebas Neue"/>
                <a:ea typeface="Bebas Neue"/>
                <a:cs typeface="Bebas Neue"/>
                <a:sym typeface="Bebas Neue"/>
              </a:rPr>
              <a:t>Customer Satisfaction Dashboard</a:t>
            </a:r>
            <a:endParaRPr/>
          </a:p>
        </p:txBody>
      </p:sp>
      <p:sp>
        <p:nvSpPr>
          <p:cNvPr id="351" name="Google Shape;351;p34"/>
          <p:cNvSpPr/>
          <p:nvPr/>
        </p:nvSpPr>
        <p:spPr>
          <a:xfrm rot="5400000">
            <a:off x="115894" y="1873450"/>
            <a:ext cx="4019879" cy="160692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2" name="Google Shape;352;p34"/>
          <p:cNvGrpSpPr/>
          <p:nvPr/>
        </p:nvGrpSpPr>
        <p:grpSpPr>
          <a:xfrm>
            <a:off x="1414810" y="815283"/>
            <a:ext cx="1440001" cy="708610"/>
            <a:chOff x="610478" y="3320948"/>
            <a:chExt cx="1656721" cy="815254"/>
          </a:xfrm>
        </p:grpSpPr>
        <p:sp>
          <p:nvSpPr>
            <p:cNvPr id="353" name="Google Shape;353;p34"/>
            <p:cNvSpPr/>
            <p:nvPr/>
          </p:nvSpPr>
          <p:spPr>
            <a:xfrm>
              <a:off x="1195066" y="3320948"/>
              <a:ext cx="492062" cy="463120"/>
            </a:xfrm>
            <a:custGeom>
              <a:avLst/>
              <a:gdLst/>
              <a:ahLst/>
              <a:cxnLst/>
              <a:rect l="l" t="t" r="r" b="b"/>
              <a:pathLst>
                <a:path w="3024229" h="2846350" extrusionOk="0">
                  <a:moveTo>
                    <a:pt x="1498741" y="0"/>
                  </a:moveTo>
                  <a:cubicBezTo>
                    <a:pt x="2023629" y="0"/>
                    <a:pt x="2529883" y="79782"/>
                    <a:pt x="3006037" y="227882"/>
                  </a:cubicBezTo>
                  <a:lnTo>
                    <a:pt x="3024229" y="234038"/>
                  </a:lnTo>
                  <a:lnTo>
                    <a:pt x="2158334" y="2846350"/>
                  </a:lnTo>
                  <a:lnTo>
                    <a:pt x="1966093" y="2796919"/>
                  </a:lnTo>
                  <a:cubicBezTo>
                    <a:pt x="1815134" y="2766029"/>
                    <a:pt x="1658832" y="2749806"/>
                    <a:pt x="1498741" y="2749806"/>
                  </a:cubicBezTo>
                  <a:cubicBezTo>
                    <a:pt x="1338650" y="2749806"/>
                    <a:pt x="1182348" y="2766029"/>
                    <a:pt x="1031389" y="2796919"/>
                  </a:cubicBezTo>
                  <a:lnTo>
                    <a:pt x="851609" y="2843146"/>
                  </a:lnTo>
                  <a:lnTo>
                    <a:pt x="0" y="225453"/>
                  </a:lnTo>
                  <a:lnTo>
                    <a:pt x="231977" y="159578"/>
                  </a:lnTo>
                  <a:cubicBezTo>
                    <a:pt x="636868" y="55405"/>
                    <a:pt x="1061334" y="0"/>
                    <a:pt x="1498741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780515" y="3365498"/>
              <a:ext cx="527673" cy="546657"/>
            </a:xfrm>
            <a:custGeom>
              <a:avLst/>
              <a:gdLst/>
              <a:ahLst/>
              <a:cxnLst/>
              <a:rect l="l" t="t" r="r" b="b"/>
              <a:pathLst>
                <a:path w="3243097" h="3359774" extrusionOk="0">
                  <a:moveTo>
                    <a:pt x="2391581" y="0"/>
                  </a:moveTo>
                  <a:lnTo>
                    <a:pt x="3243097" y="2617405"/>
                  </a:lnTo>
                  <a:lnTo>
                    <a:pt x="3126410" y="2660112"/>
                  </a:lnTo>
                  <a:cubicBezTo>
                    <a:pt x="2779614" y="2806795"/>
                    <a:pt x="2475926" y="3035440"/>
                    <a:pt x="2239631" y="3321763"/>
                  </a:cubicBezTo>
                  <a:lnTo>
                    <a:pt x="2211207" y="3359774"/>
                  </a:lnTo>
                  <a:lnTo>
                    <a:pt x="0" y="1722466"/>
                  </a:lnTo>
                  <a:lnTo>
                    <a:pt x="117747" y="1572631"/>
                  </a:lnTo>
                  <a:cubicBezTo>
                    <a:pt x="685889" y="884203"/>
                    <a:pt x="1432270" y="348323"/>
                    <a:pt x="2286242" y="35642"/>
                  </a:cubicBezTo>
                  <a:lnTo>
                    <a:pt x="239158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1571352" y="3366973"/>
              <a:ext cx="532276" cy="549128"/>
            </a:xfrm>
            <a:custGeom>
              <a:avLst/>
              <a:gdLst/>
              <a:ahLst/>
              <a:cxnLst/>
              <a:rect l="l" t="t" r="r" b="b"/>
              <a:pathLst>
                <a:path w="3271388" h="3374959" extrusionOk="0">
                  <a:moveTo>
                    <a:pt x="866062" y="0"/>
                  </a:moveTo>
                  <a:lnTo>
                    <a:pt x="944797" y="26641"/>
                  </a:lnTo>
                  <a:cubicBezTo>
                    <a:pt x="1876403" y="367748"/>
                    <a:pt x="2679967" y="974479"/>
                    <a:pt x="3263768" y="1755113"/>
                  </a:cubicBezTo>
                  <a:lnTo>
                    <a:pt x="3271388" y="1765829"/>
                  </a:lnTo>
                  <a:lnTo>
                    <a:pt x="1037918" y="3374959"/>
                  </a:lnTo>
                  <a:lnTo>
                    <a:pt x="991408" y="3312762"/>
                  </a:lnTo>
                  <a:cubicBezTo>
                    <a:pt x="755113" y="3026439"/>
                    <a:pt x="451425" y="2797794"/>
                    <a:pt x="104629" y="2651111"/>
                  </a:cubicBezTo>
                  <a:lnTo>
                    <a:pt x="0" y="2612817"/>
                  </a:lnTo>
                  <a:lnTo>
                    <a:pt x="86606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610478" y="3666981"/>
              <a:ext cx="514389" cy="469160"/>
            </a:xfrm>
            <a:custGeom>
              <a:avLst/>
              <a:gdLst/>
              <a:ahLst/>
              <a:cxnLst/>
              <a:rect l="l" t="t" r="r" b="b"/>
              <a:pathLst>
                <a:path w="3161453" h="2883477" extrusionOk="0">
                  <a:moveTo>
                    <a:pt x="951022" y="0"/>
                  </a:moveTo>
                  <a:lnTo>
                    <a:pt x="3161453" y="1636734"/>
                  </a:lnTo>
                  <a:lnTo>
                    <a:pt x="3143998" y="1660075"/>
                  </a:lnTo>
                  <a:cubicBezTo>
                    <a:pt x="2935631" y="1968499"/>
                    <a:pt x="2799513" y="2329744"/>
                    <a:pt x="2759929" y="2719528"/>
                  </a:cubicBezTo>
                  <a:lnTo>
                    <a:pt x="2751650" y="2883477"/>
                  </a:lnTo>
                  <a:lnTo>
                    <a:pt x="0" y="2883477"/>
                  </a:lnTo>
                  <a:lnTo>
                    <a:pt x="4745" y="2695790"/>
                  </a:lnTo>
                  <a:cubicBezTo>
                    <a:pt x="52918" y="1745467"/>
                    <a:pt x="362824" y="864198"/>
                    <a:pt x="863816" y="122632"/>
                  </a:cubicBezTo>
                  <a:lnTo>
                    <a:pt x="95102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1755741" y="3675804"/>
              <a:ext cx="511458" cy="460398"/>
            </a:xfrm>
            <a:custGeom>
              <a:avLst/>
              <a:gdLst/>
              <a:ahLst/>
              <a:cxnLst/>
              <a:rect l="l" t="t" r="r" b="b"/>
              <a:pathLst>
                <a:path w="3143439" h="2829624" extrusionOk="0">
                  <a:moveTo>
                    <a:pt x="2230713" y="0"/>
                  </a:moveTo>
                  <a:lnTo>
                    <a:pt x="2279623" y="68779"/>
                  </a:lnTo>
                  <a:cubicBezTo>
                    <a:pt x="2780615" y="810345"/>
                    <a:pt x="3090521" y="1691614"/>
                    <a:pt x="3138693" y="2641937"/>
                  </a:cubicBezTo>
                  <a:lnTo>
                    <a:pt x="3143439" y="2829624"/>
                  </a:lnTo>
                  <a:lnTo>
                    <a:pt x="391788" y="2829624"/>
                  </a:lnTo>
                  <a:lnTo>
                    <a:pt x="383509" y="2665675"/>
                  </a:lnTo>
                  <a:cubicBezTo>
                    <a:pt x="351842" y="2353848"/>
                    <a:pt x="258393" y="2060286"/>
                    <a:pt x="115596" y="1797420"/>
                  </a:cubicBezTo>
                  <a:lnTo>
                    <a:pt x="0" y="1607144"/>
                  </a:lnTo>
                  <a:lnTo>
                    <a:pt x="223071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58" name="Google Shape;358;p34"/>
          <p:cNvCxnSpPr/>
          <p:nvPr/>
        </p:nvCxnSpPr>
        <p:spPr>
          <a:xfrm rot="10800000">
            <a:off x="1597610" y="1369128"/>
            <a:ext cx="528600" cy="15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sm" len="sm"/>
          </a:ln>
        </p:spPr>
      </p:cxnSp>
      <p:grpSp>
        <p:nvGrpSpPr>
          <p:cNvPr id="359" name="Google Shape;359;p34"/>
          <p:cNvGrpSpPr/>
          <p:nvPr/>
        </p:nvGrpSpPr>
        <p:grpSpPr>
          <a:xfrm>
            <a:off x="1414811" y="2222654"/>
            <a:ext cx="1440001" cy="708610"/>
            <a:chOff x="610478" y="3320948"/>
            <a:chExt cx="1656721" cy="815254"/>
          </a:xfrm>
        </p:grpSpPr>
        <p:sp>
          <p:nvSpPr>
            <p:cNvPr id="360" name="Google Shape;360;p34"/>
            <p:cNvSpPr/>
            <p:nvPr/>
          </p:nvSpPr>
          <p:spPr>
            <a:xfrm>
              <a:off x="1195066" y="3320948"/>
              <a:ext cx="492062" cy="463120"/>
            </a:xfrm>
            <a:custGeom>
              <a:avLst/>
              <a:gdLst/>
              <a:ahLst/>
              <a:cxnLst/>
              <a:rect l="l" t="t" r="r" b="b"/>
              <a:pathLst>
                <a:path w="3024229" h="2846350" extrusionOk="0">
                  <a:moveTo>
                    <a:pt x="1498741" y="0"/>
                  </a:moveTo>
                  <a:cubicBezTo>
                    <a:pt x="2023629" y="0"/>
                    <a:pt x="2529883" y="79782"/>
                    <a:pt x="3006037" y="227882"/>
                  </a:cubicBezTo>
                  <a:lnTo>
                    <a:pt x="3024229" y="234038"/>
                  </a:lnTo>
                  <a:lnTo>
                    <a:pt x="2158334" y="2846350"/>
                  </a:lnTo>
                  <a:lnTo>
                    <a:pt x="1966093" y="2796919"/>
                  </a:lnTo>
                  <a:cubicBezTo>
                    <a:pt x="1815134" y="2766029"/>
                    <a:pt x="1658832" y="2749806"/>
                    <a:pt x="1498741" y="2749806"/>
                  </a:cubicBezTo>
                  <a:cubicBezTo>
                    <a:pt x="1338650" y="2749806"/>
                    <a:pt x="1182348" y="2766029"/>
                    <a:pt x="1031389" y="2796919"/>
                  </a:cubicBezTo>
                  <a:lnTo>
                    <a:pt x="851609" y="2843146"/>
                  </a:lnTo>
                  <a:lnTo>
                    <a:pt x="0" y="225453"/>
                  </a:lnTo>
                  <a:lnTo>
                    <a:pt x="231977" y="159578"/>
                  </a:lnTo>
                  <a:cubicBezTo>
                    <a:pt x="636868" y="55405"/>
                    <a:pt x="1061334" y="0"/>
                    <a:pt x="1498741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780515" y="3365498"/>
              <a:ext cx="527673" cy="546657"/>
            </a:xfrm>
            <a:custGeom>
              <a:avLst/>
              <a:gdLst/>
              <a:ahLst/>
              <a:cxnLst/>
              <a:rect l="l" t="t" r="r" b="b"/>
              <a:pathLst>
                <a:path w="3243097" h="3359774" extrusionOk="0">
                  <a:moveTo>
                    <a:pt x="2391581" y="0"/>
                  </a:moveTo>
                  <a:lnTo>
                    <a:pt x="3243097" y="2617405"/>
                  </a:lnTo>
                  <a:lnTo>
                    <a:pt x="3126410" y="2660112"/>
                  </a:lnTo>
                  <a:cubicBezTo>
                    <a:pt x="2779614" y="2806795"/>
                    <a:pt x="2475926" y="3035440"/>
                    <a:pt x="2239631" y="3321763"/>
                  </a:cubicBezTo>
                  <a:lnTo>
                    <a:pt x="2211207" y="3359774"/>
                  </a:lnTo>
                  <a:lnTo>
                    <a:pt x="0" y="1722466"/>
                  </a:lnTo>
                  <a:lnTo>
                    <a:pt x="117747" y="1572631"/>
                  </a:lnTo>
                  <a:cubicBezTo>
                    <a:pt x="685889" y="884203"/>
                    <a:pt x="1432270" y="348323"/>
                    <a:pt x="2286242" y="35642"/>
                  </a:cubicBezTo>
                  <a:lnTo>
                    <a:pt x="239158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1571352" y="3366973"/>
              <a:ext cx="532276" cy="549128"/>
            </a:xfrm>
            <a:custGeom>
              <a:avLst/>
              <a:gdLst/>
              <a:ahLst/>
              <a:cxnLst/>
              <a:rect l="l" t="t" r="r" b="b"/>
              <a:pathLst>
                <a:path w="3271388" h="3374959" extrusionOk="0">
                  <a:moveTo>
                    <a:pt x="866062" y="0"/>
                  </a:moveTo>
                  <a:lnTo>
                    <a:pt x="944797" y="26641"/>
                  </a:lnTo>
                  <a:cubicBezTo>
                    <a:pt x="1876403" y="367748"/>
                    <a:pt x="2679967" y="974479"/>
                    <a:pt x="3263768" y="1755113"/>
                  </a:cubicBezTo>
                  <a:lnTo>
                    <a:pt x="3271388" y="1765829"/>
                  </a:lnTo>
                  <a:lnTo>
                    <a:pt x="1037918" y="3374959"/>
                  </a:lnTo>
                  <a:lnTo>
                    <a:pt x="991408" y="3312762"/>
                  </a:lnTo>
                  <a:cubicBezTo>
                    <a:pt x="755113" y="3026439"/>
                    <a:pt x="451425" y="2797794"/>
                    <a:pt x="104629" y="2651111"/>
                  </a:cubicBezTo>
                  <a:lnTo>
                    <a:pt x="0" y="2612817"/>
                  </a:lnTo>
                  <a:lnTo>
                    <a:pt x="86606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610478" y="3666981"/>
              <a:ext cx="514389" cy="469160"/>
            </a:xfrm>
            <a:custGeom>
              <a:avLst/>
              <a:gdLst/>
              <a:ahLst/>
              <a:cxnLst/>
              <a:rect l="l" t="t" r="r" b="b"/>
              <a:pathLst>
                <a:path w="3161453" h="2883477" extrusionOk="0">
                  <a:moveTo>
                    <a:pt x="951022" y="0"/>
                  </a:moveTo>
                  <a:lnTo>
                    <a:pt x="3161453" y="1636734"/>
                  </a:lnTo>
                  <a:lnTo>
                    <a:pt x="3143998" y="1660075"/>
                  </a:lnTo>
                  <a:cubicBezTo>
                    <a:pt x="2935631" y="1968499"/>
                    <a:pt x="2799513" y="2329744"/>
                    <a:pt x="2759929" y="2719528"/>
                  </a:cubicBezTo>
                  <a:lnTo>
                    <a:pt x="2751650" y="2883477"/>
                  </a:lnTo>
                  <a:lnTo>
                    <a:pt x="0" y="2883477"/>
                  </a:lnTo>
                  <a:lnTo>
                    <a:pt x="4745" y="2695790"/>
                  </a:lnTo>
                  <a:cubicBezTo>
                    <a:pt x="52918" y="1745467"/>
                    <a:pt x="362824" y="864198"/>
                    <a:pt x="863816" y="122632"/>
                  </a:cubicBezTo>
                  <a:lnTo>
                    <a:pt x="95102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1755741" y="3675804"/>
              <a:ext cx="511458" cy="460398"/>
            </a:xfrm>
            <a:custGeom>
              <a:avLst/>
              <a:gdLst/>
              <a:ahLst/>
              <a:cxnLst/>
              <a:rect l="l" t="t" r="r" b="b"/>
              <a:pathLst>
                <a:path w="3143439" h="2829624" extrusionOk="0">
                  <a:moveTo>
                    <a:pt x="2230713" y="0"/>
                  </a:moveTo>
                  <a:lnTo>
                    <a:pt x="2279623" y="68779"/>
                  </a:lnTo>
                  <a:cubicBezTo>
                    <a:pt x="2780615" y="810345"/>
                    <a:pt x="3090521" y="1691614"/>
                    <a:pt x="3138693" y="2641937"/>
                  </a:cubicBezTo>
                  <a:lnTo>
                    <a:pt x="3143439" y="2829624"/>
                  </a:lnTo>
                  <a:lnTo>
                    <a:pt x="391788" y="2829624"/>
                  </a:lnTo>
                  <a:lnTo>
                    <a:pt x="383509" y="2665675"/>
                  </a:lnTo>
                  <a:cubicBezTo>
                    <a:pt x="351842" y="2353848"/>
                    <a:pt x="258393" y="2060286"/>
                    <a:pt x="115596" y="1797420"/>
                  </a:cubicBezTo>
                  <a:lnTo>
                    <a:pt x="0" y="1607144"/>
                  </a:lnTo>
                  <a:lnTo>
                    <a:pt x="223071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65" name="Google Shape;365;p34"/>
          <p:cNvCxnSpPr/>
          <p:nvPr/>
        </p:nvCxnSpPr>
        <p:spPr>
          <a:xfrm rot="10800000">
            <a:off x="2141702" y="2437404"/>
            <a:ext cx="0" cy="45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sm" len="sm"/>
          </a:ln>
        </p:spPr>
      </p:cxnSp>
      <p:grpSp>
        <p:nvGrpSpPr>
          <p:cNvPr id="366" name="Google Shape;366;p34"/>
          <p:cNvGrpSpPr/>
          <p:nvPr/>
        </p:nvGrpSpPr>
        <p:grpSpPr>
          <a:xfrm>
            <a:off x="1414811" y="3565730"/>
            <a:ext cx="1440001" cy="708610"/>
            <a:chOff x="610478" y="3320948"/>
            <a:chExt cx="1656721" cy="815254"/>
          </a:xfrm>
        </p:grpSpPr>
        <p:sp>
          <p:nvSpPr>
            <p:cNvPr id="367" name="Google Shape;367;p34"/>
            <p:cNvSpPr/>
            <p:nvPr/>
          </p:nvSpPr>
          <p:spPr>
            <a:xfrm>
              <a:off x="1195066" y="3320948"/>
              <a:ext cx="492062" cy="463120"/>
            </a:xfrm>
            <a:custGeom>
              <a:avLst/>
              <a:gdLst/>
              <a:ahLst/>
              <a:cxnLst/>
              <a:rect l="l" t="t" r="r" b="b"/>
              <a:pathLst>
                <a:path w="3024229" h="2846350" extrusionOk="0">
                  <a:moveTo>
                    <a:pt x="1498741" y="0"/>
                  </a:moveTo>
                  <a:cubicBezTo>
                    <a:pt x="2023629" y="0"/>
                    <a:pt x="2529883" y="79782"/>
                    <a:pt x="3006037" y="227882"/>
                  </a:cubicBezTo>
                  <a:lnTo>
                    <a:pt x="3024229" y="234038"/>
                  </a:lnTo>
                  <a:lnTo>
                    <a:pt x="2158334" y="2846350"/>
                  </a:lnTo>
                  <a:lnTo>
                    <a:pt x="1966093" y="2796919"/>
                  </a:lnTo>
                  <a:cubicBezTo>
                    <a:pt x="1815134" y="2766029"/>
                    <a:pt x="1658832" y="2749806"/>
                    <a:pt x="1498741" y="2749806"/>
                  </a:cubicBezTo>
                  <a:cubicBezTo>
                    <a:pt x="1338650" y="2749806"/>
                    <a:pt x="1182348" y="2766029"/>
                    <a:pt x="1031389" y="2796919"/>
                  </a:cubicBezTo>
                  <a:lnTo>
                    <a:pt x="851609" y="2843146"/>
                  </a:lnTo>
                  <a:lnTo>
                    <a:pt x="0" y="225453"/>
                  </a:lnTo>
                  <a:lnTo>
                    <a:pt x="231977" y="159578"/>
                  </a:lnTo>
                  <a:cubicBezTo>
                    <a:pt x="636868" y="55405"/>
                    <a:pt x="1061334" y="0"/>
                    <a:pt x="1498741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780515" y="3365498"/>
              <a:ext cx="527673" cy="546657"/>
            </a:xfrm>
            <a:custGeom>
              <a:avLst/>
              <a:gdLst/>
              <a:ahLst/>
              <a:cxnLst/>
              <a:rect l="l" t="t" r="r" b="b"/>
              <a:pathLst>
                <a:path w="3243097" h="3359774" extrusionOk="0">
                  <a:moveTo>
                    <a:pt x="2391581" y="0"/>
                  </a:moveTo>
                  <a:lnTo>
                    <a:pt x="3243097" y="2617405"/>
                  </a:lnTo>
                  <a:lnTo>
                    <a:pt x="3126410" y="2660112"/>
                  </a:lnTo>
                  <a:cubicBezTo>
                    <a:pt x="2779614" y="2806795"/>
                    <a:pt x="2475926" y="3035440"/>
                    <a:pt x="2239631" y="3321763"/>
                  </a:cubicBezTo>
                  <a:lnTo>
                    <a:pt x="2211207" y="3359774"/>
                  </a:lnTo>
                  <a:lnTo>
                    <a:pt x="0" y="1722466"/>
                  </a:lnTo>
                  <a:lnTo>
                    <a:pt x="117747" y="1572631"/>
                  </a:lnTo>
                  <a:cubicBezTo>
                    <a:pt x="685889" y="884203"/>
                    <a:pt x="1432270" y="348323"/>
                    <a:pt x="2286242" y="35642"/>
                  </a:cubicBezTo>
                  <a:lnTo>
                    <a:pt x="239158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1571352" y="3366973"/>
              <a:ext cx="532276" cy="549128"/>
            </a:xfrm>
            <a:custGeom>
              <a:avLst/>
              <a:gdLst/>
              <a:ahLst/>
              <a:cxnLst/>
              <a:rect l="l" t="t" r="r" b="b"/>
              <a:pathLst>
                <a:path w="3271388" h="3374959" extrusionOk="0">
                  <a:moveTo>
                    <a:pt x="866062" y="0"/>
                  </a:moveTo>
                  <a:lnTo>
                    <a:pt x="944797" y="26641"/>
                  </a:lnTo>
                  <a:cubicBezTo>
                    <a:pt x="1876403" y="367748"/>
                    <a:pt x="2679967" y="974479"/>
                    <a:pt x="3263768" y="1755113"/>
                  </a:cubicBezTo>
                  <a:lnTo>
                    <a:pt x="3271388" y="1765829"/>
                  </a:lnTo>
                  <a:lnTo>
                    <a:pt x="1037918" y="3374959"/>
                  </a:lnTo>
                  <a:lnTo>
                    <a:pt x="991408" y="3312762"/>
                  </a:lnTo>
                  <a:cubicBezTo>
                    <a:pt x="755113" y="3026439"/>
                    <a:pt x="451425" y="2797794"/>
                    <a:pt x="104629" y="2651111"/>
                  </a:cubicBezTo>
                  <a:lnTo>
                    <a:pt x="0" y="2612817"/>
                  </a:lnTo>
                  <a:lnTo>
                    <a:pt x="86606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610478" y="3666981"/>
              <a:ext cx="514389" cy="469160"/>
            </a:xfrm>
            <a:custGeom>
              <a:avLst/>
              <a:gdLst/>
              <a:ahLst/>
              <a:cxnLst/>
              <a:rect l="l" t="t" r="r" b="b"/>
              <a:pathLst>
                <a:path w="3161453" h="2883477" extrusionOk="0">
                  <a:moveTo>
                    <a:pt x="951022" y="0"/>
                  </a:moveTo>
                  <a:lnTo>
                    <a:pt x="3161453" y="1636734"/>
                  </a:lnTo>
                  <a:lnTo>
                    <a:pt x="3143998" y="1660075"/>
                  </a:lnTo>
                  <a:cubicBezTo>
                    <a:pt x="2935631" y="1968499"/>
                    <a:pt x="2799513" y="2329744"/>
                    <a:pt x="2759929" y="2719528"/>
                  </a:cubicBezTo>
                  <a:lnTo>
                    <a:pt x="2751650" y="2883477"/>
                  </a:lnTo>
                  <a:lnTo>
                    <a:pt x="0" y="2883477"/>
                  </a:lnTo>
                  <a:lnTo>
                    <a:pt x="4745" y="2695790"/>
                  </a:lnTo>
                  <a:cubicBezTo>
                    <a:pt x="52918" y="1745467"/>
                    <a:pt x="362824" y="864198"/>
                    <a:pt x="863816" y="122632"/>
                  </a:cubicBezTo>
                  <a:lnTo>
                    <a:pt x="95102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1755741" y="3675804"/>
              <a:ext cx="511458" cy="460398"/>
            </a:xfrm>
            <a:custGeom>
              <a:avLst/>
              <a:gdLst/>
              <a:ahLst/>
              <a:cxnLst/>
              <a:rect l="l" t="t" r="r" b="b"/>
              <a:pathLst>
                <a:path w="3143439" h="2829624" extrusionOk="0">
                  <a:moveTo>
                    <a:pt x="2230713" y="0"/>
                  </a:moveTo>
                  <a:lnTo>
                    <a:pt x="2279623" y="68779"/>
                  </a:lnTo>
                  <a:cubicBezTo>
                    <a:pt x="2780615" y="810345"/>
                    <a:pt x="3090521" y="1691614"/>
                    <a:pt x="3138693" y="2641937"/>
                  </a:cubicBezTo>
                  <a:lnTo>
                    <a:pt x="3143439" y="2829624"/>
                  </a:lnTo>
                  <a:lnTo>
                    <a:pt x="391788" y="2829624"/>
                  </a:lnTo>
                  <a:lnTo>
                    <a:pt x="383509" y="2665675"/>
                  </a:lnTo>
                  <a:cubicBezTo>
                    <a:pt x="351842" y="2353848"/>
                    <a:pt x="258393" y="2060286"/>
                    <a:pt x="115596" y="1797420"/>
                  </a:cubicBezTo>
                  <a:lnTo>
                    <a:pt x="0" y="1607144"/>
                  </a:lnTo>
                  <a:lnTo>
                    <a:pt x="2230713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2" name="Google Shape;372;p34"/>
          <p:cNvSpPr txBox="1"/>
          <p:nvPr/>
        </p:nvSpPr>
        <p:spPr>
          <a:xfrm>
            <a:off x="1317064" y="1658772"/>
            <a:ext cx="1606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Below</a:t>
            </a:r>
            <a:endParaRPr sz="1200" b="1" i="0" u="none" strike="noStrike" cap="none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3" name="Google Shape;373;p34"/>
          <p:cNvSpPr txBox="1"/>
          <p:nvPr/>
        </p:nvSpPr>
        <p:spPr>
          <a:xfrm>
            <a:off x="1332157" y="3115914"/>
            <a:ext cx="1606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Meet</a:t>
            </a:r>
            <a:endParaRPr sz="1200" b="1" i="0" u="none" strike="noStrike" cap="none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4" name="Google Shape;374;p34"/>
          <p:cNvSpPr txBox="1"/>
          <p:nvPr/>
        </p:nvSpPr>
        <p:spPr>
          <a:xfrm>
            <a:off x="1307903" y="4409851"/>
            <a:ext cx="1606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Above</a:t>
            </a:r>
            <a:endParaRPr sz="1200" b="1" i="0" u="none" strike="noStrike" cap="none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5" name="Google Shape;375;p34"/>
          <p:cNvSpPr txBox="1"/>
          <p:nvPr/>
        </p:nvSpPr>
        <p:spPr>
          <a:xfrm>
            <a:off x="3306333" y="1004623"/>
            <a:ext cx="528200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" sz="1400" b="0" i="0" u="none" strike="noStrike" cap="none" dirty="0">
                <a:solidFill>
                  <a:schemeClr val="tx2">
                    <a:lumMod val="50000"/>
                  </a:schemeClr>
                </a:solidFill>
                <a:latin typeface="Avenir Book"/>
                <a:ea typeface="Avenir"/>
                <a:cs typeface="Avenir"/>
                <a:sym typeface="Avenir"/>
              </a:rPr>
              <a:t>Collect a survey to specify the problem. </a:t>
            </a:r>
            <a:endParaRPr dirty="0">
              <a:solidFill>
                <a:schemeClr val="tx2">
                  <a:lumMod val="50000"/>
                </a:schemeClr>
              </a:solidFill>
              <a:latin typeface="Avenir Book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" sz="1400" b="0" i="0" u="none" strike="noStrike" cap="none" dirty="0">
                <a:solidFill>
                  <a:schemeClr val="tx2">
                    <a:lumMod val="50000"/>
                  </a:schemeClr>
                </a:solidFill>
                <a:latin typeface="Avenir Book"/>
                <a:ea typeface="Avenir"/>
                <a:cs typeface="Avenir"/>
                <a:sym typeface="Avenir"/>
              </a:rPr>
              <a:t>Increase the staff number.  </a:t>
            </a:r>
            <a:endParaRPr sz="1400" b="0" i="0" u="none" strike="noStrike" cap="none" dirty="0">
              <a:solidFill>
                <a:schemeClr val="tx2">
                  <a:lumMod val="50000"/>
                </a:schemeClr>
              </a:solidFill>
              <a:latin typeface="Avenir Book"/>
              <a:ea typeface="Avenir"/>
              <a:cs typeface="Avenir"/>
              <a:sym typeface="Avenir"/>
            </a:endParaRPr>
          </a:p>
          <a:p>
            <a:pPr marL="3746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endParaRPr sz="1400" b="0" i="0" u="none" strike="noStrike" cap="none" dirty="0">
              <a:solidFill>
                <a:schemeClr val="tx2">
                  <a:lumMod val="50000"/>
                </a:schemeClr>
              </a:solidFill>
              <a:latin typeface="Avenir Book"/>
              <a:ea typeface="Avenir"/>
              <a:cs typeface="Avenir"/>
              <a:sym typeface="Avenir"/>
            </a:endParaRPr>
          </a:p>
        </p:txBody>
      </p:sp>
      <p:sp>
        <p:nvSpPr>
          <p:cNvPr id="376" name="Google Shape;376;p34"/>
          <p:cNvSpPr txBox="1"/>
          <p:nvPr/>
        </p:nvSpPr>
        <p:spPr>
          <a:xfrm>
            <a:off x="3324401" y="2587728"/>
            <a:ext cx="52820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" sz="1400" b="0" i="0" u="none" strike="noStrike" cap="none" dirty="0">
                <a:solidFill>
                  <a:schemeClr val="tx2">
                    <a:lumMod val="50000"/>
                  </a:schemeClr>
                </a:solidFill>
                <a:latin typeface="Avenir Book"/>
                <a:ea typeface="Avenir"/>
                <a:cs typeface="Avenir"/>
                <a:sym typeface="Avenir"/>
              </a:rPr>
              <a:t>Develop a team for the customer services. </a:t>
            </a:r>
            <a:endParaRPr dirty="0">
              <a:solidFill>
                <a:schemeClr val="tx2">
                  <a:lumMod val="50000"/>
                </a:schemeClr>
              </a:solidFill>
              <a:latin typeface="Avenir Book"/>
            </a:endParaRPr>
          </a:p>
        </p:txBody>
      </p:sp>
      <p:sp>
        <p:nvSpPr>
          <p:cNvPr id="377" name="Google Shape;377;p34"/>
          <p:cNvSpPr txBox="1"/>
          <p:nvPr/>
        </p:nvSpPr>
        <p:spPr>
          <a:xfrm>
            <a:off x="3324402" y="3954732"/>
            <a:ext cx="52820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" sz="1400" b="0" i="0" u="none" strike="noStrike" cap="none" dirty="0">
                <a:solidFill>
                  <a:schemeClr val="tx2">
                    <a:lumMod val="50000"/>
                  </a:schemeClr>
                </a:solidFill>
                <a:latin typeface="Avenir Book"/>
                <a:ea typeface="Avenir"/>
                <a:cs typeface="Avenir"/>
                <a:sym typeface="Avenir"/>
              </a:rPr>
              <a:t>Expansion (Provide our services to additional cities)</a:t>
            </a:r>
            <a:endParaRPr dirty="0">
              <a:solidFill>
                <a:schemeClr val="tx2">
                  <a:lumMod val="50000"/>
                </a:schemeClr>
              </a:solidFill>
              <a:latin typeface="Avenir Book"/>
            </a:endParaRPr>
          </a:p>
        </p:txBody>
      </p:sp>
      <p:cxnSp>
        <p:nvCxnSpPr>
          <p:cNvPr id="378" name="Google Shape;378;p34"/>
          <p:cNvCxnSpPr/>
          <p:nvPr/>
        </p:nvCxnSpPr>
        <p:spPr>
          <a:xfrm rot="10800000" flipH="1">
            <a:off x="2135620" y="4108621"/>
            <a:ext cx="447476" cy="14060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27"/>
          <p:cNvGrpSpPr/>
          <p:nvPr/>
        </p:nvGrpSpPr>
        <p:grpSpPr>
          <a:xfrm rot="10800000">
            <a:off x="6623789" y="0"/>
            <a:ext cx="2608342" cy="1282554"/>
            <a:chOff x="5444350" y="3319496"/>
            <a:chExt cx="3698726" cy="1818709"/>
          </a:xfrm>
        </p:grpSpPr>
        <p:sp>
          <p:nvSpPr>
            <p:cNvPr id="98" name="Google Shape;98;p27"/>
            <p:cNvSpPr/>
            <p:nvPr/>
          </p:nvSpPr>
          <p:spPr>
            <a:xfrm>
              <a:off x="6750682" y="3319496"/>
              <a:ext cx="1096283" cy="1031802"/>
            </a:xfrm>
            <a:custGeom>
              <a:avLst/>
              <a:gdLst/>
              <a:ahLst/>
              <a:cxnLst/>
              <a:rect l="l" t="t" r="r" b="b"/>
              <a:pathLst>
                <a:path w="3024229" h="2846350" extrusionOk="0">
                  <a:moveTo>
                    <a:pt x="1498741" y="0"/>
                  </a:moveTo>
                  <a:cubicBezTo>
                    <a:pt x="2023629" y="0"/>
                    <a:pt x="2529883" y="79782"/>
                    <a:pt x="3006037" y="227882"/>
                  </a:cubicBezTo>
                  <a:lnTo>
                    <a:pt x="3024229" y="234038"/>
                  </a:lnTo>
                  <a:lnTo>
                    <a:pt x="2158334" y="2846350"/>
                  </a:lnTo>
                  <a:lnTo>
                    <a:pt x="1966093" y="2796919"/>
                  </a:lnTo>
                  <a:cubicBezTo>
                    <a:pt x="1815134" y="2766029"/>
                    <a:pt x="1658832" y="2749806"/>
                    <a:pt x="1498741" y="2749806"/>
                  </a:cubicBezTo>
                  <a:cubicBezTo>
                    <a:pt x="1338650" y="2749806"/>
                    <a:pt x="1182348" y="2766029"/>
                    <a:pt x="1031389" y="2796919"/>
                  </a:cubicBezTo>
                  <a:lnTo>
                    <a:pt x="851609" y="2843146"/>
                  </a:lnTo>
                  <a:lnTo>
                    <a:pt x="0" y="225453"/>
                  </a:lnTo>
                  <a:lnTo>
                    <a:pt x="231977" y="159578"/>
                  </a:lnTo>
                  <a:cubicBezTo>
                    <a:pt x="636868" y="55405"/>
                    <a:pt x="1061334" y="0"/>
                    <a:pt x="14987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7"/>
            <p:cNvSpPr/>
            <p:nvPr/>
          </p:nvSpPr>
          <p:spPr>
            <a:xfrm>
              <a:off x="5824318" y="3419049"/>
              <a:ext cx="1175623" cy="1217918"/>
            </a:xfrm>
            <a:custGeom>
              <a:avLst/>
              <a:gdLst/>
              <a:ahLst/>
              <a:cxnLst/>
              <a:rect l="l" t="t" r="r" b="b"/>
              <a:pathLst>
                <a:path w="3243097" h="3359774" extrusionOk="0">
                  <a:moveTo>
                    <a:pt x="2391581" y="0"/>
                  </a:moveTo>
                  <a:lnTo>
                    <a:pt x="3243097" y="2617405"/>
                  </a:lnTo>
                  <a:lnTo>
                    <a:pt x="3126410" y="2660112"/>
                  </a:lnTo>
                  <a:cubicBezTo>
                    <a:pt x="2779614" y="2806795"/>
                    <a:pt x="2475926" y="3035440"/>
                    <a:pt x="2239631" y="3321763"/>
                  </a:cubicBezTo>
                  <a:lnTo>
                    <a:pt x="2211207" y="3359774"/>
                  </a:lnTo>
                  <a:lnTo>
                    <a:pt x="0" y="1722466"/>
                  </a:lnTo>
                  <a:lnTo>
                    <a:pt x="117747" y="1572631"/>
                  </a:lnTo>
                  <a:cubicBezTo>
                    <a:pt x="685889" y="884203"/>
                    <a:pt x="1432270" y="348323"/>
                    <a:pt x="2286242" y="35642"/>
                  </a:cubicBezTo>
                  <a:lnTo>
                    <a:pt x="23915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7"/>
            <p:cNvSpPr/>
            <p:nvPr/>
          </p:nvSpPr>
          <p:spPr>
            <a:xfrm>
              <a:off x="7591539" y="3422345"/>
              <a:ext cx="1185878" cy="1223423"/>
            </a:xfrm>
            <a:custGeom>
              <a:avLst/>
              <a:gdLst/>
              <a:ahLst/>
              <a:cxnLst/>
              <a:rect l="l" t="t" r="r" b="b"/>
              <a:pathLst>
                <a:path w="3271388" h="3374959" extrusionOk="0">
                  <a:moveTo>
                    <a:pt x="866062" y="0"/>
                  </a:moveTo>
                  <a:lnTo>
                    <a:pt x="944797" y="26641"/>
                  </a:lnTo>
                  <a:cubicBezTo>
                    <a:pt x="1876403" y="367748"/>
                    <a:pt x="2679967" y="974479"/>
                    <a:pt x="3263768" y="1755113"/>
                  </a:cubicBezTo>
                  <a:lnTo>
                    <a:pt x="3271388" y="1765829"/>
                  </a:lnTo>
                  <a:lnTo>
                    <a:pt x="1037918" y="3374959"/>
                  </a:lnTo>
                  <a:lnTo>
                    <a:pt x="991408" y="3312762"/>
                  </a:lnTo>
                  <a:cubicBezTo>
                    <a:pt x="755113" y="3026439"/>
                    <a:pt x="451425" y="2797794"/>
                    <a:pt x="104629" y="2651111"/>
                  </a:cubicBezTo>
                  <a:lnTo>
                    <a:pt x="0" y="2612817"/>
                  </a:lnTo>
                  <a:lnTo>
                    <a:pt x="8660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7"/>
            <p:cNvSpPr/>
            <p:nvPr/>
          </p:nvSpPr>
          <p:spPr>
            <a:xfrm>
              <a:off x="5444350" y="4092751"/>
              <a:ext cx="1146027" cy="1045260"/>
            </a:xfrm>
            <a:custGeom>
              <a:avLst/>
              <a:gdLst/>
              <a:ahLst/>
              <a:cxnLst/>
              <a:rect l="l" t="t" r="r" b="b"/>
              <a:pathLst>
                <a:path w="3161453" h="2883477" extrusionOk="0">
                  <a:moveTo>
                    <a:pt x="951022" y="0"/>
                  </a:moveTo>
                  <a:lnTo>
                    <a:pt x="3161453" y="1636734"/>
                  </a:lnTo>
                  <a:lnTo>
                    <a:pt x="3143998" y="1660075"/>
                  </a:lnTo>
                  <a:cubicBezTo>
                    <a:pt x="2935631" y="1968499"/>
                    <a:pt x="2799513" y="2329744"/>
                    <a:pt x="2759929" y="2719528"/>
                  </a:cubicBezTo>
                  <a:lnTo>
                    <a:pt x="2751650" y="2883477"/>
                  </a:lnTo>
                  <a:lnTo>
                    <a:pt x="0" y="2883477"/>
                  </a:lnTo>
                  <a:lnTo>
                    <a:pt x="4745" y="2695790"/>
                  </a:lnTo>
                  <a:cubicBezTo>
                    <a:pt x="52918" y="1745467"/>
                    <a:pt x="362824" y="864198"/>
                    <a:pt x="863816" y="122632"/>
                  </a:cubicBezTo>
                  <a:lnTo>
                    <a:pt x="9510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7"/>
            <p:cNvSpPr/>
            <p:nvPr/>
          </p:nvSpPr>
          <p:spPr>
            <a:xfrm>
              <a:off x="8003579" y="4112466"/>
              <a:ext cx="1139497" cy="1025739"/>
            </a:xfrm>
            <a:custGeom>
              <a:avLst/>
              <a:gdLst/>
              <a:ahLst/>
              <a:cxnLst/>
              <a:rect l="l" t="t" r="r" b="b"/>
              <a:pathLst>
                <a:path w="3143439" h="2829624" extrusionOk="0">
                  <a:moveTo>
                    <a:pt x="2230713" y="0"/>
                  </a:moveTo>
                  <a:lnTo>
                    <a:pt x="2279623" y="68779"/>
                  </a:lnTo>
                  <a:cubicBezTo>
                    <a:pt x="2780615" y="810345"/>
                    <a:pt x="3090521" y="1691614"/>
                    <a:pt x="3138693" y="2641937"/>
                  </a:cubicBezTo>
                  <a:lnTo>
                    <a:pt x="3143439" y="2829624"/>
                  </a:lnTo>
                  <a:lnTo>
                    <a:pt x="391788" y="2829624"/>
                  </a:lnTo>
                  <a:lnTo>
                    <a:pt x="383509" y="2665675"/>
                  </a:lnTo>
                  <a:cubicBezTo>
                    <a:pt x="351842" y="2353848"/>
                    <a:pt x="258393" y="2060286"/>
                    <a:pt x="115596" y="1797420"/>
                  </a:cubicBezTo>
                  <a:lnTo>
                    <a:pt x="0" y="1607144"/>
                  </a:lnTo>
                  <a:lnTo>
                    <a:pt x="2230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" name="Google Shape;103;p27"/>
          <p:cNvGrpSpPr/>
          <p:nvPr/>
        </p:nvGrpSpPr>
        <p:grpSpPr>
          <a:xfrm>
            <a:off x="12912" y="3660756"/>
            <a:ext cx="2578722" cy="1482696"/>
            <a:chOff x="5811200" y="77788"/>
            <a:chExt cx="3076500" cy="1482696"/>
          </a:xfrm>
        </p:grpSpPr>
        <p:sp>
          <p:nvSpPr>
            <p:cNvPr id="104" name="Google Shape;104;p27"/>
            <p:cNvSpPr/>
            <p:nvPr/>
          </p:nvSpPr>
          <p:spPr>
            <a:xfrm>
              <a:off x="5811200" y="77788"/>
              <a:ext cx="1571700" cy="30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7"/>
            <p:cNvSpPr/>
            <p:nvPr/>
          </p:nvSpPr>
          <p:spPr>
            <a:xfrm>
              <a:off x="5811200" y="380216"/>
              <a:ext cx="2095500" cy="30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7"/>
            <p:cNvSpPr/>
            <p:nvPr/>
          </p:nvSpPr>
          <p:spPr>
            <a:xfrm>
              <a:off x="5811200" y="653227"/>
              <a:ext cx="2400300" cy="30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7"/>
            <p:cNvSpPr/>
            <p:nvPr/>
          </p:nvSpPr>
          <p:spPr>
            <a:xfrm>
              <a:off x="5811200" y="955655"/>
              <a:ext cx="2722200" cy="30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7"/>
            <p:cNvSpPr/>
            <p:nvPr/>
          </p:nvSpPr>
          <p:spPr>
            <a:xfrm>
              <a:off x="5811200" y="1258084"/>
              <a:ext cx="3076500" cy="30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27"/>
          <p:cNvSpPr txBox="1"/>
          <p:nvPr/>
        </p:nvSpPr>
        <p:spPr>
          <a:xfrm>
            <a:off x="12912" y="1749877"/>
            <a:ext cx="91310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dirty="0" smtClean="0">
                <a:solidFill>
                  <a:srgbClr val="42BDBB"/>
                </a:solidFill>
                <a:latin typeface="Avenir"/>
                <a:ea typeface="Avenir"/>
                <a:cs typeface="Avenir"/>
                <a:sym typeface="Avenir"/>
              </a:rPr>
              <a:t>THANK YOU</a:t>
            </a:r>
            <a:endParaRPr sz="3600" b="1" i="0" u="none" strike="noStrike" cap="none" dirty="0">
              <a:solidFill>
                <a:srgbClr val="42BDB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0" name="Google Shape;110;p27"/>
          <p:cNvSpPr txBox="1"/>
          <p:nvPr/>
        </p:nvSpPr>
        <p:spPr>
          <a:xfrm>
            <a:off x="76200" y="2419350"/>
            <a:ext cx="91440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1" i="0" u="none" strike="noStrike" cap="none" dirty="0">
                <a:solidFill>
                  <a:srgbClr val="FA8839"/>
                </a:solidFill>
                <a:latin typeface="Avenir"/>
                <a:ea typeface="Avenir"/>
                <a:cs typeface="Avenir"/>
                <a:sym typeface="Avenir"/>
              </a:rPr>
              <a:t>Data Scientists </a:t>
            </a:r>
            <a:r>
              <a:rPr lang="en" sz="1600" b="1" i="0" u="none" strike="noStrike" cap="none" dirty="0" smtClean="0">
                <a:solidFill>
                  <a:srgbClr val="FA8839"/>
                </a:solidFill>
                <a:latin typeface="Avenir"/>
                <a:ea typeface="Avenir"/>
                <a:cs typeface="Avenir"/>
                <a:sym typeface="Avenir"/>
              </a:rPr>
              <a:t>Group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587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/>
          <p:nvPr/>
        </p:nvSpPr>
        <p:spPr>
          <a:xfrm rot="5400000">
            <a:off x="4097182" y="1934177"/>
            <a:ext cx="498599" cy="395623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6" name="Google Shape;116;p28"/>
          <p:cNvSpPr/>
          <p:nvPr/>
        </p:nvSpPr>
        <p:spPr>
          <a:xfrm rot="5400000">
            <a:off x="3792382" y="1740378"/>
            <a:ext cx="498601" cy="334663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2BD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42BDBB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" name="Google Shape;117;p28"/>
          <p:cNvSpPr/>
          <p:nvPr/>
        </p:nvSpPr>
        <p:spPr>
          <a:xfrm rot="5400000">
            <a:off x="3841369" y="694192"/>
            <a:ext cx="498600" cy="344460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993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8" name="Google Shape;118;p28"/>
          <p:cNvSpPr/>
          <p:nvPr/>
        </p:nvSpPr>
        <p:spPr>
          <a:xfrm rot="5400000">
            <a:off x="3601884" y="1432279"/>
            <a:ext cx="498599" cy="296563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A88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" name="Google Shape;119;p28"/>
          <p:cNvSpPr/>
          <p:nvPr/>
        </p:nvSpPr>
        <p:spPr>
          <a:xfrm rot="5400000">
            <a:off x="3305867" y="731094"/>
            <a:ext cx="498600" cy="23736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2BE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0" name="Google Shape;120;p28"/>
          <p:cNvSpPr txBox="1"/>
          <p:nvPr/>
        </p:nvSpPr>
        <p:spPr>
          <a:xfrm>
            <a:off x="0" y="504862"/>
            <a:ext cx="581297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42BDBB"/>
                </a:solidFill>
                <a:latin typeface="Avenir"/>
                <a:ea typeface="Avenir"/>
                <a:cs typeface="Avenir"/>
                <a:sym typeface="Avenir"/>
              </a:rPr>
              <a:t>Outline</a:t>
            </a:r>
            <a:endParaRPr sz="3600" b="1" i="0" u="none" strike="noStrike" cap="none">
              <a:solidFill>
                <a:srgbClr val="42BDB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1" name="Google Shape;121;p28"/>
          <p:cNvSpPr/>
          <p:nvPr/>
        </p:nvSpPr>
        <p:spPr>
          <a:xfrm>
            <a:off x="2624150" y="1735569"/>
            <a:ext cx="5068134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Sales Dashboard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>
              <a:buSzPts val="1600"/>
            </a:pPr>
            <a:r>
              <a:rPr lang="en-US" sz="1600" b="1" dirty="0">
                <a:solidFill>
                  <a:schemeClr val="bg1"/>
                </a:solidFill>
              </a:rPr>
              <a:t>Digital </a:t>
            </a:r>
            <a:r>
              <a:rPr lang="en-US" sz="1600" b="1" dirty="0" smtClean="0">
                <a:solidFill>
                  <a:schemeClr val="bg1"/>
                </a:solidFill>
              </a:rPr>
              <a:t>Marketing </a:t>
            </a:r>
            <a:r>
              <a:rPr lang="en" sz="1600" b="1" i="0" u="none" strike="noStrike" cap="none" dirty="0" smtClean="0">
                <a:solidFill>
                  <a:schemeClr val="bg1"/>
                </a:solidFill>
                <a:latin typeface="Avenir"/>
                <a:ea typeface="Avenir"/>
                <a:cs typeface="Avenir"/>
                <a:sym typeface="Avenir"/>
              </a:rPr>
              <a:t>Dashboard </a:t>
            </a:r>
            <a:endParaRPr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lvl="0">
              <a:buSzPts val="1600"/>
            </a:pPr>
            <a:r>
              <a:rPr lang="en" sz="1600" b="1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Net Income Dashboard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Social Media Dashboard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Customer Satisfaction Dashboard</a:t>
            </a:r>
            <a:endParaRPr sz="1600" b="1" i="0" u="none" strike="noStrike" cap="none" dirty="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2" name="Google Shape;122;p28"/>
          <p:cNvSpPr txBox="1"/>
          <p:nvPr/>
        </p:nvSpPr>
        <p:spPr>
          <a:xfrm>
            <a:off x="1564319" y="1547295"/>
            <a:ext cx="768600" cy="273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200" b="1" i="0" u="none" strike="noStrike" cap="none">
                <a:solidFill>
                  <a:srgbClr val="E1BD5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200" b="1" i="0" u="none" strike="noStrike" cap="none">
                <a:solidFill>
                  <a:srgbClr val="C99318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200" b="1" i="0" u="none" strike="noStrike" cap="none">
                <a:solidFill>
                  <a:srgbClr val="FA8839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200" b="1" i="0" u="none" strike="noStrike" cap="none">
                <a:solidFill>
                  <a:srgbClr val="42BDBB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200" b="1" i="0" u="none" strike="noStrike" cap="none">
                <a:solidFill>
                  <a:srgbClr val="CCCCCC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3200" b="1" i="0" u="none" strike="noStrike" cap="none">
              <a:solidFill>
                <a:srgbClr val="CCCCCC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229850"/>
            <a:ext cx="9144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2400"/>
            </a:pPr>
            <a:r>
              <a:rPr lang="en-US" sz="2400" b="1" dirty="0">
                <a:solidFill>
                  <a:srgbClr val="42BDBB"/>
                </a:solidFill>
                <a:latin typeface="Avenir"/>
                <a:ea typeface="Avenir"/>
                <a:cs typeface="Avenir"/>
                <a:sym typeface="Avenir"/>
              </a:rPr>
              <a:t>About </a:t>
            </a:r>
            <a:r>
              <a:rPr lang="en-US" sz="2400" b="1" dirty="0" err="1">
                <a:solidFill>
                  <a:srgbClr val="42BDBB"/>
                </a:solidFill>
                <a:latin typeface="Avenir"/>
                <a:ea typeface="Avenir"/>
                <a:cs typeface="Avenir"/>
                <a:sym typeface="Avenir"/>
              </a:rPr>
              <a:t>CarCare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780;p41">
            <a:extLst>
              <a:ext uri="{FF2B5EF4-FFF2-40B4-BE49-F238E27FC236}">
                <a16:creationId xmlns:a16="http://schemas.microsoft.com/office/drawing/2014/main" xmlns="" id="{C214E292-1D2E-CD4B-92E4-51BCC9A37D4B}"/>
              </a:ext>
            </a:extLst>
          </p:cNvPr>
          <p:cNvSpPr/>
          <p:nvPr/>
        </p:nvSpPr>
        <p:spPr>
          <a:xfrm>
            <a:off x="961181" y="1060146"/>
            <a:ext cx="3149092" cy="3506700"/>
          </a:xfrm>
          <a:prstGeom prst="rect">
            <a:avLst/>
          </a:prstGeom>
          <a:solidFill>
            <a:srgbClr val="FA88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781;p41">
            <a:extLst>
              <a:ext uri="{FF2B5EF4-FFF2-40B4-BE49-F238E27FC236}">
                <a16:creationId xmlns:a16="http://schemas.microsoft.com/office/drawing/2014/main" xmlns="" id="{3B9E89C2-253F-0149-A89F-6C65CB1B1195}"/>
              </a:ext>
            </a:extLst>
          </p:cNvPr>
          <p:cNvSpPr/>
          <p:nvPr/>
        </p:nvSpPr>
        <p:spPr>
          <a:xfrm>
            <a:off x="5035194" y="1060146"/>
            <a:ext cx="3139458" cy="3506700"/>
          </a:xfrm>
          <a:prstGeom prst="rect">
            <a:avLst/>
          </a:prstGeom>
          <a:solidFill>
            <a:srgbClr val="41BD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900"/>
            </a:pPr>
            <a:endParaRPr lang="en-US" b="1" dirty="0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" name="Google Shape;808;p41">
            <a:extLst>
              <a:ext uri="{FF2B5EF4-FFF2-40B4-BE49-F238E27FC236}">
                <a16:creationId xmlns:a16="http://schemas.microsoft.com/office/drawing/2014/main" xmlns="" id="{2DD41CE5-1B53-8144-B438-7ACF57A53530}"/>
              </a:ext>
            </a:extLst>
          </p:cNvPr>
          <p:cNvSpPr txBox="1"/>
          <p:nvPr/>
        </p:nvSpPr>
        <p:spPr>
          <a:xfrm>
            <a:off x="1588801" y="1387726"/>
            <a:ext cx="13089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About</a:t>
            </a:r>
            <a:endParaRPr sz="2000" dirty="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7" name="Google Shape;818;p41">
            <a:extLst>
              <a:ext uri="{FF2B5EF4-FFF2-40B4-BE49-F238E27FC236}">
                <a16:creationId xmlns:a16="http://schemas.microsoft.com/office/drawing/2014/main" xmlns="" id="{2DDB4A04-71B4-714B-96AB-CF23BE543EB6}"/>
              </a:ext>
            </a:extLst>
          </p:cNvPr>
          <p:cNvSpPr txBox="1"/>
          <p:nvPr/>
        </p:nvSpPr>
        <p:spPr>
          <a:xfrm>
            <a:off x="5980666" y="1382078"/>
            <a:ext cx="13089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Services</a:t>
            </a:r>
            <a:endParaRPr sz="2000" dirty="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1111912" y="1922744"/>
            <a:ext cx="2826345" cy="2142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SzPts val="1400"/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  <a:latin typeface="Avenir"/>
                <a:ea typeface="Avenir"/>
                <a:cs typeface="Avenir"/>
                <a:sym typeface="Avenir"/>
              </a:rPr>
              <a:t>A startup business that provides car washing services. </a:t>
            </a:r>
          </a:p>
          <a:p>
            <a:pPr marL="285750" lvl="0" indent="-285750">
              <a:buSzPts val="1400"/>
              <a:buFont typeface="Courier New" panose="02070309020205020404" pitchFamily="49" charset="0"/>
              <a:buChar char="o"/>
            </a:pPr>
            <a:endParaRPr lang="en-US" b="1" dirty="0">
              <a:solidFill>
                <a:schemeClr val="bg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lvl="0" indent="-285750">
              <a:buSzPts val="1400"/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  <a:latin typeface="Avenir"/>
                <a:ea typeface="Avenir"/>
                <a:cs typeface="Avenir"/>
                <a:sym typeface="Avenir"/>
              </a:rPr>
              <a:t>It aims to provide a quick, clean, and shine car washing experience that helps people and saves their time.</a:t>
            </a:r>
            <a:endParaRPr sz="1200" b="1" i="0" u="none" strike="noStrike" cap="none" dirty="0">
              <a:solidFill>
                <a:schemeClr val="bg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" name="Google Shape;1447;p52">
            <a:extLst>
              <a:ext uri="{FF2B5EF4-FFF2-40B4-BE49-F238E27FC236}">
                <a16:creationId xmlns:a16="http://schemas.microsoft.com/office/drawing/2014/main" xmlns="" id="{1577865A-59E6-CE47-B6A5-1536B1C40EDF}"/>
              </a:ext>
            </a:extLst>
          </p:cNvPr>
          <p:cNvSpPr/>
          <p:nvPr/>
        </p:nvSpPr>
        <p:spPr>
          <a:xfrm>
            <a:off x="1478456" y="1339617"/>
            <a:ext cx="361972" cy="357672"/>
          </a:xfrm>
          <a:custGeom>
            <a:avLst/>
            <a:gdLst/>
            <a:ahLst/>
            <a:cxnLst/>
            <a:rect l="l" t="t" r="r" b="b"/>
            <a:pathLst>
              <a:path w="12877" h="12724" extrusionOk="0">
                <a:moveTo>
                  <a:pt x="10492" y="1603"/>
                </a:moveTo>
                <a:lnTo>
                  <a:pt x="10429" y="1855"/>
                </a:lnTo>
                <a:cubicBezTo>
                  <a:pt x="10429" y="1981"/>
                  <a:pt x="10492" y="2138"/>
                  <a:pt x="10555" y="2201"/>
                </a:cubicBezTo>
                <a:cubicBezTo>
                  <a:pt x="10649" y="2296"/>
                  <a:pt x="10807" y="2327"/>
                  <a:pt x="10901" y="2327"/>
                </a:cubicBezTo>
                <a:lnTo>
                  <a:pt x="11153" y="2296"/>
                </a:lnTo>
                <a:lnTo>
                  <a:pt x="10492" y="2957"/>
                </a:lnTo>
                <a:lnTo>
                  <a:pt x="9736" y="3083"/>
                </a:lnTo>
                <a:lnTo>
                  <a:pt x="9799" y="2296"/>
                </a:lnTo>
                <a:lnTo>
                  <a:pt x="10492" y="1603"/>
                </a:lnTo>
                <a:close/>
                <a:moveTo>
                  <a:pt x="6270" y="6108"/>
                </a:moveTo>
                <a:cubicBezTo>
                  <a:pt x="6396" y="6108"/>
                  <a:pt x="6459" y="6139"/>
                  <a:pt x="6554" y="6234"/>
                </a:cubicBezTo>
                <a:cubicBezTo>
                  <a:pt x="6617" y="6265"/>
                  <a:pt x="6648" y="6391"/>
                  <a:pt x="6648" y="6486"/>
                </a:cubicBezTo>
                <a:cubicBezTo>
                  <a:pt x="6648" y="6738"/>
                  <a:pt x="6459" y="6927"/>
                  <a:pt x="6270" y="6927"/>
                </a:cubicBezTo>
                <a:cubicBezTo>
                  <a:pt x="6081" y="6927"/>
                  <a:pt x="5861" y="6738"/>
                  <a:pt x="5861" y="6486"/>
                </a:cubicBezTo>
                <a:cubicBezTo>
                  <a:pt x="5861" y="6265"/>
                  <a:pt x="6081" y="6108"/>
                  <a:pt x="6270" y="6108"/>
                </a:cubicBezTo>
                <a:close/>
                <a:moveTo>
                  <a:pt x="6176" y="4375"/>
                </a:moveTo>
                <a:cubicBezTo>
                  <a:pt x="6617" y="4375"/>
                  <a:pt x="7026" y="4501"/>
                  <a:pt x="7341" y="4722"/>
                </a:cubicBezTo>
                <a:lnTo>
                  <a:pt x="6743" y="5320"/>
                </a:lnTo>
                <a:cubicBezTo>
                  <a:pt x="6617" y="5289"/>
                  <a:pt x="6428" y="5226"/>
                  <a:pt x="6239" y="5226"/>
                </a:cubicBezTo>
                <a:cubicBezTo>
                  <a:pt x="5546" y="5226"/>
                  <a:pt x="5010" y="5793"/>
                  <a:pt x="5010" y="6454"/>
                </a:cubicBezTo>
                <a:cubicBezTo>
                  <a:pt x="5010" y="7116"/>
                  <a:pt x="5546" y="7715"/>
                  <a:pt x="6239" y="7715"/>
                </a:cubicBezTo>
                <a:cubicBezTo>
                  <a:pt x="6900" y="7715"/>
                  <a:pt x="7467" y="7147"/>
                  <a:pt x="7467" y="6454"/>
                </a:cubicBezTo>
                <a:cubicBezTo>
                  <a:pt x="7467" y="6265"/>
                  <a:pt x="7404" y="6108"/>
                  <a:pt x="7341" y="5887"/>
                </a:cubicBezTo>
                <a:lnTo>
                  <a:pt x="7908" y="5320"/>
                </a:lnTo>
                <a:cubicBezTo>
                  <a:pt x="8160" y="5635"/>
                  <a:pt x="8286" y="6013"/>
                  <a:pt x="8286" y="6454"/>
                </a:cubicBezTo>
                <a:cubicBezTo>
                  <a:pt x="8286" y="7588"/>
                  <a:pt x="7341" y="8534"/>
                  <a:pt x="6176" y="8534"/>
                </a:cubicBezTo>
                <a:cubicBezTo>
                  <a:pt x="5041" y="8534"/>
                  <a:pt x="4096" y="7588"/>
                  <a:pt x="4096" y="6454"/>
                </a:cubicBezTo>
                <a:cubicBezTo>
                  <a:pt x="4096" y="5320"/>
                  <a:pt x="5041" y="4375"/>
                  <a:pt x="6176" y="4375"/>
                </a:cubicBezTo>
                <a:close/>
                <a:moveTo>
                  <a:pt x="6239" y="2800"/>
                </a:moveTo>
                <a:cubicBezTo>
                  <a:pt x="7089" y="2800"/>
                  <a:pt x="7908" y="3115"/>
                  <a:pt x="8539" y="3619"/>
                </a:cubicBezTo>
                <a:lnTo>
                  <a:pt x="7971" y="4217"/>
                </a:lnTo>
                <a:cubicBezTo>
                  <a:pt x="7499" y="3839"/>
                  <a:pt x="6869" y="3619"/>
                  <a:pt x="6239" y="3619"/>
                </a:cubicBezTo>
                <a:cubicBezTo>
                  <a:pt x="4600" y="3619"/>
                  <a:pt x="3309" y="4911"/>
                  <a:pt x="3309" y="6486"/>
                </a:cubicBezTo>
                <a:cubicBezTo>
                  <a:pt x="3309" y="8124"/>
                  <a:pt x="4632" y="9416"/>
                  <a:pt x="6239" y="9416"/>
                </a:cubicBezTo>
                <a:cubicBezTo>
                  <a:pt x="7845" y="9416"/>
                  <a:pt x="9137" y="8124"/>
                  <a:pt x="9137" y="6486"/>
                </a:cubicBezTo>
                <a:cubicBezTo>
                  <a:pt x="9137" y="5856"/>
                  <a:pt x="8948" y="5226"/>
                  <a:pt x="8539" y="4753"/>
                </a:cubicBezTo>
                <a:lnTo>
                  <a:pt x="9137" y="4154"/>
                </a:lnTo>
                <a:cubicBezTo>
                  <a:pt x="9641" y="4816"/>
                  <a:pt x="9956" y="5604"/>
                  <a:pt x="9956" y="6486"/>
                </a:cubicBezTo>
                <a:cubicBezTo>
                  <a:pt x="9956" y="8534"/>
                  <a:pt x="8318" y="10235"/>
                  <a:pt x="6239" y="10235"/>
                </a:cubicBezTo>
                <a:cubicBezTo>
                  <a:pt x="4191" y="10235"/>
                  <a:pt x="2490" y="8597"/>
                  <a:pt x="2490" y="6486"/>
                </a:cubicBezTo>
                <a:cubicBezTo>
                  <a:pt x="2490" y="4438"/>
                  <a:pt x="4128" y="2800"/>
                  <a:pt x="6239" y="2800"/>
                </a:cubicBezTo>
                <a:close/>
                <a:moveTo>
                  <a:pt x="6270" y="1130"/>
                </a:moveTo>
                <a:cubicBezTo>
                  <a:pt x="7247" y="1130"/>
                  <a:pt x="8223" y="1414"/>
                  <a:pt x="9074" y="1918"/>
                </a:cubicBezTo>
                <a:cubicBezTo>
                  <a:pt x="9074" y="1949"/>
                  <a:pt x="9011" y="2012"/>
                  <a:pt x="9011" y="2044"/>
                </a:cubicBezTo>
                <a:lnTo>
                  <a:pt x="8917" y="2831"/>
                </a:lnTo>
                <a:cubicBezTo>
                  <a:pt x="8160" y="2296"/>
                  <a:pt x="7247" y="1981"/>
                  <a:pt x="6270" y="1981"/>
                </a:cubicBezTo>
                <a:cubicBezTo>
                  <a:pt x="3750" y="1981"/>
                  <a:pt x="1733" y="4028"/>
                  <a:pt x="1733" y="6486"/>
                </a:cubicBezTo>
                <a:cubicBezTo>
                  <a:pt x="1733" y="9006"/>
                  <a:pt x="3781" y="11054"/>
                  <a:pt x="6270" y="11054"/>
                </a:cubicBezTo>
                <a:cubicBezTo>
                  <a:pt x="8759" y="11054"/>
                  <a:pt x="10807" y="9006"/>
                  <a:pt x="10807" y="6486"/>
                </a:cubicBezTo>
                <a:cubicBezTo>
                  <a:pt x="10807" y="5509"/>
                  <a:pt x="10492" y="4596"/>
                  <a:pt x="9925" y="3871"/>
                </a:cubicBezTo>
                <a:lnTo>
                  <a:pt x="10712" y="3745"/>
                </a:lnTo>
                <a:cubicBezTo>
                  <a:pt x="10744" y="3745"/>
                  <a:pt x="10807" y="3745"/>
                  <a:pt x="10838" y="3713"/>
                </a:cubicBezTo>
                <a:cubicBezTo>
                  <a:pt x="11342" y="4533"/>
                  <a:pt x="11626" y="5478"/>
                  <a:pt x="11626" y="6486"/>
                </a:cubicBezTo>
                <a:cubicBezTo>
                  <a:pt x="11626" y="9447"/>
                  <a:pt x="9232" y="11873"/>
                  <a:pt x="6270" y="11873"/>
                </a:cubicBezTo>
                <a:cubicBezTo>
                  <a:pt x="3309" y="11873"/>
                  <a:pt x="914" y="9479"/>
                  <a:pt x="914" y="6486"/>
                </a:cubicBezTo>
                <a:cubicBezTo>
                  <a:pt x="914" y="3524"/>
                  <a:pt x="3309" y="1130"/>
                  <a:pt x="6270" y="1130"/>
                </a:cubicBezTo>
                <a:close/>
                <a:moveTo>
                  <a:pt x="11030" y="0"/>
                </a:moveTo>
                <a:cubicBezTo>
                  <a:pt x="10930" y="0"/>
                  <a:pt x="10829" y="37"/>
                  <a:pt x="10744" y="122"/>
                </a:cubicBezTo>
                <a:lnTo>
                  <a:pt x="9610" y="1256"/>
                </a:lnTo>
                <a:cubicBezTo>
                  <a:pt x="8602" y="594"/>
                  <a:pt x="7467" y="279"/>
                  <a:pt x="6239" y="279"/>
                </a:cubicBezTo>
                <a:cubicBezTo>
                  <a:pt x="2805" y="279"/>
                  <a:pt x="1" y="3020"/>
                  <a:pt x="1" y="6486"/>
                </a:cubicBezTo>
                <a:cubicBezTo>
                  <a:pt x="1" y="9920"/>
                  <a:pt x="2773" y="12724"/>
                  <a:pt x="6239" y="12724"/>
                </a:cubicBezTo>
                <a:cubicBezTo>
                  <a:pt x="9641" y="12724"/>
                  <a:pt x="12445" y="9951"/>
                  <a:pt x="12445" y="6486"/>
                </a:cubicBezTo>
                <a:cubicBezTo>
                  <a:pt x="12445" y="5289"/>
                  <a:pt x="12099" y="4123"/>
                  <a:pt x="11468" y="3115"/>
                </a:cubicBezTo>
                <a:lnTo>
                  <a:pt x="12603" y="1981"/>
                </a:lnTo>
                <a:cubicBezTo>
                  <a:pt x="12877" y="1706"/>
                  <a:pt x="12650" y="1255"/>
                  <a:pt x="12292" y="1255"/>
                </a:cubicBezTo>
                <a:cubicBezTo>
                  <a:pt x="12280" y="1255"/>
                  <a:pt x="12268" y="1255"/>
                  <a:pt x="12256" y="1256"/>
                </a:cubicBezTo>
                <a:lnTo>
                  <a:pt x="11342" y="1382"/>
                </a:lnTo>
                <a:lnTo>
                  <a:pt x="11468" y="468"/>
                </a:lnTo>
                <a:cubicBezTo>
                  <a:pt x="11491" y="203"/>
                  <a:pt x="11265" y="0"/>
                  <a:pt x="110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89;p17">
            <a:extLst>
              <a:ext uri="{FF2B5EF4-FFF2-40B4-BE49-F238E27FC236}">
                <a16:creationId xmlns:a16="http://schemas.microsoft.com/office/drawing/2014/main" xmlns="" id="{8450D804-6724-1D4F-84BF-35A4B0A4ED87}"/>
              </a:ext>
            </a:extLst>
          </p:cNvPr>
          <p:cNvSpPr txBox="1"/>
          <p:nvPr/>
        </p:nvSpPr>
        <p:spPr>
          <a:xfrm>
            <a:off x="5348307" y="1796847"/>
            <a:ext cx="2826345" cy="2142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lnSpc>
                <a:spcPct val="150000"/>
              </a:lnSpc>
              <a:buSzPts val="1400"/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  <a:latin typeface="Avenir"/>
                <a:ea typeface="Avenir"/>
                <a:cs typeface="Avenir"/>
                <a:sym typeface="Avenir"/>
              </a:rPr>
              <a:t>Regular Washing</a:t>
            </a:r>
          </a:p>
          <a:p>
            <a:pPr marL="285750" lvl="0" indent="-285750">
              <a:lnSpc>
                <a:spcPct val="150000"/>
              </a:lnSpc>
              <a:buSzPts val="1400"/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  <a:latin typeface="Avenir"/>
                <a:ea typeface="Avenir"/>
                <a:cs typeface="Avenir"/>
                <a:sym typeface="Avenir"/>
              </a:rPr>
              <a:t>Steam Washing</a:t>
            </a:r>
          </a:p>
          <a:p>
            <a:pPr marL="285750" lvl="0" indent="-285750">
              <a:lnSpc>
                <a:spcPct val="150000"/>
              </a:lnSpc>
              <a:buSzPts val="1400"/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  <a:latin typeface="Avenir"/>
                <a:ea typeface="Avenir"/>
                <a:cs typeface="Avenir"/>
                <a:sym typeface="Avenir"/>
              </a:rPr>
              <a:t>Inside Cleaning</a:t>
            </a:r>
          </a:p>
          <a:p>
            <a:pPr marL="285750" lvl="0" indent="-285750">
              <a:lnSpc>
                <a:spcPct val="150000"/>
              </a:lnSpc>
              <a:buSzPts val="1400"/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  <a:latin typeface="Avenir"/>
                <a:ea typeface="Avenir"/>
                <a:cs typeface="Avenir"/>
                <a:sym typeface="Avenir"/>
              </a:rPr>
              <a:t>Sterilization </a:t>
            </a:r>
            <a:endParaRPr lang="en-US" dirty="0">
              <a:solidFill>
                <a:schemeClr val="bg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lvl="0" indent="-285750">
              <a:lnSpc>
                <a:spcPct val="150000"/>
              </a:lnSpc>
              <a:buSzPts val="1400"/>
              <a:buFont typeface="Courier New" panose="02070309020205020404" pitchFamily="49" charset="0"/>
              <a:buChar char="o"/>
            </a:pPr>
            <a:endParaRPr b="0" i="0" u="none" strike="noStrike" cap="none" dirty="0">
              <a:solidFill>
                <a:schemeClr val="bg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42" name="Google Shape;1451;p52">
            <a:extLst>
              <a:ext uri="{FF2B5EF4-FFF2-40B4-BE49-F238E27FC236}">
                <a16:creationId xmlns:a16="http://schemas.microsoft.com/office/drawing/2014/main" xmlns="" id="{0B07C3FE-76AE-E841-BC53-DBAD3D1B546A}"/>
              </a:ext>
            </a:extLst>
          </p:cNvPr>
          <p:cNvGrpSpPr/>
          <p:nvPr/>
        </p:nvGrpSpPr>
        <p:grpSpPr>
          <a:xfrm>
            <a:off x="5701407" y="1333517"/>
            <a:ext cx="358699" cy="358728"/>
            <a:chOff x="4684507" y="2441581"/>
            <a:chExt cx="386405" cy="386435"/>
          </a:xfrm>
          <a:solidFill>
            <a:schemeClr val="bg1"/>
          </a:solidFill>
        </p:grpSpPr>
        <p:sp>
          <p:nvSpPr>
            <p:cNvPr id="43" name="Google Shape;1452;p52">
              <a:extLst>
                <a:ext uri="{FF2B5EF4-FFF2-40B4-BE49-F238E27FC236}">
                  <a16:creationId xmlns:a16="http://schemas.microsoft.com/office/drawing/2014/main" xmlns="" id="{B9C0F5F0-7C94-2244-B5B1-E3FCB8FBA9C1}"/>
                </a:ext>
              </a:extLst>
            </p:cNvPr>
            <p:cNvSpPr/>
            <p:nvPr/>
          </p:nvSpPr>
          <p:spPr>
            <a:xfrm>
              <a:off x="4684507" y="2441581"/>
              <a:ext cx="386405" cy="386435"/>
            </a:xfrm>
            <a:custGeom>
              <a:avLst/>
              <a:gdLst/>
              <a:ahLst/>
              <a:cxnLst/>
              <a:rect l="l" t="t" r="r" b="b"/>
              <a:pathLst>
                <a:path w="12760" h="12761" extrusionOk="0">
                  <a:moveTo>
                    <a:pt x="7026" y="914"/>
                  </a:moveTo>
                  <a:lnTo>
                    <a:pt x="7026" y="1954"/>
                  </a:lnTo>
                  <a:cubicBezTo>
                    <a:pt x="7026" y="2174"/>
                    <a:pt x="7120" y="2332"/>
                    <a:pt x="7341" y="2363"/>
                  </a:cubicBezTo>
                  <a:cubicBezTo>
                    <a:pt x="7813" y="2489"/>
                    <a:pt x="8286" y="2647"/>
                    <a:pt x="8664" y="2899"/>
                  </a:cubicBezTo>
                  <a:cubicBezTo>
                    <a:pt x="8733" y="2954"/>
                    <a:pt x="8820" y="2979"/>
                    <a:pt x="8905" y="2979"/>
                  </a:cubicBezTo>
                  <a:cubicBezTo>
                    <a:pt x="9012" y="2979"/>
                    <a:pt x="9115" y="2938"/>
                    <a:pt x="9168" y="2868"/>
                  </a:cubicBezTo>
                  <a:lnTo>
                    <a:pt x="9924" y="2111"/>
                  </a:lnTo>
                  <a:lnTo>
                    <a:pt x="10712" y="2899"/>
                  </a:lnTo>
                  <a:lnTo>
                    <a:pt x="9956" y="3655"/>
                  </a:lnTo>
                  <a:cubicBezTo>
                    <a:pt x="9861" y="3781"/>
                    <a:pt x="9798" y="4002"/>
                    <a:pt x="9924" y="4159"/>
                  </a:cubicBezTo>
                  <a:cubicBezTo>
                    <a:pt x="10208" y="4600"/>
                    <a:pt x="10397" y="5041"/>
                    <a:pt x="10460" y="5514"/>
                  </a:cubicBezTo>
                  <a:cubicBezTo>
                    <a:pt x="10523" y="5703"/>
                    <a:pt x="10680" y="5829"/>
                    <a:pt x="10869" y="5829"/>
                  </a:cubicBezTo>
                  <a:lnTo>
                    <a:pt x="11941" y="5829"/>
                  </a:lnTo>
                  <a:lnTo>
                    <a:pt x="11941" y="6932"/>
                  </a:lnTo>
                  <a:lnTo>
                    <a:pt x="10869" y="6932"/>
                  </a:lnTo>
                  <a:cubicBezTo>
                    <a:pt x="10680" y="6932"/>
                    <a:pt x="10523" y="7058"/>
                    <a:pt x="10460" y="7247"/>
                  </a:cubicBezTo>
                  <a:cubicBezTo>
                    <a:pt x="10365" y="7719"/>
                    <a:pt x="10208" y="8192"/>
                    <a:pt x="9924" y="8570"/>
                  </a:cubicBezTo>
                  <a:cubicBezTo>
                    <a:pt x="9798" y="8727"/>
                    <a:pt x="9861" y="8979"/>
                    <a:pt x="9956" y="9105"/>
                  </a:cubicBezTo>
                  <a:lnTo>
                    <a:pt x="10712" y="9830"/>
                  </a:lnTo>
                  <a:lnTo>
                    <a:pt x="9924" y="10618"/>
                  </a:lnTo>
                  <a:lnTo>
                    <a:pt x="9168" y="9893"/>
                  </a:lnTo>
                  <a:cubicBezTo>
                    <a:pt x="9111" y="9817"/>
                    <a:pt x="8996" y="9775"/>
                    <a:pt x="8879" y="9775"/>
                  </a:cubicBezTo>
                  <a:cubicBezTo>
                    <a:pt x="8803" y="9775"/>
                    <a:pt x="8726" y="9793"/>
                    <a:pt x="8664" y="9830"/>
                  </a:cubicBezTo>
                  <a:cubicBezTo>
                    <a:pt x="8223" y="10114"/>
                    <a:pt x="7813" y="10303"/>
                    <a:pt x="7341" y="10397"/>
                  </a:cubicBezTo>
                  <a:cubicBezTo>
                    <a:pt x="7120" y="10429"/>
                    <a:pt x="7026" y="10586"/>
                    <a:pt x="7026" y="10775"/>
                  </a:cubicBezTo>
                  <a:lnTo>
                    <a:pt x="7026" y="11846"/>
                  </a:lnTo>
                  <a:lnTo>
                    <a:pt x="5923" y="11846"/>
                  </a:lnTo>
                  <a:lnTo>
                    <a:pt x="5923" y="10775"/>
                  </a:lnTo>
                  <a:cubicBezTo>
                    <a:pt x="5923" y="10586"/>
                    <a:pt x="5797" y="10429"/>
                    <a:pt x="5577" y="10397"/>
                  </a:cubicBezTo>
                  <a:cubicBezTo>
                    <a:pt x="5135" y="10271"/>
                    <a:pt x="4663" y="10114"/>
                    <a:pt x="4253" y="9830"/>
                  </a:cubicBezTo>
                  <a:cubicBezTo>
                    <a:pt x="4191" y="9793"/>
                    <a:pt x="4119" y="9775"/>
                    <a:pt x="4047" y="9775"/>
                  </a:cubicBezTo>
                  <a:cubicBezTo>
                    <a:pt x="3937" y="9775"/>
                    <a:pt x="3826" y="9817"/>
                    <a:pt x="3749" y="9893"/>
                  </a:cubicBezTo>
                  <a:lnTo>
                    <a:pt x="2993" y="10618"/>
                  </a:lnTo>
                  <a:lnTo>
                    <a:pt x="2206" y="9830"/>
                  </a:lnTo>
                  <a:lnTo>
                    <a:pt x="2962" y="9105"/>
                  </a:lnTo>
                  <a:cubicBezTo>
                    <a:pt x="3088" y="8979"/>
                    <a:pt x="3119" y="8727"/>
                    <a:pt x="2993" y="8570"/>
                  </a:cubicBezTo>
                  <a:cubicBezTo>
                    <a:pt x="2710" y="8160"/>
                    <a:pt x="2521" y="7719"/>
                    <a:pt x="2458" y="7247"/>
                  </a:cubicBezTo>
                  <a:cubicBezTo>
                    <a:pt x="2395" y="7058"/>
                    <a:pt x="2237" y="6932"/>
                    <a:pt x="2048" y="6932"/>
                  </a:cubicBezTo>
                  <a:lnTo>
                    <a:pt x="977" y="6932"/>
                  </a:lnTo>
                  <a:lnTo>
                    <a:pt x="977" y="5829"/>
                  </a:lnTo>
                  <a:lnTo>
                    <a:pt x="2048" y="5829"/>
                  </a:lnTo>
                  <a:cubicBezTo>
                    <a:pt x="2237" y="5829"/>
                    <a:pt x="2395" y="5703"/>
                    <a:pt x="2458" y="5514"/>
                  </a:cubicBezTo>
                  <a:cubicBezTo>
                    <a:pt x="2552" y="5041"/>
                    <a:pt x="2710" y="4569"/>
                    <a:pt x="2993" y="4159"/>
                  </a:cubicBezTo>
                  <a:cubicBezTo>
                    <a:pt x="3119" y="4002"/>
                    <a:pt x="3088" y="3781"/>
                    <a:pt x="2962" y="3655"/>
                  </a:cubicBezTo>
                  <a:lnTo>
                    <a:pt x="2206" y="2899"/>
                  </a:lnTo>
                  <a:lnTo>
                    <a:pt x="2993" y="2111"/>
                  </a:lnTo>
                  <a:lnTo>
                    <a:pt x="3749" y="2868"/>
                  </a:lnTo>
                  <a:cubicBezTo>
                    <a:pt x="3820" y="2938"/>
                    <a:pt x="3921" y="2979"/>
                    <a:pt x="4023" y="2979"/>
                  </a:cubicBezTo>
                  <a:cubicBezTo>
                    <a:pt x="4103" y="2979"/>
                    <a:pt x="4184" y="2954"/>
                    <a:pt x="4253" y="2899"/>
                  </a:cubicBezTo>
                  <a:cubicBezTo>
                    <a:pt x="4694" y="2647"/>
                    <a:pt x="5135" y="2426"/>
                    <a:pt x="5577" y="2363"/>
                  </a:cubicBezTo>
                  <a:cubicBezTo>
                    <a:pt x="5797" y="2332"/>
                    <a:pt x="5923" y="2174"/>
                    <a:pt x="5923" y="1954"/>
                  </a:cubicBezTo>
                  <a:lnTo>
                    <a:pt x="5923" y="914"/>
                  </a:lnTo>
                  <a:close/>
                  <a:moveTo>
                    <a:pt x="5829" y="1"/>
                  </a:moveTo>
                  <a:cubicBezTo>
                    <a:pt x="5356" y="1"/>
                    <a:pt x="5009" y="347"/>
                    <a:pt x="5009" y="820"/>
                  </a:cubicBezTo>
                  <a:lnTo>
                    <a:pt x="5009" y="1576"/>
                  </a:lnTo>
                  <a:cubicBezTo>
                    <a:pt x="4631" y="1702"/>
                    <a:pt x="4285" y="1796"/>
                    <a:pt x="3970" y="2017"/>
                  </a:cubicBezTo>
                  <a:lnTo>
                    <a:pt x="3466" y="1481"/>
                  </a:lnTo>
                  <a:cubicBezTo>
                    <a:pt x="3308" y="1324"/>
                    <a:pt x="3103" y="1245"/>
                    <a:pt x="2891" y="1245"/>
                  </a:cubicBezTo>
                  <a:cubicBezTo>
                    <a:pt x="2678" y="1245"/>
                    <a:pt x="2458" y="1324"/>
                    <a:pt x="2269" y="1481"/>
                  </a:cubicBezTo>
                  <a:lnTo>
                    <a:pt x="1481" y="2269"/>
                  </a:lnTo>
                  <a:cubicBezTo>
                    <a:pt x="1166" y="2584"/>
                    <a:pt x="1166" y="3120"/>
                    <a:pt x="1481" y="3466"/>
                  </a:cubicBezTo>
                  <a:lnTo>
                    <a:pt x="2017" y="3970"/>
                  </a:lnTo>
                  <a:cubicBezTo>
                    <a:pt x="1796" y="4285"/>
                    <a:pt x="1701" y="4632"/>
                    <a:pt x="1575" y="5010"/>
                  </a:cubicBezTo>
                  <a:lnTo>
                    <a:pt x="819" y="5010"/>
                  </a:lnTo>
                  <a:cubicBezTo>
                    <a:pt x="347" y="5010"/>
                    <a:pt x="0" y="5356"/>
                    <a:pt x="0" y="5829"/>
                  </a:cubicBezTo>
                  <a:lnTo>
                    <a:pt x="0" y="6932"/>
                  </a:lnTo>
                  <a:cubicBezTo>
                    <a:pt x="0" y="7404"/>
                    <a:pt x="347" y="7751"/>
                    <a:pt x="819" y="7751"/>
                  </a:cubicBezTo>
                  <a:lnTo>
                    <a:pt x="1575" y="7751"/>
                  </a:lnTo>
                  <a:cubicBezTo>
                    <a:pt x="1701" y="8097"/>
                    <a:pt x="1796" y="8475"/>
                    <a:pt x="2017" y="8759"/>
                  </a:cubicBezTo>
                  <a:lnTo>
                    <a:pt x="1481" y="9295"/>
                  </a:lnTo>
                  <a:cubicBezTo>
                    <a:pt x="1166" y="9610"/>
                    <a:pt x="1166" y="10114"/>
                    <a:pt x="1481" y="10460"/>
                  </a:cubicBezTo>
                  <a:lnTo>
                    <a:pt x="2269" y="11248"/>
                  </a:lnTo>
                  <a:cubicBezTo>
                    <a:pt x="2426" y="11405"/>
                    <a:pt x="2639" y="11484"/>
                    <a:pt x="2855" y="11484"/>
                  </a:cubicBezTo>
                  <a:cubicBezTo>
                    <a:pt x="3072" y="11484"/>
                    <a:pt x="3292" y="11405"/>
                    <a:pt x="3466" y="11248"/>
                  </a:cubicBezTo>
                  <a:lnTo>
                    <a:pt x="3970" y="10744"/>
                  </a:lnTo>
                  <a:cubicBezTo>
                    <a:pt x="4285" y="10933"/>
                    <a:pt x="4631" y="11059"/>
                    <a:pt x="5009" y="11185"/>
                  </a:cubicBezTo>
                  <a:lnTo>
                    <a:pt x="5009" y="11909"/>
                  </a:lnTo>
                  <a:cubicBezTo>
                    <a:pt x="5009" y="12382"/>
                    <a:pt x="5356" y="12760"/>
                    <a:pt x="5829" y="12760"/>
                  </a:cubicBezTo>
                  <a:lnTo>
                    <a:pt x="6931" y="12760"/>
                  </a:lnTo>
                  <a:cubicBezTo>
                    <a:pt x="7404" y="12760"/>
                    <a:pt x="7750" y="12382"/>
                    <a:pt x="7750" y="11909"/>
                  </a:cubicBezTo>
                  <a:lnTo>
                    <a:pt x="7750" y="11185"/>
                  </a:lnTo>
                  <a:cubicBezTo>
                    <a:pt x="8097" y="11059"/>
                    <a:pt x="8475" y="10933"/>
                    <a:pt x="8790" y="10744"/>
                  </a:cubicBezTo>
                  <a:lnTo>
                    <a:pt x="9294" y="11248"/>
                  </a:lnTo>
                  <a:cubicBezTo>
                    <a:pt x="9452" y="11405"/>
                    <a:pt x="9656" y="11484"/>
                    <a:pt x="9865" y="11484"/>
                  </a:cubicBezTo>
                  <a:cubicBezTo>
                    <a:pt x="10074" y="11484"/>
                    <a:pt x="10287" y="11405"/>
                    <a:pt x="10460" y="11248"/>
                  </a:cubicBezTo>
                  <a:lnTo>
                    <a:pt x="11247" y="10460"/>
                  </a:lnTo>
                  <a:cubicBezTo>
                    <a:pt x="11563" y="10145"/>
                    <a:pt x="11563" y="9641"/>
                    <a:pt x="11247" y="9295"/>
                  </a:cubicBezTo>
                  <a:lnTo>
                    <a:pt x="10743" y="8759"/>
                  </a:lnTo>
                  <a:cubicBezTo>
                    <a:pt x="10932" y="8444"/>
                    <a:pt x="11058" y="8097"/>
                    <a:pt x="11184" y="7751"/>
                  </a:cubicBezTo>
                  <a:lnTo>
                    <a:pt x="11941" y="7751"/>
                  </a:lnTo>
                  <a:cubicBezTo>
                    <a:pt x="12413" y="7751"/>
                    <a:pt x="12760" y="7404"/>
                    <a:pt x="12760" y="6932"/>
                  </a:cubicBezTo>
                  <a:lnTo>
                    <a:pt x="12760" y="5829"/>
                  </a:lnTo>
                  <a:cubicBezTo>
                    <a:pt x="12760" y="5356"/>
                    <a:pt x="12350" y="5010"/>
                    <a:pt x="11941" y="5010"/>
                  </a:cubicBezTo>
                  <a:lnTo>
                    <a:pt x="11184" y="5010"/>
                  </a:lnTo>
                  <a:cubicBezTo>
                    <a:pt x="11058" y="4632"/>
                    <a:pt x="10932" y="4285"/>
                    <a:pt x="10743" y="3970"/>
                  </a:cubicBezTo>
                  <a:lnTo>
                    <a:pt x="11247" y="3466"/>
                  </a:lnTo>
                  <a:cubicBezTo>
                    <a:pt x="11563" y="3151"/>
                    <a:pt x="11563" y="2647"/>
                    <a:pt x="11247" y="2269"/>
                  </a:cubicBezTo>
                  <a:lnTo>
                    <a:pt x="10460" y="1481"/>
                  </a:lnTo>
                  <a:cubicBezTo>
                    <a:pt x="10302" y="1324"/>
                    <a:pt x="10098" y="1245"/>
                    <a:pt x="9889" y="1245"/>
                  </a:cubicBezTo>
                  <a:cubicBezTo>
                    <a:pt x="9680" y="1245"/>
                    <a:pt x="9467" y="1324"/>
                    <a:pt x="9294" y="1481"/>
                  </a:cubicBezTo>
                  <a:lnTo>
                    <a:pt x="8790" y="2017"/>
                  </a:lnTo>
                  <a:cubicBezTo>
                    <a:pt x="8475" y="1796"/>
                    <a:pt x="8097" y="1702"/>
                    <a:pt x="7750" y="1576"/>
                  </a:cubicBezTo>
                  <a:lnTo>
                    <a:pt x="7750" y="820"/>
                  </a:lnTo>
                  <a:cubicBezTo>
                    <a:pt x="7750" y="347"/>
                    <a:pt x="7404" y="1"/>
                    <a:pt x="69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53;p52">
              <a:extLst>
                <a:ext uri="{FF2B5EF4-FFF2-40B4-BE49-F238E27FC236}">
                  <a16:creationId xmlns:a16="http://schemas.microsoft.com/office/drawing/2014/main" xmlns="" id="{46B51791-DFFB-0D4B-AA38-658B6BF246A1}"/>
                </a:ext>
              </a:extLst>
            </p:cNvPr>
            <p:cNvSpPr/>
            <p:nvPr/>
          </p:nvSpPr>
          <p:spPr>
            <a:xfrm>
              <a:off x="4803161" y="2554262"/>
              <a:ext cx="159451" cy="159451"/>
            </a:xfrm>
            <a:custGeom>
              <a:avLst/>
              <a:gdLst/>
              <a:ahLst/>
              <a:cxnLst/>
              <a:rect l="l" t="t" r="r" b="b"/>
              <a:pathLst>
                <a:path w="5514" h="5514" extrusionOk="0">
                  <a:moveTo>
                    <a:pt x="2773" y="820"/>
                  </a:moveTo>
                  <a:cubicBezTo>
                    <a:pt x="3813" y="820"/>
                    <a:pt x="4695" y="1702"/>
                    <a:pt x="4695" y="2742"/>
                  </a:cubicBezTo>
                  <a:cubicBezTo>
                    <a:pt x="4695" y="3813"/>
                    <a:pt x="3813" y="4695"/>
                    <a:pt x="2773" y="4695"/>
                  </a:cubicBezTo>
                  <a:cubicBezTo>
                    <a:pt x="1702" y="4695"/>
                    <a:pt x="820" y="3813"/>
                    <a:pt x="820" y="2742"/>
                  </a:cubicBezTo>
                  <a:cubicBezTo>
                    <a:pt x="820" y="1702"/>
                    <a:pt x="1702" y="820"/>
                    <a:pt x="2773" y="820"/>
                  </a:cubicBezTo>
                  <a:close/>
                  <a:moveTo>
                    <a:pt x="2773" y="1"/>
                  </a:moveTo>
                  <a:cubicBezTo>
                    <a:pt x="1229" y="1"/>
                    <a:pt x="1" y="1198"/>
                    <a:pt x="1" y="2742"/>
                  </a:cubicBezTo>
                  <a:cubicBezTo>
                    <a:pt x="1" y="4285"/>
                    <a:pt x="1229" y="5514"/>
                    <a:pt x="2773" y="5514"/>
                  </a:cubicBezTo>
                  <a:cubicBezTo>
                    <a:pt x="4285" y="5514"/>
                    <a:pt x="5514" y="4285"/>
                    <a:pt x="5514" y="2742"/>
                  </a:cubicBezTo>
                  <a:cubicBezTo>
                    <a:pt x="5514" y="1229"/>
                    <a:pt x="4254" y="1"/>
                    <a:pt x="27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3558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/>
        </p:nvSpPr>
        <p:spPr>
          <a:xfrm>
            <a:off x="4071653" y="1559084"/>
            <a:ext cx="4835679" cy="1317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tx2">
                    <a:lumMod val="50000"/>
                  </a:schemeClr>
                </a:solidFill>
                <a:latin typeface="Avenir Book"/>
                <a:ea typeface="Avenir"/>
                <a:cs typeface="Avenir"/>
                <a:sym typeface="Avenir"/>
              </a:rPr>
              <a:t>Sales Dashboards provide an at-a-glance window into your team’s performance so you can help your organization crush its revenue targets.</a:t>
            </a:r>
            <a:endParaRPr dirty="0">
              <a:solidFill>
                <a:schemeClr val="tx2">
                  <a:lumMod val="50000"/>
                </a:schemeClr>
              </a:solidFill>
              <a:latin typeface="Avenir 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tx2">
                  <a:lumMod val="50000"/>
                </a:schemeClr>
              </a:solidFill>
              <a:latin typeface="Avenir Book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9"/>
          <p:cNvSpPr/>
          <p:nvPr/>
        </p:nvSpPr>
        <p:spPr>
          <a:xfrm>
            <a:off x="2213171" y="1878990"/>
            <a:ext cx="1720176" cy="289200"/>
          </a:xfrm>
          <a:prstGeom prst="roundRect">
            <a:avLst>
              <a:gd name="adj" fmla="val 50000"/>
            </a:avLst>
          </a:prstGeom>
          <a:solidFill>
            <a:srgbClr val="FA88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WHY?</a:t>
            </a:r>
            <a:endParaRPr sz="1700" b="0" i="0" u="none" strike="noStrike" cap="non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29" name="Google Shape;129;p29"/>
          <p:cNvGrpSpPr/>
          <p:nvPr/>
        </p:nvGrpSpPr>
        <p:grpSpPr>
          <a:xfrm>
            <a:off x="354688" y="1089506"/>
            <a:ext cx="1720177" cy="1720177"/>
            <a:chOff x="457272" y="3842391"/>
            <a:chExt cx="897000" cy="897000"/>
          </a:xfrm>
        </p:grpSpPr>
        <p:sp>
          <p:nvSpPr>
            <p:cNvPr id="130" name="Google Shape;130;p29"/>
            <p:cNvSpPr/>
            <p:nvPr/>
          </p:nvSpPr>
          <p:spPr>
            <a:xfrm>
              <a:off x="457272" y="3842391"/>
              <a:ext cx="897000" cy="897000"/>
            </a:xfrm>
            <a:prstGeom prst="donut">
              <a:avLst>
                <a:gd name="adj" fmla="val 15028"/>
              </a:avLst>
            </a:prstGeom>
            <a:noFill/>
            <a:ln w="19050" cap="flat" cmpd="sng">
              <a:solidFill>
                <a:srgbClr val="FA883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9"/>
            <p:cNvSpPr/>
            <p:nvPr/>
          </p:nvSpPr>
          <p:spPr>
            <a:xfrm>
              <a:off x="488564" y="3873539"/>
              <a:ext cx="834600" cy="834900"/>
            </a:xfrm>
            <a:prstGeom prst="blockArc">
              <a:avLst>
                <a:gd name="adj1" fmla="val 2738786"/>
                <a:gd name="adj2" fmla="val 21599774"/>
                <a:gd name="adj3" fmla="val 8499"/>
              </a:avLst>
            </a:prstGeom>
            <a:solidFill>
              <a:srgbClr val="FA88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2" name="Google Shape;132;p29"/>
            <p:cNvGrpSpPr/>
            <p:nvPr/>
          </p:nvGrpSpPr>
          <p:grpSpPr>
            <a:xfrm>
              <a:off x="711391" y="4096492"/>
              <a:ext cx="388867" cy="388867"/>
              <a:chOff x="892750" y="4993750"/>
              <a:chExt cx="483125" cy="483125"/>
            </a:xfrm>
          </p:grpSpPr>
          <p:sp>
            <p:nvSpPr>
              <p:cNvPr id="133" name="Google Shape;133;p29"/>
              <p:cNvSpPr/>
              <p:nvPr/>
            </p:nvSpPr>
            <p:spPr>
              <a:xfrm>
                <a:off x="892750" y="4993750"/>
                <a:ext cx="483125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19325" extrusionOk="0">
                    <a:moveTo>
                      <a:pt x="9662" y="1133"/>
                    </a:moveTo>
                    <a:cubicBezTo>
                      <a:pt x="11824" y="1133"/>
                      <a:pt x="13983" y="1975"/>
                      <a:pt x="15668" y="3657"/>
                    </a:cubicBezTo>
                    <a:cubicBezTo>
                      <a:pt x="19035" y="7027"/>
                      <a:pt x="19035" y="12302"/>
                      <a:pt x="15668" y="15668"/>
                    </a:cubicBezTo>
                    <a:cubicBezTo>
                      <a:pt x="13985" y="17352"/>
                      <a:pt x="11823" y="18193"/>
                      <a:pt x="9662" y="18193"/>
                    </a:cubicBezTo>
                    <a:cubicBezTo>
                      <a:pt x="7501" y="18193"/>
                      <a:pt x="5340" y="17352"/>
                      <a:pt x="3657" y="15668"/>
                    </a:cubicBezTo>
                    <a:cubicBezTo>
                      <a:pt x="290" y="12302"/>
                      <a:pt x="290" y="7024"/>
                      <a:pt x="3657" y="3657"/>
                    </a:cubicBezTo>
                    <a:cubicBezTo>
                      <a:pt x="5341" y="1975"/>
                      <a:pt x="7500" y="1133"/>
                      <a:pt x="9662" y="1133"/>
                    </a:cubicBezTo>
                    <a:close/>
                    <a:moveTo>
                      <a:pt x="9662" y="1"/>
                    </a:moveTo>
                    <a:cubicBezTo>
                      <a:pt x="7117" y="1"/>
                      <a:pt x="4698" y="1015"/>
                      <a:pt x="2856" y="2857"/>
                    </a:cubicBezTo>
                    <a:cubicBezTo>
                      <a:pt x="1015" y="4699"/>
                      <a:pt x="0" y="7117"/>
                      <a:pt x="0" y="9663"/>
                    </a:cubicBezTo>
                    <a:cubicBezTo>
                      <a:pt x="0" y="12208"/>
                      <a:pt x="1015" y="14627"/>
                      <a:pt x="2856" y="16469"/>
                    </a:cubicBezTo>
                    <a:cubicBezTo>
                      <a:pt x="4698" y="18310"/>
                      <a:pt x="7117" y="19325"/>
                      <a:pt x="9662" y="19325"/>
                    </a:cubicBezTo>
                    <a:cubicBezTo>
                      <a:pt x="12208" y="19325"/>
                      <a:pt x="14626" y="18310"/>
                      <a:pt x="16468" y="16469"/>
                    </a:cubicBezTo>
                    <a:cubicBezTo>
                      <a:pt x="18310" y="14627"/>
                      <a:pt x="19324" y="12208"/>
                      <a:pt x="19324" y="9663"/>
                    </a:cubicBezTo>
                    <a:cubicBezTo>
                      <a:pt x="19324" y="7117"/>
                      <a:pt x="18310" y="4699"/>
                      <a:pt x="16468" y="2857"/>
                    </a:cubicBezTo>
                    <a:cubicBezTo>
                      <a:pt x="14626" y="1015"/>
                      <a:pt x="12208" y="1"/>
                      <a:pt x="9662" y="1"/>
                    </a:cubicBezTo>
                    <a:close/>
                  </a:path>
                </a:pathLst>
              </a:custGeom>
              <a:solidFill>
                <a:srgbClr val="FA88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29"/>
              <p:cNvSpPr/>
              <p:nvPr/>
            </p:nvSpPr>
            <p:spPr>
              <a:xfrm>
                <a:off x="1021000" y="5052250"/>
                <a:ext cx="230775" cy="253450"/>
              </a:xfrm>
              <a:custGeom>
                <a:avLst/>
                <a:gdLst/>
                <a:ahLst/>
                <a:cxnLst/>
                <a:rect l="l" t="t" r="r" b="b"/>
                <a:pathLst>
                  <a:path w="9231" h="10138" extrusionOk="0">
                    <a:moveTo>
                      <a:pt x="4532" y="1133"/>
                    </a:moveTo>
                    <a:cubicBezTo>
                      <a:pt x="5450" y="1133"/>
                      <a:pt x="6326" y="1483"/>
                      <a:pt x="6936" y="2090"/>
                    </a:cubicBezTo>
                    <a:cubicBezTo>
                      <a:pt x="8261" y="3419"/>
                      <a:pt x="8261" y="5568"/>
                      <a:pt x="6936" y="6894"/>
                    </a:cubicBezTo>
                    <a:lnTo>
                      <a:pt x="6933" y="6894"/>
                    </a:lnTo>
                    <a:cubicBezTo>
                      <a:pt x="6688" y="7142"/>
                      <a:pt x="6404" y="7347"/>
                      <a:pt x="6096" y="7510"/>
                    </a:cubicBezTo>
                    <a:cubicBezTo>
                      <a:pt x="5595" y="7767"/>
                      <a:pt x="5275" y="8135"/>
                      <a:pt x="5154" y="8600"/>
                    </a:cubicBezTo>
                    <a:cubicBezTo>
                      <a:pt x="5079" y="8842"/>
                      <a:pt x="4856" y="9000"/>
                      <a:pt x="4614" y="9000"/>
                    </a:cubicBezTo>
                    <a:cubicBezTo>
                      <a:pt x="4566" y="9000"/>
                      <a:pt x="4517" y="8993"/>
                      <a:pt x="4469" y="8980"/>
                    </a:cubicBezTo>
                    <a:cubicBezTo>
                      <a:pt x="4176" y="8905"/>
                      <a:pt x="3995" y="8612"/>
                      <a:pt x="4058" y="8316"/>
                    </a:cubicBezTo>
                    <a:cubicBezTo>
                      <a:pt x="4254" y="7534"/>
                      <a:pt x="4765" y="6924"/>
                      <a:pt x="5574" y="6504"/>
                    </a:cubicBezTo>
                    <a:cubicBezTo>
                      <a:pt x="6936" y="5801"/>
                      <a:pt x="7220" y="3974"/>
                      <a:pt x="6136" y="2890"/>
                    </a:cubicBezTo>
                    <a:cubicBezTo>
                      <a:pt x="5690" y="2458"/>
                      <a:pt x="5113" y="2243"/>
                      <a:pt x="4535" y="2243"/>
                    </a:cubicBezTo>
                    <a:cubicBezTo>
                      <a:pt x="3958" y="2243"/>
                      <a:pt x="3380" y="2458"/>
                      <a:pt x="2935" y="2890"/>
                    </a:cubicBezTo>
                    <a:cubicBezTo>
                      <a:pt x="2506" y="3313"/>
                      <a:pt x="2268" y="3890"/>
                      <a:pt x="2268" y="4494"/>
                    </a:cubicBezTo>
                    <a:cubicBezTo>
                      <a:pt x="2268" y="4805"/>
                      <a:pt x="2014" y="5058"/>
                      <a:pt x="1703" y="5058"/>
                    </a:cubicBezTo>
                    <a:cubicBezTo>
                      <a:pt x="1389" y="5058"/>
                      <a:pt x="1135" y="4805"/>
                      <a:pt x="1135" y="4494"/>
                    </a:cubicBezTo>
                    <a:cubicBezTo>
                      <a:pt x="1132" y="3591"/>
                      <a:pt x="1492" y="2724"/>
                      <a:pt x="2132" y="2090"/>
                    </a:cubicBezTo>
                    <a:cubicBezTo>
                      <a:pt x="2739" y="1483"/>
                      <a:pt x="3614" y="1133"/>
                      <a:pt x="4532" y="1133"/>
                    </a:cubicBezTo>
                    <a:close/>
                    <a:moveTo>
                      <a:pt x="4532" y="1"/>
                    </a:moveTo>
                    <a:cubicBezTo>
                      <a:pt x="3315" y="1"/>
                      <a:pt x="2150" y="469"/>
                      <a:pt x="1332" y="1290"/>
                    </a:cubicBezTo>
                    <a:cubicBezTo>
                      <a:pt x="477" y="2135"/>
                      <a:pt x="0" y="3289"/>
                      <a:pt x="3" y="4494"/>
                    </a:cubicBezTo>
                    <a:cubicBezTo>
                      <a:pt x="3" y="5430"/>
                      <a:pt x="764" y="6190"/>
                      <a:pt x="1703" y="6190"/>
                    </a:cubicBezTo>
                    <a:cubicBezTo>
                      <a:pt x="2639" y="6190"/>
                      <a:pt x="3400" y="5430"/>
                      <a:pt x="3400" y="4494"/>
                    </a:cubicBezTo>
                    <a:cubicBezTo>
                      <a:pt x="3400" y="3830"/>
                      <a:pt x="3944" y="3358"/>
                      <a:pt x="4535" y="3358"/>
                    </a:cubicBezTo>
                    <a:cubicBezTo>
                      <a:pt x="4731" y="3358"/>
                      <a:pt x="4933" y="3410"/>
                      <a:pt x="5121" y="3524"/>
                    </a:cubicBezTo>
                    <a:cubicBezTo>
                      <a:pt x="5876" y="3986"/>
                      <a:pt x="5837" y="5094"/>
                      <a:pt x="5052" y="5499"/>
                    </a:cubicBezTo>
                    <a:cubicBezTo>
                      <a:pt x="3959" y="6064"/>
                      <a:pt x="3234" y="6945"/>
                      <a:pt x="2959" y="8041"/>
                    </a:cubicBezTo>
                    <a:cubicBezTo>
                      <a:pt x="2742" y="8941"/>
                      <a:pt x="3288" y="9850"/>
                      <a:pt x="4185" y="10083"/>
                    </a:cubicBezTo>
                    <a:cubicBezTo>
                      <a:pt x="4327" y="10119"/>
                      <a:pt x="4470" y="10137"/>
                      <a:pt x="4611" y="10137"/>
                    </a:cubicBezTo>
                    <a:cubicBezTo>
                      <a:pt x="5356" y="10137"/>
                      <a:pt x="6039" y="9642"/>
                      <a:pt x="6247" y="8893"/>
                    </a:cubicBezTo>
                    <a:cubicBezTo>
                      <a:pt x="6262" y="8832"/>
                      <a:pt x="6305" y="8675"/>
                      <a:pt x="6616" y="8515"/>
                    </a:cubicBezTo>
                    <a:cubicBezTo>
                      <a:pt x="7899" y="7851"/>
                      <a:pt x="8787" y="6613"/>
                      <a:pt x="9007" y="5188"/>
                    </a:cubicBezTo>
                    <a:cubicBezTo>
                      <a:pt x="9230" y="3760"/>
                      <a:pt x="8756" y="2313"/>
                      <a:pt x="7736" y="1290"/>
                    </a:cubicBezTo>
                    <a:cubicBezTo>
                      <a:pt x="6918" y="472"/>
                      <a:pt x="5749" y="1"/>
                      <a:pt x="4532" y="1"/>
                    </a:cubicBezTo>
                    <a:close/>
                  </a:path>
                </a:pathLst>
              </a:custGeom>
              <a:solidFill>
                <a:srgbClr val="FA88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29"/>
              <p:cNvSpPr/>
              <p:nvPr/>
            </p:nvSpPr>
            <p:spPr>
              <a:xfrm>
                <a:off x="1088475" y="5334425"/>
                <a:ext cx="88350" cy="84925"/>
              </a:xfrm>
              <a:custGeom>
                <a:avLst/>
                <a:gdLst/>
                <a:ahLst/>
                <a:cxnLst/>
                <a:rect l="l" t="t" r="r" b="b"/>
                <a:pathLst>
                  <a:path w="3534" h="3397" extrusionOk="0">
                    <a:moveTo>
                      <a:pt x="1829" y="1129"/>
                    </a:moveTo>
                    <a:cubicBezTo>
                      <a:pt x="2121" y="1129"/>
                      <a:pt x="2401" y="1356"/>
                      <a:pt x="2401" y="1697"/>
                    </a:cubicBezTo>
                    <a:cubicBezTo>
                      <a:pt x="2401" y="2011"/>
                      <a:pt x="2147" y="2265"/>
                      <a:pt x="1833" y="2265"/>
                    </a:cubicBezTo>
                    <a:cubicBezTo>
                      <a:pt x="1329" y="2265"/>
                      <a:pt x="1075" y="1655"/>
                      <a:pt x="1432" y="1296"/>
                    </a:cubicBezTo>
                    <a:cubicBezTo>
                      <a:pt x="1548" y="1181"/>
                      <a:pt x="1690" y="1129"/>
                      <a:pt x="1829" y="1129"/>
                    </a:cubicBezTo>
                    <a:close/>
                    <a:moveTo>
                      <a:pt x="1833" y="0"/>
                    </a:moveTo>
                    <a:cubicBezTo>
                      <a:pt x="1145" y="0"/>
                      <a:pt x="526" y="414"/>
                      <a:pt x="263" y="1048"/>
                    </a:cubicBezTo>
                    <a:cubicBezTo>
                      <a:pt x="0" y="1682"/>
                      <a:pt x="145" y="2413"/>
                      <a:pt x="631" y="2899"/>
                    </a:cubicBezTo>
                    <a:cubicBezTo>
                      <a:pt x="957" y="3224"/>
                      <a:pt x="1391" y="3397"/>
                      <a:pt x="1833" y="3397"/>
                    </a:cubicBezTo>
                    <a:cubicBezTo>
                      <a:pt x="2052" y="3397"/>
                      <a:pt x="2272" y="3354"/>
                      <a:pt x="2482" y="3267"/>
                    </a:cubicBezTo>
                    <a:cubicBezTo>
                      <a:pt x="3116" y="3005"/>
                      <a:pt x="3533" y="2386"/>
                      <a:pt x="3533" y="1697"/>
                    </a:cubicBezTo>
                    <a:cubicBezTo>
                      <a:pt x="3530" y="758"/>
                      <a:pt x="2772" y="0"/>
                      <a:pt x="1833" y="0"/>
                    </a:cubicBezTo>
                    <a:close/>
                  </a:path>
                </a:pathLst>
              </a:custGeom>
              <a:solidFill>
                <a:srgbClr val="FA88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6" name="Google Shape;136;p29"/>
          <p:cNvSpPr/>
          <p:nvPr/>
        </p:nvSpPr>
        <p:spPr>
          <a:xfrm>
            <a:off x="2213170" y="3689874"/>
            <a:ext cx="1720177" cy="289200"/>
          </a:xfrm>
          <a:prstGeom prst="roundRect">
            <a:avLst>
              <a:gd name="adj" fmla="val 50000"/>
            </a:avLst>
          </a:prstGeom>
          <a:solidFill>
            <a:srgbClr val="42BD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KPIs and Metrics</a:t>
            </a:r>
            <a:endParaRPr sz="1700" b="0" i="0" u="none" strike="noStrike" cap="non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37" name="Google Shape;137;p29"/>
          <p:cNvGrpSpPr/>
          <p:nvPr/>
        </p:nvGrpSpPr>
        <p:grpSpPr>
          <a:xfrm>
            <a:off x="420408" y="2974386"/>
            <a:ext cx="1720177" cy="1720177"/>
            <a:chOff x="6265772" y="3842392"/>
            <a:chExt cx="897000" cy="897000"/>
          </a:xfrm>
        </p:grpSpPr>
        <p:sp>
          <p:nvSpPr>
            <p:cNvPr id="138" name="Google Shape;138;p29"/>
            <p:cNvSpPr/>
            <p:nvPr/>
          </p:nvSpPr>
          <p:spPr>
            <a:xfrm>
              <a:off x="6265772" y="3842392"/>
              <a:ext cx="897000" cy="897000"/>
            </a:xfrm>
            <a:prstGeom prst="donut">
              <a:avLst>
                <a:gd name="adj" fmla="val 15028"/>
              </a:avLst>
            </a:prstGeom>
            <a:noFill/>
            <a:ln w="19050" cap="flat" cmpd="sng">
              <a:solidFill>
                <a:srgbClr val="42BDB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9"/>
            <p:cNvSpPr/>
            <p:nvPr/>
          </p:nvSpPr>
          <p:spPr>
            <a:xfrm>
              <a:off x="6297065" y="3873542"/>
              <a:ext cx="834300" cy="834900"/>
            </a:xfrm>
            <a:prstGeom prst="blockArc">
              <a:avLst>
                <a:gd name="adj1" fmla="val 10441103"/>
                <a:gd name="adj2" fmla="val 21599774"/>
                <a:gd name="adj3" fmla="val 8499"/>
              </a:avLst>
            </a:prstGeom>
            <a:solidFill>
              <a:srgbClr val="42BDBB"/>
            </a:solidFill>
            <a:ln w="9525" cap="flat" cmpd="sng">
              <a:solidFill>
                <a:srgbClr val="42BDB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9"/>
            <p:cNvSpPr/>
            <p:nvPr/>
          </p:nvSpPr>
          <p:spPr>
            <a:xfrm>
              <a:off x="6519840" y="4096492"/>
              <a:ext cx="388867" cy="388867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rgbClr val="42BDBB"/>
            </a:solidFill>
            <a:ln w="9525" cap="flat" cmpd="sng">
              <a:solidFill>
                <a:srgbClr val="42BDB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29"/>
          <p:cNvGrpSpPr/>
          <p:nvPr/>
        </p:nvGrpSpPr>
        <p:grpSpPr>
          <a:xfrm>
            <a:off x="1107444" y="3647424"/>
            <a:ext cx="345881" cy="374100"/>
            <a:chOff x="-62150375" y="2664925"/>
            <a:chExt cx="316650" cy="318225"/>
          </a:xfrm>
        </p:grpSpPr>
        <p:sp>
          <p:nvSpPr>
            <p:cNvPr id="142" name="Google Shape;142;p29"/>
            <p:cNvSpPr/>
            <p:nvPr/>
          </p:nvSpPr>
          <p:spPr>
            <a:xfrm>
              <a:off x="-62150375" y="2961850"/>
              <a:ext cx="316650" cy="21300"/>
            </a:xfrm>
            <a:custGeom>
              <a:avLst/>
              <a:gdLst/>
              <a:ahLst/>
              <a:cxnLst/>
              <a:rect l="l" t="t" r="r" b="b"/>
              <a:pathLst>
                <a:path w="12666" h="852" extrusionOk="0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42BD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9"/>
            <p:cNvSpPr/>
            <p:nvPr/>
          </p:nvSpPr>
          <p:spPr>
            <a:xfrm>
              <a:off x="-62150375" y="2838200"/>
              <a:ext cx="82725" cy="102400"/>
            </a:xfrm>
            <a:custGeom>
              <a:avLst/>
              <a:gdLst/>
              <a:ahLst/>
              <a:cxnLst/>
              <a:rect l="l" t="t" r="r" b="b"/>
              <a:pathLst>
                <a:path w="3309" h="4096" extrusionOk="0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42BD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9"/>
            <p:cNvSpPr/>
            <p:nvPr/>
          </p:nvSpPr>
          <p:spPr>
            <a:xfrm>
              <a:off x="-62033800" y="2664925"/>
              <a:ext cx="82725" cy="274900"/>
            </a:xfrm>
            <a:custGeom>
              <a:avLst/>
              <a:gdLst/>
              <a:ahLst/>
              <a:cxnLst/>
              <a:rect l="l" t="t" r="r" b="b"/>
              <a:pathLst>
                <a:path w="3309" h="10996" extrusionOk="0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42BD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9"/>
            <p:cNvSpPr/>
            <p:nvPr/>
          </p:nvSpPr>
          <p:spPr>
            <a:xfrm>
              <a:off x="-61917225" y="2754700"/>
              <a:ext cx="83500" cy="185900"/>
            </a:xfrm>
            <a:custGeom>
              <a:avLst/>
              <a:gdLst/>
              <a:ahLst/>
              <a:cxnLst/>
              <a:rect l="l" t="t" r="r" b="b"/>
              <a:pathLst>
                <a:path w="3340" h="7436" extrusionOk="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42BD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29"/>
          <p:cNvSpPr txBox="1"/>
          <p:nvPr/>
        </p:nvSpPr>
        <p:spPr>
          <a:xfrm>
            <a:off x="4073382" y="3150275"/>
            <a:ext cx="4835679" cy="1317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" sz="1400" b="0" i="0" u="none" strike="noStrike" cap="none" dirty="0">
                <a:solidFill>
                  <a:schemeClr val="tx2">
                    <a:lumMod val="50000"/>
                  </a:schemeClr>
                </a:solidFill>
                <a:latin typeface="Avenir Book"/>
                <a:ea typeface="Avenir"/>
                <a:cs typeface="Avenir"/>
                <a:sym typeface="Avenir"/>
              </a:rPr>
              <a:t>Product Performance</a:t>
            </a:r>
            <a:endParaRPr dirty="0">
              <a:solidFill>
                <a:schemeClr val="tx2">
                  <a:lumMod val="50000"/>
                </a:schemeClr>
              </a:solidFill>
              <a:latin typeface="Avenir Book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" sz="1400" b="0" i="0" u="none" strike="noStrike" cap="none" dirty="0">
                <a:solidFill>
                  <a:schemeClr val="tx2">
                    <a:lumMod val="50000"/>
                  </a:schemeClr>
                </a:solidFill>
                <a:latin typeface="Avenir Book"/>
                <a:ea typeface="Avenir"/>
                <a:cs typeface="Avenir"/>
                <a:sym typeface="Avenir"/>
              </a:rPr>
              <a:t>Incremental Sales</a:t>
            </a:r>
            <a:endParaRPr dirty="0">
              <a:solidFill>
                <a:schemeClr val="tx2">
                  <a:lumMod val="50000"/>
                </a:schemeClr>
              </a:solidFill>
              <a:latin typeface="Avenir Book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" sz="1400" b="0" i="0" u="none" strike="noStrike" cap="none" dirty="0">
                <a:solidFill>
                  <a:schemeClr val="tx2">
                    <a:lumMod val="50000"/>
                  </a:schemeClr>
                </a:solidFill>
                <a:latin typeface="Avenir Book"/>
                <a:ea typeface="Avenir"/>
                <a:cs typeface="Avenir"/>
                <a:sym typeface="Avenir"/>
              </a:rPr>
              <a:t>Point of Purchase</a:t>
            </a:r>
            <a:endParaRPr dirty="0">
              <a:solidFill>
                <a:schemeClr val="tx2">
                  <a:lumMod val="50000"/>
                </a:schemeClr>
              </a:solidFill>
              <a:latin typeface="Avenir Book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" sz="1400" b="0" i="0" u="none" strike="noStrike" cap="none" dirty="0">
                <a:solidFill>
                  <a:schemeClr val="tx2">
                    <a:lumMod val="50000"/>
                  </a:schemeClr>
                </a:solidFill>
                <a:latin typeface="Avenir Book"/>
                <a:ea typeface="Avenir"/>
                <a:cs typeface="Avenir"/>
                <a:sym typeface="Avenir"/>
              </a:rPr>
              <a:t>Cost of Services Sold</a:t>
            </a:r>
            <a:endParaRPr dirty="0">
              <a:solidFill>
                <a:schemeClr val="tx2">
                  <a:lumMod val="50000"/>
                </a:schemeClr>
              </a:solidFill>
              <a:latin typeface="Avenir Book"/>
            </a:endParaRPr>
          </a:p>
        </p:txBody>
      </p:sp>
      <p:sp>
        <p:nvSpPr>
          <p:cNvPr id="147" name="Google Shape;147;p29"/>
          <p:cNvSpPr/>
          <p:nvPr/>
        </p:nvSpPr>
        <p:spPr>
          <a:xfrm>
            <a:off x="0" y="229850"/>
            <a:ext cx="9144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2BDBB"/>
                </a:solidFill>
                <a:latin typeface="Bebas Neue"/>
                <a:ea typeface="Bebas Neue"/>
                <a:cs typeface="Bebas Neue"/>
                <a:sym typeface="Bebas Neue"/>
              </a:rPr>
              <a:t>Sales Dashboard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677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/>
          <p:nvPr/>
        </p:nvSpPr>
        <p:spPr>
          <a:xfrm>
            <a:off x="4148588" y="2858876"/>
            <a:ext cx="4138071" cy="213165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0"/>
          <p:cNvSpPr/>
          <p:nvPr/>
        </p:nvSpPr>
        <p:spPr>
          <a:xfrm>
            <a:off x="1075837" y="530867"/>
            <a:ext cx="2964464" cy="29848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30"/>
          <p:cNvCxnSpPr/>
          <p:nvPr/>
        </p:nvCxnSpPr>
        <p:spPr>
          <a:xfrm rot="5400000">
            <a:off x="2048666" y="2792542"/>
            <a:ext cx="385800" cy="291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636363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55" name="Google Shape;155;p30"/>
          <p:cNvSpPr/>
          <p:nvPr/>
        </p:nvSpPr>
        <p:spPr>
          <a:xfrm>
            <a:off x="4148588" y="539797"/>
            <a:ext cx="4138071" cy="218224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0"/>
          <p:cNvSpPr/>
          <p:nvPr/>
        </p:nvSpPr>
        <p:spPr>
          <a:xfrm>
            <a:off x="0" y="11326"/>
            <a:ext cx="9144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2BDBB"/>
                </a:solidFill>
                <a:latin typeface="Bebas Neue"/>
                <a:ea typeface="Bebas Neue"/>
                <a:cs typeface="Bebas Neue"/>
                <a:sym typeface="Bebas Neue"/>
              </a:rPr>
              <a:t>Sales Dashboard</a:t>
            </a:r>
            <a:endParaRPr/>
          </a:p>
        </p:txBody>
      </p:sp>
      <p:sp>
        <p:nvSpPr>
          <p:cNvPr id="157" name="Google Shape;157;p30"/>
          <p:cNvSpPr/>
          <p:nvPr/>
        </p:nvSpPr>
        <p:spPr>
          <a:xfrm>
            <a:off x="1081213" y="3627360"/>
            <a:ext cx="2953779" cy="136316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0"/>
          <p:cNvSpPr txBox="1"/>
          <p:nvPr/>
        </p:nvSpPr>
        <p:spPr>
          <a:xfrm>
            <a:off x="1086522" y="599835"/>
            <a:ext cx="295377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Top Services in Revenue</a:t>
            </a:r>
            <a:endParaRPr sz="1200" b="1" i="0" u="none" strike="noStrike" cap="none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9" name="Google Shape;159;p30"/>
          <p:cNvSpPr txBox="1"/>
          <p:nvPr/>
        </p:nvSpPr>
        <p:spPr>
          <a:xfrm>
            <a:off x="4162087" y="558604"/>
            <a:ext cx="41041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Point of Purchase (2020)</a:t>
            </a:r>
            <a:endParaRPr/>
          </a:p>
        </p:txBody>
      </p:sp>
      <p:sp>
        <p:nvSpPr>
          <p:cNvPr id="160" name="Google Shape;160;p30"/>
          <p:cNvSpPr txBox="1"/>
          <p:nvPr/>
        </p:nvSpPr>
        <p:spPr>
          <a:xfrm>
            <a:off x="1086522" y="3649355"/>
            <a:ext cx="295377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Incremental Sales</a:t>
            </a:r>
            <a:endParaRPr/>
          </a:p>
        </p:txBody>
      </p:sp>
      <p:cxnSp>
        <p:nvCxnSpPr>
          <p:cNvPr id="162" name="Google Shape;162;p30"/>
          <p:cNvCxnSpPr/>
          <p:nvPr/>
        </p:nvCxnSpPr>
        <p:spPr>
          <a:xfrm rot="-5400000" flipH="1">
            <a:off x="3095751" y="2166676"/>
            <a:ext cx="385800" cy="291300"/>
          </a:xfrm>
          <a:prstGeom prst="bentConnector3">
            <a:avLst>
              <a:gd name="adj1" fmla="val 2230"/>
            </a:avLst>
          </a:prstGeom>
          <a:noFill/>
          <a:ln w="19050" cap="flat" cmpd="sng">
            <a:solidFill>
              <a:srgbClr val="636363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163" name="Google Shape;163;p30"/>
          <p:cNvCxnSpPr/>
          <p:nvPr/>
        </p:nvCxnSpPr>
        <p:spPr>
          <a:xfrm rot="-5400000">
            <a:off x="2763216" y="1203093"/>
            <a:ext cx="371700" cy="291300"/>
          </a:xfrm>
          <a:prstGeom prst="bentConnector3">
            <a:avLst>
              <a:gd name="adj1" fmla="val 27116"/>
            </a:avLst>
          </a:prstGeom>
          <a:noFill/>
          <a:ln w="19050" cap="flat" cmpd="sng">
            <a:solidFill>
              <a:srgbClr val="636363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164" name="Google Shape;164;p30"/>
          <p:cNvCxnSpPr/>
          <p:nvPr/>
        </p:nvCxnSpPr>
        <p:spPr>
          <a:xfrm rot="5400000" flipH="1">
            <a:off x="1229350" y="1622025"/>
            <a:ext cx="963300" cy="417000"/>
          </a:xfrm>
          <a:prstGeom prst="bentConnector3">
            <a:avLst>
              <a:gd name="adj1" fmla="val -8622"/>
            </a:avLst>
          </a:prstGeom>
          <a:noFill/>
          <a:ln w="19050" cap="flat" cmpd="sng">
            <a:solidFill>
              <a:srgbClr val="636363"/>
            </a:solidFill>
            <a:prstDash val="solid"/>
            <a:round/>
            <a:headEnd type="none" w="sm" len="sm"/>
            <a:tailEnd type="oval" w="med" len="med"/>
          </a:ln>
        </p:spPr>
      </p:cxnSp>
      <p:pic>
        <p:nvPicPr>
          <p:cNvPr id="165" name="Google Shape;165;p30" title="Chart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23781" t="7596" r="24308" b="7476"/>
          <a:stretch/>
        </p:blipFill>
        <p:spPr>
          <a:xfrm>
            <a:off x="1644652" y="1274649"/>
            <a:ext cx="1663704" cy="1629515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6" name="Google Shape;166;p30"/>
          <p:cNvSpPr txBox="1"/>
          <p:nvPr/>
        </p:nvSpPr>
        <p:spPr>
          <a:xfrm>
            <a:off x="1169270" y="1098684"/>
            <a:ext cx="121794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Regular Washing</a:t>
            </a:r>
            <a:endParaRPr sz="900" b="1" i="0" u="none" strike="noStrike" cap="none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7" name="Google Shape;167;p30"/>
          <p:cNvSpPr txBox="1"/>
          <p:nvPr/>
        </p:nvSpPr>
        <p:spPr>
          <a:xfrm>
            <a:off x="2633379" y="943875"/>
            <a:ext cx="121794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Inside Cleaning </a:t>
            </a:r>
            <a:endParaRPr sz="900" b="1" i="0" u="none" strike="noStrike" cap="none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8" name="Google Shape;168;p30"/>
          <p:cNvSpPr txBox="1"/>
          <p:nvPr/>
        </p:nvSpPr>
        <p:spPr>
          <a:xfrm>
            <a:off x="3042737" y="2561956"/>
            <a:ext cx="105407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Steam Washing</a:t>
            </a:r>
            <a:endParaRPr sz="900" b="1" i="0" u="none" strike="noStrike" cap="none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9" name="Google Shape;169;p30"/>
          <p:cNvSpPr txBox="1"/>
          <p:nvPr/>
        </p:nvSpPr>
        <p:spPr>
          <a:xfrm>
            <a:off x="1650372" y="3147597"/>
            <a:ext cx="121794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Sterilization</a:t>
            </a:r>
            <a:endParaRPr sz="900" b="1" i="0" u="none" strike="noStrike" cap="none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0" name="Google Shape;170;p30"/>
          <p:cNvSpPr/>
          <p:nvPr/>
        </p:nvSpPr>
        <p:spPr>
          <a:xfrm>
            <a:off x="1644652" y="2125790"/>
            <a:ext cx="46358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37 %</a:t>
            </a:r>
            <a:endParaRPr/>
          </a:p>
        </p:txBody>
      </p:sp>
      <p:sp>
        <p:nvSpPr>
          <p:cNvPr id="171" name="Google Shape;171;p30"/>
          <p:cNvSpPr/>
          <p:nvPr/>
        </p:nvSpPr>
        <p:spPr>
          <a:xfrm>
            <a:off x="2890985" y="1997846"/>
            <a:ext cx="46358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31 %</a:t>
            </a:r>
            <a:endParaRPr/>
          </a:p>
        </p:txBody>
      </p:sp>
      <p:sp>
        <p:nvSpPr>
          <p:cNvPr id="172" name="Google Shape;172;p30"/>
          <p:cNvSpPr/>
          <p:nvPr/>
        </p:nvSpPr>
        <p:spPr>
          <a:xfrm>
            <a:off x="2506153" y="1376770"/>
            <a:ext cx="46358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13 %</a:t>
            </a:r>
            <a:endParaRPr/>
          </a:p>
        </p:txBody>
      </p:sp>
      <p:sp>
        <p:nvSpPr>
          <p:cNvPr id="173" name="Google Shape;173;p30"/>
          <p:cNvSpPr/>
          <p:nvPr/>
        </p:nvSpPr>
        <p:spPr>
          <a:xfrm>
            <a:off x="2156932" y="2543430"/>
            <a:ext cx="46358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19 %</a:t>
            </a:r>
            <a:endParaRPr/>
          </a:p>
        </p:txBody>
      </p:sp>
      <p:grpSp>
        <p:nvGrpSpPr>
          <p:cNvPr id="174" name="Google Shape;174;p30"/>
          <p:cNvGrpSpPr/>
          <p:nvPr/>
        </p:nvGrpSpPr>
        <p:grpSpPr>
          <a:xfrm>
            <a:off x="1072804" y="4273893"/>
            <a:ext cx="2844813" cy="230404"/>
            <a:chOff x="3665736" y="1799148"/>
            <a:chExt cx="5350518" cy="288084"/>
          </a:xfrm>
        </p:grpSpPr>
        <p:sp>
          <p:nvSpPr>
            <p:cNvPr id="175" name="Google Shape;175;p30"/>
            <p:cNvSpPr/>
            <p:nvPr/>
          </p:nvSpPr>
          <p:spPr>
            <a:xfrm>
              <a:off x="5135046" y="1866155"/>
              <a:ext cx="3265873" cy="188083"/>
            </a:xfrm>
            <a:custGeom>
              <a:avLst/>
              <a:gdLst/>
              <a:ahLst/>
              <a:cxnLst/>
              <a:rect l="l" t="t" r="r" b="b"/>
              <a:pathLst>
                <a:path w="91433" h="4371" extrusionOk="0">
                  <a:moveTo>
                    <a:pt x="89264" y="401"/>
                  </a:moveTo>
                  <a:cubicBezTo>
                    <a:pt x="90232" y="401"/>
                    <a:pt x="91032" y="1202"/>
                    <a:pt x="91032" y="2169"/>
                  </a:cubicBezTo>
                  <a:cubicBezTo>
                    <a:pt x="91032" y="3136"/>
                    <a:pt x="90232" y="3937"/>
                    <a:pt x="89264" y="3937"/>
                  </a:cubicBezTo>
                  <a:lnTo>
                    <a:pt x="434" y="3937"/>
                  </a:lnTo>
                  <a:lnTo>
                    <a:pt x="434" y="401"/>
                  </a:lnTo>
                  <a:close/>
                  <a:moveTo>
                    <a:pt x="1" y="1"/>
                  </a:moveTo>
                  <a:lnTo>
                    <a:pt x="1" y="4371"/>
                  </a:lnTo>
                  <a:lnTo>
                    <a:pt x="89264" y="4371"/>
                  </a:lnTo>
                  <a:cubicBezTo>
                    <a:pt x="90465" y="4371"/>
                    <a:pt x="91433" y="3370"/>
                    <a:pt x="91433" y="2169"/>
                  </a:cubicBezTo>
                  <a:cubicBezTo>
                    <a:pt x="91433" y="968"/>
                    <a:pt x="90465" y="1"/>
                    <a:pt x="892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0"/>
            <p:cNvSpPr/>
            <p:nvPr/>
          </p:nvSpPr>
          <p:spPr>
            <a:xfrm>
              <a:off x="5135045" y="1866156"/>
              <a:ext cx="2735387" cy="169791"/>
            </a:xfrm>
            <a:custGeom>
              <a:avLst/>
              <a:gdLst/>
              <a:ahLst/>
              <a:cxnLst/>
              <a:rect l="l" t="t" r="r" b="b"/>
              <a:pathLst>
                <a:path w="70418" h="4371" extrusionOk="0">
                  <a:moveTo>
                    <a:pt x="1" y="1"/>
                  </a:moveTo>
                  <a:lnTo>
                    <a:pt x="1" y="4371"/>
                  </a:lnTo>
                  <a:lnTo>
                    <a:pt x="68216" y="4371"/>
                  </a:lnTo>
                  <a:cubicBezTo>
                    <a:pt x="69417" y="4371"/>
                    <a:pt x="70418" y="3370"/>
                    <a:pt x="70418" y="2169"/>
                  </a:cubicBezTo>
                  <a:cubicBezTo>
                    <a:pt x="70418" y="968"/>
                    <a:pt x="69450" y="1"/>
                    <a:pt x="682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0"/>
            <p:cNvSpPr txBox="1"/>
            <p:nvPr/>
          </p:nvSpPr>
          <p:spPr>
            <a:xfrm>
              <a:off x="8290396" y="1808013"/>
              <a:ext cx="725858" cy="2792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 b="0" i="0" u="none" strike="noStrike" cap="none">
                  <a:solidFill>
                    <a:srgbClr val="C99319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65%</a:t>
              </a:r>
              <a:endParaRPr sz="1000" b="0" i="0" u="none" strike="noStrike" cap="none">
                <a:solidFill>
                  <a:srgbClr val="C99319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78" name="Google Shape;178;p30"/>
            <p:cNvSpPr txBox="1"/>
            <p:nvPr/>
          </p:nvSpPr>
          <p:spPr>
            <a:xfrm>
              <a:off x="3665736" y="1799148"/>
              <a:ext cx="1631384" cy="280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en" sz="700" b="1" i="0" u="none" strike="noStrike" cap="none">
                  <a:solidFill>
                    <a:srgbClr val="7F7F7F"/>
                  </a:solidFill>
                  <a:latin typeface="Avenir"/>
                  <a:ea typeface="Avenir"/>
                  <a:cs typeface="Avenir"/>
                  <a:sym typeface="Avenir"/>
                </a:rPr>
                <a:t>Influencers ADS</a:t>
              </a:r>
              <a:endParaRPr/>
            </a:p>
          </p:txBody>
        </p:sp>
      </p:grpSp>
      <p:grpSp>
        <p:nvGrpSpPr>
          <p:cNvPr id="179" name="Google Shape;179;p30"/>
          <p:cNvGrpSpPr/>
          <p:nvPr/>
        </p:nvGrpSpPr>
        <p:grpSpPr>
          <a:xfrm>
            <a:off x="1075837" y="4022235"/>
            <a:ext cx="2827515" cy="224338"/>
            <a:chOff x="3516661" y="1217142"/>
            <a:chExt cx="5805088" cy="280500"/>
          </a:xfrm>
        </p:grpSpPr>
        <p:sp>
          <p:nvSpPr>
            <p:cNvPr id="180" name="Google Shape;180;p30"/>
            <p:cNvSpPr/>
            <p:nvPr/>
          </p:nvSpPr>
          <p:spPr>
            <a:xfrm>
              <a:off x="5135045" y="1272507"/>
              <a:ext cx="3551715" cy="169791"/>
            </a:xfrm>
            <a:custGeom>
              <a:avLst/>
              <a:gdLst/>
              <a:ahLst/>
              <a:cxnLst/>
              <a:rect l="l" t="t" r="r" b="b"/>
              <a:pathLst>
                <a:path w="91433" h="4371" extrusionOk="0">
                  <a:moveTo>
                    <a:pt x="89264" y="434"/>
                  </a:moveTo>
                  <a:cubicBezTo>
                    <a:pt x="90232" y="434"/>
                    <a:pt x="91032" y="1201"/>
                    <a:pt x="91032" y="2202"/>
                  </a:cubicBezTo>
                  <a:cubicBezTo>
                    <a:pt x="91032" y="3170"/>
                    <a:pt x="90232" y="3970"/>
                    <a:pt x="89264" y="3970"/>
                  </a:cubicBezTo>
                  <a:lnTo>
                    <a:pt x="434" y="3970"/>
                  </a:lnTo>
                  <a:lnTo>
                    <a:pt x="434" y="434"/>
                  </a:lnTo>
                  <a:close/>
                  <a:moveTo>
                    <a:pt x="1" y="1"/>
                  </a:moveTo>
                  <a:lnTo>
                    <a:pt x="1" y="4370"/>
                  </a:lnTo>
                  <a:lnTo>
                    <a:pt x="89264" y="4370"/>
                  </a:lnTo>
                  <a:cubicBezTo>
                    <a:pt x="90465" y="4370"/>
                    <a:pt x="91433" y="3403"/>
                    <a:pt x="91433" y="2169"/>
                  </a:cubicBezTo>
                  <a:cubicBezTo>
                    <a:pt x="91433" y="968"/>
                    <a:pt x="90465" y="1"/>
                    <a:pt x="89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0"/>
            <p:cNvSpPr/>
            <p:nvPr/>
          </p:nvSpPr>
          <p:spPr>
            <a:xfrm>
              <a:off x="5135045" y="1272507"/>
              <a:ext cx="392974" cy="169791"/>
            </a:xfrm>
            <a:custGeom>
              <a:avLst/>
              <a:gdLst/>
              <a:ahLst/>
              <a:cxnLst/>
              <a:rect l="l" t="t" r="r" b="b"/>
              <a:pathLst>
                <a:path w="53840" h="4371" extrusionOk="0">
                  <a:moveTo>
                    <a:pt x="1" y="1"/>
                  </a:moveTo>
                  <a:lnTo>
                    <a:pt x="1" y="4370"/>
                  </a:lnTo>
                  <a:lnTo>
                    <a:pt x="51671" y="4370"/>
                  </a:lnTo>
                  <a:cubicBezTo>
                    <a:pt x="52872" y="4370"/>
                    <a:pt x="53839" y="3403"/>
                    <a:pt x="53839" y="2202"/>
                  </a:cubicBezTo>
                  <a:cubicBezTo>
                    <a:pt x="53839" y="968"/>
                    <a:pt x="52872" y="1"/>
                    <a:pt x="51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0"/>
            <p:cNvSpPr txBox="1"/>
            <p:nvPr/>
          </p:nvSpPr>
          <p:spPr>
            <a:xfrm>
              <a:off x="8529405" y="1218507"/>
              <a:ext cx="792344" cy="2631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 b="0" i="0" u="none" strike="noStrike" cap="none">
                  <a:solidFill>
                    <a:srgbClr val="E2BE5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10%</a:t>
              </a:r>
              <a:endParaRPr sz="1000" b="0" i="0" u="none" strike="noStrike" cap="none">
                <a:solidFill>
                  <a:srgbClr val="E2BE5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83" name="Google Shape;183;p30"/>
            <p:cNvSpPr txBox="1"/>
            <p:nvPr/>
          </p:nvSpPr>
          <p:spPr>
            <a:xfrm>
              <a:off x="3516661" y="1217142"/>
              <a:ext cx="1780811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en" sz="700" b="1" i="0" u="none" strike="noStrike" cap="none">
                  <a:solidFill>
                    <a:srgbClr val="7F7F7F"/>
                  </a:solidFill>
                  <a:latin typeface="Avenir"/>
                  <a:ea typeface="Avenir"/>
                  <a:cs typeface="Avenir"/>
                  <a:sym typeface="Avenir"/>
                </a:rPr>
                <a:t>Social Channels</a:t>
              </a:r>
              <a:endParaRPr/>
            </a:p>
          </p:txBody>
        </p:sp>
      </p:grpSp>
      <p:grpSp>
        <p:nvGrpSpPr>
          <p:cNvPr id="184" name="Google Shape;184;p30"/>
          <p:cNvGrpSpPr/>
          <p:nvPr/>
        </p:nvGrpSpPr>
        <p:grpSpPr>
          <a:xfrm>
            <a:off x="1086523" y="4528018"/>
            <a:ext cx="2871096" cy="250018"/>
            <a:chOff x="3697246" y="2355682"/>
            <a:chExt cx="5399955" cy="312610"/>
          </a:xfrm>
        </p:grpSpPr>
        <p:sp>
          <p:nvSpPr>
            <p:cNvPr id="185" name="Google Shape;185;p30"/>
            <p:cNvSpPr/>
            <p:nvPr/>
          </p:nvSpPr>
          <p:spPr>
            <a:xfrm>
              <a:off x="5135045" y="2436498"/>
              <a:ext cx="3317927" cy="169791"/>
            </a:xfrm>
            <a:custGeom>
              <a:avLst/>
              <a:gdLst/>
              <a:ahLst/>
              <a:cxnLst/>
              <a:rect l="l" t="t" r="r" b="b"/>
              <a:pathLst>
                <a:path w="91433" h="4371" extrusionOk="0">
                  <a:moveTo>
                    <a:pt x="89264" y="434"/>
                  </a:moveTo>
                  <a:cubicBezTo>
                    <a:pt x="90232" y="434"/>
                    <a:pt x="91032" y="1235"/>
                    <a:pt x="91032" y="2202"/>
                  </a:cubicBezTo>
                  <a:cubicBezTo>
                    <a:pt x="91032" y="3170"/>
                    <a:pt x="90232" y="3970"/>
                    <a:pt x="89264" y="3970"/>
                  </a:cubicBezTo>
                  <a:lnTo>
                    <a:pt x="434" y="3970"/>
                  </a:lnTo>
                  <a:lnTo>
                    <a:pt x="434" y="434"/>
                  </a:lnTo>
                  <a:close/>
                  <a:moveTo>
                    <a:pt x="1" y="1"/>
                  </a:moveTo>
                  <a:lnTo>
                    <a:pt x="1" y="4371"/>
                  </a:lnTo>
                  <a:lnTo>
                    <a:pt x="89264" y="4371"/>
                  </a:lnTo>
                  <a:cubicBezTo>
                    <a:pt x="90465" y="4371"/>
                    <a:pt x="91433" y="3403"/>
                    <a:pt x="91433" y="2202"/>
                  </a:cubicBezTo>
                  <a:cubicBezTo>
                    <a:pt x="91433" y="1001"/>
                    <a:pt x="90465" y="1"/>
                    <a:pt x="892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0"/>
            <p:cNvSpPr/>
            <p:nvPr/>
          </p:nvSpPr>
          <p:spPr>
            <a:xfrm>
              <a:off x="5135045" y="2436498"/>
              <a:ext cx="720000" cy="169791"/>
            </a:xfrm>
            <a:custGeom>
              <a:avLst/>
              <a:gdLst/>
              <a:ahLst/>
              <a:cxnLst/>
              <a:rect l="l" t="t" r="r" b="b"/>
              <a:pathLst>
                <a:path w="58510" h="4371" extrusionOk="0">
                  <a:moveTo>
                    <a:pt x="1" y="1"/>
                  </a:moveTo>
                  <a:lnTo>
                    <a:pt x="1" y="4371"/>
                  </a:lnTo>
                  <a:lnTo>
                    <a:pt x="56708" y="4371"/>
                  </a:lnTo>
                  <a:cubicBezTo>
                    <a:pt x="57708" y="4371"/>
                    <a:pt x="58509" y="3570"/>
                    <a:pt x="58509" y="2569"/>
                  </a:cubicBezTo>
                  <a:lnTo>
                    <a:pt x="58509" y="1835"/>
                  </a:lnTo>
                  <a:cubicBezTo>
                    <a:pt x="58509" y="835"/>
                    <a:pt x="57708" y="1"/>
                    <a:pt x="567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0"/>
            <p:cNvSpPr txBox="1"/>
            <p:nvPr/>
          </p:nvSpPr>
          <p:spPr>
            <a:xfrm>
              <a:off x="8269277" y="2374495"/>
              <a:ext cx="827924" cy="2937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 b="0" i="0" u="none" strike="noStrike" cap="none">
                  <a:solidFill>
                    <a:srgbClr val="FA8839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25%</a:t>
              </a:r>
              <a:endParaRPr sz="1000" b="0" i="0" u="none" strike="noStrike" cap="none">
                <a:solidFill>
                  <a:srgbClr val="FA8839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88" name="Google Shape;188;p30"/>
            <p:cNvSpPr txBox="1"/>
            <p:nvPr/>
          </p:nvSpPr>
          <p:spPr>
            <a:xfrm>
              <a:off x="3697246" y="2355682"/>
              <a:ext cx="1464349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en" sz="700" b="1" i="0" u="none" strike="noStrike" cap="none">
                  <a:solidFill>
                    <a:srgbClr val="7F7F7F"/>
                  </a:solidFill>
                  <a:latin typeface="Avenir"/>
                  <a:ea typeface="Avenir"/>
                  <a:cs typeface="Avenir"/>
                  <a:sym typeface="Avenir"/>
                </a:rPr>
                <a:t>CarCare App</a:t>
              </a:r>
              <a:endParaRPr/>
            </a:p>
          </p:txBody>
        </p:sp>
      </p:grpSp>
      <p:sp>
        <p:nvSpPr>
          <p:cNvPr id="190" name="Google Shape;190;p30"/>
          <p:cNvSpPr txBox="1"/>
          <p:nvPr/>
        </p:nvSpPr>
        <p:spPr>
          <a:xfrm>
            <a:off x="4143279" y="2877150"/>
            <a:ext cx="414868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Cost of Services Sold</a:t>
            </a:r>
            <a:endParaRPr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E2FBE23-2FFA-084A-92A8-FF7544FB2C80}"/>
              </a:ext>
            </a:extLst>
          </p:cNvPr>
          <p:cNvSpPr txBox="1"/>
          <p:nvPr/>
        </p:nvSpPr>
        <p:spPr>
          <a:xfrm>
            <a:off x="5940597" y="2347274"/>
            <a:ext cx="6883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Avenir Book" panose="02000503020000020003" pitchFamily="2" charset="0"/>
              </a:rPr>
              <a:t>Quarters</a:t>
            </a:r>
            <a:endParaRPr lang="x-none" sz="900" b="1" dirty="0">
              <a:solidFill>
                <a:schemeClr val="bg1">
                  <a:lumMod val="50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CD057B4C-A3FF-BB4F-A1FA-11C746A51D34}"/>
              </a:ext>
            </a:extLst>
          </p:cNvPr>
          <p:cNvSpPr txBox="1"/>
          <p:nvPr/>
        </p:nvSpPr>
        <p:spPr>
          <a:xfrm rot="16200000">
            <a:off x="3809777" y="1369769"/>
            <a:ext cx="12179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Avenir Book" panose="02000503020000020003" pitchFamily="2" charset="0"/>
              </a:rPr>
              <a:t>(K) SAR</a:t>
            </a:r>
            <a:endParaRPr lang="x-none" sz="900" b="1" dirty="0">
              <a:solidFill>
                <a:schemeClr val="bg1">
                  <a:lumMod val="50000"/>
                </a:schemeClr>
              </a:solidFill>
              <a:latin typeface="Avenir Book" panose="02000503020000020003" pitchFamily="2" charset="0"/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xmlns="" id="{C38F7CDC-169D-AB4D-A03F-936EAA956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694" y="3206670"/>
            <a:ext cx="3130969" cy="1731337"/>
          </a:xfrm>
          <a:prstGeom prst="rect">
            <a:avLst/>
          </a:prstGeom>
        </p:spPr>
      </p:pic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xmlns="" id="{EFD4D076-872A-1540-AF5B-60313C414E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0356432"/>
              </p:ext>
            </p:extLst>
          </p:nvPr>
        </p:nvGraphicFramePr>
        <p:xfrm>
          <a:off x="4466941" y="738334"/>
          <a:ext cx="3715011" cy="1726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2EA423B-5AE1-8A40-86FE-0C8AF74D7E87}"/>
              </a:ext>
            </a:extLst>
          </p:cNvPr>
          <p:cNvSpPr txBox="1"/>
          <p:nvPr/>
        </p:nvSpPr>
        <p:spPr>
          <a:xfrm>
            <a:off x="6858967" y="1938822"/>
            <a:ext cx="15261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Avenir Book" panose="02000503020000020003" pitchFamily="2" charset="0"/>
              </a:rPr>
              <a:t>Regular Washing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2072E79-BE92-6443-AA57-40DA4E1D1154}"/>
              </a:ext>
            </a:extLst>
          </p:cNvPr>
          <p:cNvSpPr txBox="1"/>
          <p:nvPr/>
        </p:nvSpPr>
        <p:spPr>
          <a:xfrm>
            <a:off x="6342960" y="1630919"/>
            <a:ext cx="12335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Avenir Book" panose="02000503020000020003" pitchFamily="2" charset="0"/>
              </a:rPr>
              <a:t>Steam Washing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D193B42-B44E-B74D-AA82-98FACA6DAFCB}"/>
              </a:ext>
            </a:extLst>
          </p:cNvPr>
          <p:cNvSpPr txBox="1"/>
          <p:nvPr/>
        </p:nvSpPr>
        <p:spPr>
          <a:xfrm>
            <a:off x="5386009" y="1474577"/>
            <a:ext cx="12335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Avenir Book" panose="02000503020000020003" pitchFamily="2" charset="0"/>
              </a:rPr>
              <a:t>Inside Cleaning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8B450AB0-014B-AC45-88EC-45422119B501}"/>
              </a:ext>
            </a:extLst>
          </p:cNvPr>
          <p:cNvSpPr txBox="1"/>
          <p:nvPr/>
        </p:nvSpPr>
        <p:spPr>
          <a:xfrm>
            <a:off x="4818338" y="1274520"/>
            <a:ext cx="12179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Avenir Book" panose="02000503020000020003" pitchFamily="2" charset="0"/>
              </a:rPr>
              <a:t>Sterilization</a:t>
            </a:r>
          </a:p>
        </p:txBody>
      </p:sp>
    </p:spTree>
    <p:extLst>
      <p:ext uri="{BB962C8B-B14F-4D97-AF65-F5344CB8AC3E}">
        <p14:creationId xmlns:p14="http://schemas.microsoft.com/office/powerpoint/2010/main" val="404242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/>
          <p:nvPr/>
        </p:nvSpPr>
        <p:spPr>
          <a:xfrm>
            <a:off x="0" y="108850"/>
            <a:ext cx="9144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 dirty="0">
                <a:solidFill>
                  <a:srgbClr val="42BDBB"/>
                </a:solidFill>
                <a:latin typeface="Bebas Neue"/>
                <a:ea typeface="Bebas Neue"/>
                <a:cs typeface="Bebas Neue"/>
                <a:sym typeface="Bebas Neue"/>
              </a:rPr>
              <a:t>Sales Dashboard</a:t>
            </a:r>
            <a:endParaRPr dirty="0"/>
          </a:p>
        </p:txBody>
      </p:sp>
      <p:sp>
        <p:nvSpPr>
          <p:cNvPr id="204" name="Google Shape;204;p31"/>
          <p:cNvSpPr/>
          <p:nvPr/>
        </p:nvSpPr>
        <p:spPr>
          <a:xfrm rot="5400000">
            <a:off x="115894" y="1873450"/>
            <a:ext cx="4019879" cy="160692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31"/>
          <p:cNvGrpSpPr/>
          <p:nvPr/>
        </p:nvGrpSpPr>
        <p:grpSpPr>
          <a:xfrm>
            <a:off x="1414810" y="815283"/>
            <a:ext cx="1440001" cy="708610"/>
            <a:chOff x="610478" y="3320948"/>
            <a:chExt cx="1656721" cy="815254"/>
          </a:xfrm>
        </p:grpSpPr>
        <p:sp>
          <p:nvSpPr>
            <p:cNvPr id="206" name="Google Shape;206;p31"/>
            <p:cNvSpPr/>
            <p:nvPr/>
          </p:nvSpPr>
          <p:spPr>
            <a:xfrm>
              <a:off x="1195066" y="3320948"/>
              <a:ext cx="492062" cy="463120"/>
            </a:xfrm>
            <a:custGeom>
              <a:avLst/>
              <a:gdLst/>
              <a:ahLst/>
              <a:cxnLst/>
              <a:rect l="l" t="t" r="r" b="b"/>
              <a:pathLst>
                <a:path w="3024229" h="2846350" extrusionOk="0">
                  <a:moveTo>
                    <a:pt x="1498741" y="0"/>
                  </a:moveTo>
                  <a:cubicBezTo>
                    <a:pt x="2023629" y="0"/>
                    <a:pt x="2529883" y="79782"/>
                    <a:pt x="3006037" y="227882"/>
                  </a:cubicBezTo>
                  <a:lnTo>
                    <a:pt x="3024229" y="234038"/>
                  </a:lnTo>
                  <a:lnTo>
                    <a:pt x="2158334" y="2846350"/>
                  </a:lnTo>
                  <a:lnTo>
                    <a:pt x="1966093" y="2796919"/>
                  </a:lnTo>
                  <a:cubicBezTo>
                    <a:pt x="1815134" y="2766029"/>
                    <a:pt x="1658832" y="2749806"/>
                    <a:pt x="1498741" y="2749806"/>
                  </a:cubicBezTo>
                  <a:cubicBezTo>
                    <a:pt x="1338650" y="2749806"/>
                    <a:pt x="1182348" y="2766029"/>
                    <a:pt x="1031389" y="2796919"/>
                  </a:cubicBezTo>
                  <a:lnTo>
                    <a:pt x="851609" y="2843146"/>
                  </a:lnTo>
                  <a:lnTo>
                    <a:pt x="0" y="225453"/>
                  </a:lnTo>
                  <a:lnTo>
                    <a:pt x="231977" y="159578"/>
                  </a:lnTo>
                  <a:cubicBezTo>
                    <a:pt x="636868" y="55405"/>
                    <a:pt x="1061334" y="0"/>
                    <a:pt x="1498741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31"/>
            <p:cNvSpPr/>
            <p:nvPr/>
          </p:nvSpPr>
          <p:spPr>
            <a:xfrm>
              <a:off x="780515" y="3365498"/>
              <a:ext cx="527673" cy="546657"/>
            </a:xfrm>
            <a:custGeom>
              <a:avLst/>
              <a:gdLst/>
              <a:ahLst/>
              <a:cxnLst/>
              <a:rect l="l" t="t" r="r" b="b"/>
              <a:pathLst>
                <a:path w="3243097" h="3359774" extrusionOk="0">
                  <a:moveTo>
                    <a:pt x="2391581" y="0"/>
                  </a:moveTo>
                  <a:lnTo>
                    <a:pt x="3243097" y="2617405"/>
                  </a:lnTo>
                  <a:lnTo>
                    <a:pt x="3126410" y="2660112"/>
                  </a:lnTo>
                  <a:cubicBezTo>
                    <a:pt x="2779614" y="2806795"/>
                    <a:pt x="2475926" y="3035440"/>
                    <a:pt x="2239631" y="3321763"/>
                  </a:cubicBezTo>
                  <a:lnTo>
                    <a:pt x="2211207" y="3359774"/>
                  </a:lnTo>
                  <a:lnTo>
                    <a:pt x="0" y="1722466"/>
                  </a:lnTo>
                  <a:lnTo>
                    <a:pt x="117747" y="1572631"/>
                  </a:lnTo>
                  <a:cubicBezTo>
                    <a:pt x="685889" y="884203"/>
                    <a:pt x="1432270" y="348323"/>
                    <a:pt x="2286242" y="35642"/>
                  </a:cubicBezTo>
                  <a:lnTo>
                    <a:pt x="239158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1"/>
            <p:cNvSpPr/>
            <p:nvPr/>
          </p:nvSpPr>
          <p:spPr>
            <a:xfrm>
              <a:off x="1571352" y="3366973"/>
              <a:ext cx="532276" cy="549128"/>
            </a:xfrm>
            <a:custGeom>
              <a:avLst/>
              <a:gdLst/>
              <a:ahLst/>
              <a:cxnLst/>
              <a:rect l="l" t="t" r="r" b="b"/>
              <a:pathLst>
                <a:path w="3271388" h="3374959" extrusionOk="0">
                  <a:moveTo>
                    <a:pt x="866062" y="0"/>
                  </a:moveTo>
                  <a:lnTo>
                    <a:pt x="944797" y="26641"/>
                  </a:lnTo>
                  <a:cubicBezTo>
                    <a:pt x="1876403" y="367748"/>
                    <a:pt x="2679967" y="974479"/>
                    <a:pt x="3263768" y="1755113"/>
                  </a:cubicBezTo>
                  <a:lnTo>
                    <a:pt x="3271388" y="1765829"/>
                  </a:lnTo>
                  <a:lnTo>
                    <a:pt x="1037918" y="3374959"/>
                  </a:lnTo>
                  <a:lnTo>
                    <a:pt x="991408" y="3312762"/>
                  </a:lnTo>
                  <a:cubicBezTo>
                    <a:pt x="755113" y="3026439"/>
                    <a:pt x="451425" y="2797794"/>
                    <a:pt x="104629" y="2651111"/>
                  </a:cubicBezTo>
                  <a:lnTo>
                    <a:pt x="0" y="2612817"/>
                  </a:lnTo>
                  <a:lnTo>
                    <a:pt x="86606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1"/>
            <p:cNvSpPr/>
            <p:nvPr/>
          </p:nvSpPr>
          <p:spPr>
            <a:xfrm>
              <a:off x="610478" y="3666981"/>
              <a:ext cx="514389" cy="469160"/>
            </a:xfrm>
            <a:custGeom>
              <a:avLst/>
              <a:gdLst/>
              <a:ahLst/>
              <a:cxnLst/>
              <a:rect l="l" t="t" r="r" b="b"/>
              <a:pathLst>
                <a:path w="3161453" h="2883477" extrusionOk="0">
                  <a:moveTo>
                    <a:pt x="951022" y="0"/>
                  </a:moveTo>
                  <a:lnTo>
                    <a:pt x="3161453" y="1636734"/>
                  </a:lnTo>
                  <a:lnTo>
                    <a:pt x="3143998" y="1660075"/>
                  </a:lnTo>
                  <a:cubicBezTo>
                    <a:pt x="2935631" y="1968499"/>
                    <a:pt x="2799513" y="2329744"/>
                    <a:pt x="2759929" y="2719528"/>
                  </a:cubicBezTo>
                  <a:lnTo>
                    <a:pt x="2751650" y="2883477"/>
                  </a:lnTo>
                  <a:lnTo>
                    <a:pt x="0" y="2883477"/>
                  </a:lnTo>
                  <a:lnTo>
                    <a:pt x="4745" y="2695790"/>
                  </a:lnTo>
                  <a:cubicBezTo>
                    <a:pt x="52918" y="1745467"/>
                    <a:pt x="362824" y="864198"/>
                    <a:pt x="863816" y="122632"/>
                  </a:cubicBezTo>
                  <a:lnTo>
                    <a:pt x="95102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31"/>
            <p:cNvSpPr/>
            <p:nvPr/>
          </p:nvSpPr>
          <p:spPr>
            <a:xfrm>
              <a:off x="1755741" y="3675804"/>
              <a:ext cx="511458" cy="460398"/>
            </a:xfrm>
            <a:custGeom>
              <a:avLst/>
              <a:gdLst/>
              <a:ahLst/>
              <a:cxnLst/>
              <a:rect l="l" t="t" r="r" b="b"/>
              <a:pathLst>
                <a:path w="3143439" h="2829624" extrusionOk="0">
                  <a:moveTo>
                    <a:pt x="2230713" y="0"/>
                  </a:moveTo>
                  <a:lnTo>
                    <a:pt x="2279623" y="68779"/>
                  </a:lnTo>
                  <a:cubicBezTo>
                    <a:pt x="2780615" y="810345"/>
                    <a:pt x="3090521" y="1691614"/>
                    <a:pt x="3138693" y="2641937"/>
                  </a:cubicBezTo>
                  <a:lnTo>
                    <a:pt x="3143439" y="2829624"/>
                  </a:lnTo>
                  <a:lnTo>
                    <a:pt x="391788" y="2829624"/>
                  </a:lnTo>
                  <a:lnTo>
                    <a:pt x="383509" y="2665675"/>
                  </a:lnTo>
                  <a:cubicBezTo>
                    <a:pt x="351842" y="2353848"/>
                    <a:pt x="258393" y="2060286"/>
                    <a:pt x="115596" y="1797420"/>
                  </a:cubicBezTo>
                  <a:lnTo>
                    <a:pt x="0" y="1607144"/>
                  </a:lnTo>
                  <a:lnTo>
                    <a:pt x="223071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11" name="Google Shape;211;p31"/>
          <p:cNvCxnSpPr/>
          <p:nvPr/>
        </p:nvCxnSpPr>
        <p:spPr>
          <a:xfrm rot="10800000">
            <a:off x="1597610" y="1369128"/>
            <a:ext cx="528600" cy="15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sm" len="sm"/>
          </a:ln>
        </p:spPr>
      </p:cxnSp>
      <p:grpSp>
        <p:nvGrpSpPr>
          <p:cNvPr id="212" name="Google Shape;212;p31"/>
          <p:cNvGrpSpPr/>
          <p:nvPr/>
        </p:nvGrpSpPr>
        <p:grpSpPr>
          <a:xfrm>
            <a:off x="1414811" y="2222654"/>
            <a:ext cx="1440001" cy="708610"/>
            <a:chOff x="610478" y="3320948"/>
            <a:chExt cx="1656721" cy="815254"/>
          </a:xfrm>
        </p:grpSpPr>
        <p:sp>
          <p:nvSpPr>
            <p:cNvPr id="213" name="Google Shape;213;p31"/>
            <p:cNvSpPr/>
            <p:nvPr/>
          </p:nvSpPr>
          <p:spPr>
            <a:xfrm>
              <a:off x="1195066" y="3320948"/>
              <a:ext cx="492062" cy="463120"/>
            </a:xfrm>
            <a:custGeom>
              <a:avLst/>
              <a:gdLst/>
              <a:ahLst/>
              <a:cxnLst/>
              <a:rect l="l" t="t" r="r" b="b"/>
              <a:pathLst>
                <a:path w="3024229" h="2846350" extrusionOk="0">
                  <a:moveTo>
                    <a:pt x="1498741" y="0"/>
                  </a:moveTo>
                  <a:cubicBezTo>
                    <a:pt x="2023629" y="0"/>
                    <a:pt x="2529883" y="79782"/>
                    <a:pt x="3006037" y="227882"/>
                  </a:cubicBezTo>
                  <a:lnTo>
                    <a:pt x="3024229" y="234038"/>
                  </a:lnTo>
                  <a:lnTo>
                    <a:pt x="2158334" y="2846350"/>
                  </a:lnTo>
                  <a:lnTo>
                    <a:pt x="1966093" y="2796919"/>
                  </a:lnTo>
                  <a:cubicBezTo>
                    <a:pt x="1815134" y="2766029"/>
                    <a:pt x="1658832" y="2749806"/>
                    <a:pt x="1498741" y="2749806"/>
                  </a:cubicBezTo>
                  <a:cubicBezTo>
                    <a:pt x="1338650" y="2749806"/>
                    <a:pt x="1182348" y="2766029"/>
                    <a:pt x="1031389" y="2796919"/>
                  </a:cubicBezTo>
                  <a:lnTo>
                    <a:pt x="851609" y="2843146"/>
                  </a:lnTo>
                  <a:lnTo>
                    <a:pt x="0" y="225453"/>
                  </a:lnTo>
                  <a:lnTo>
                    <a:pt x="231977" y="159578"/>
                  </a:lnTo>
                  <a:cubicBezTo>
                    <a:pt x="636868" y="55405"/>
                    <a:pt x="1061334" y="0"/>
                    <a:pt x="1498741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1"/>
            <p:cNvSpPr/>
            <p:nvPr/>
          </p:nvSpPr>
          <p:spPr>
            <a:xfrm>
              <a:off x="780515" y="3365498"/>
              <a:ext cx="527673" cy="546657"/>
            </a:xfrm>
            <a:custGeom>
              <a:avLst/>
              <a:gdLst/>
              <a:ahLst/>
              <a:cxnLst/>
              <a:rect l="l" t="t" r="r" b="b"/>
              <a:pathLst>
                <a:path w="3243097" h="3359774" extrusionOk="0">
                  <a:moveTo>
                    <a:pt x="2391581" y="0"/>
                  </a:moveTo>
                  <a:lnTo>
                    <a:pt x="3243097" y="2617405"/>
                  </a:lnTo>
                  <a:lnTo>
                    <a:pt x="3126410" y="2660112"/>
                  </a:lnTo>
                  <a:cubicBezTo>
                    <a:pt x="2779614" y="2806795"/>
                    <a:pt x="2475926" y="3035440"/>
                    <a:pt x="2239631" y="3321763"/>
                  </a:cubicBezTo>
                  <a:lnTo>
                    <a:pt x="2211207" y="3359774"/>
                  </a:lnTo>
                  <a:lnTo>
                    <a:pt x="0" y="1722466"/>
                  </a:lnTo>
                  <a:lnTo>
                    <a:pt x="117747" y="1572631"/>
                  </a:lnTo>
                  <a:cubicBezTo>
                    <a:pt x="685889" y="884203"/>
                    <a:pt x="1432270" y="348323"/>
                    <a:pt x="2286242" y="35642"/>
                  </a:cubicBezTo>
                  <a:lnTo>
                    <a:pt x="239158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1571352" y="3366973"/>
              <a:ext cx="532276" cy="549128"/>
            </a:xfrm>
            <a:custGeom>
              <a:avLst/>
              <a:gdLst/>
              <a:ahLst/>
              <a:cxnLst/>
              <a:rect l="l" t="t" r="r" b="b"/>
              <a:pathLst>
                <a:path w="3271388" h="3374959" extrusionOk="0">
                  <a:moveTo>
                    <a:pt x="866062" y="0"/>
                  </a:moveTo>
                  <a:lnTo>
                    <a:pt x="944797" y="26641"/>
                  </a:lnTo>
                  <a:cubicBezTo>
                    <a:pt x="1876403" y="367748"/>
                    <a:pt x="2679967" y="974479"/>
                    <a:pt x="3263768" y="1755113"/>
                  </a:cubicBezTo>
                  <a:lnTo>
                    <a:pt x="3271388" y="1765829"/>
                  </a:lnTo>
                  <a:lnTo>
                    <a:pt x="1037918" y="3374959"/>
                  </a:lnTo>
                  <a:lnTo>
                    <a:pt x="991408" y="3312762"/>
                  </a:lnTo>
                  <a:cubicBezTo>
                    <a:pt x="755113" y="3026439"/>
                    <a:pt x="451425" y="2797794"/>
                    <a:pt x="104629" y="2651111"/>
                  </a:cubicBezTo>
                  <a:lnTo>
                    <a:pt x="0" y="2612817"/>
                  </a:lnTo>
                  <a:lnTo>
                    <a:pt x="86606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610478" y="3666981"/>
              <a:ext cx="514389" cy="469160"/>
            </a:xfrm>
            <a:custGeom>
              <a:avLst/>
              <a:gdLst/>
              <a:ahLst/>
              <a:cxnLst/>
              <a:rect l="l" t="t" r="r" b="b"/>
              <a:pathLst>
                <a:path w="3161453" h="2883477" extrusionOk="0">
                  <a:moveTo>
                    <a:pt x="951022" y="0"/>
                  </a:moveTo>
                  <a:lnTo>
                    <a:pt x="3161453" y="1636734"/>
                  </a:lnTo>
                  <a:lnTo>
                    <a:pt x="3143998" y="1660075"/>
                  </a:lnTo>
                  <a:cubicBezTo>
                    <a:pt x="2935631" y="1968499"/>
                    <a:pt x="2799513" y="2329744"/>
                    <a:pt x="2759929" y="2719528"/>
                  </a:cubicBezTo>
                  <a:lnTo>
                    <a:pt x="2751650" y="2883477"/>
                  </a:lnTo>
                  <a:lnTo>
                    <a:pt x="0" y="2883477"/>
                  </a:lnTo>
                  <a:lnTo>
                    <a:pt x="4745" y="2695790"/>
                  </a:lnTo>
                  <a:cubicBezTo>
                    <a:pt x="52918" y="1745467"/>
                    <a:pt x="362824" y="864198"/>
                    <a:pt x="863816" y="122632"/>
                  </a:cubicBezTo>
                  <a:lnTo>
                    <a:pt x="95102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1755741" y="3675804"/>
              <a:ext cx="511458" cy="460398"/>
            </a:xfrm>
            <a:custGeom>
              <a:avLst/>
              <a:gdLst/>
              <a:ahLst/>
              <a:cxnLst/>
              <a:rect l="l" t="t" r="r" b="b"/>
              <a:pathLst>
                <a:path w="3143439" h="2829624" extrusionOk="0">
                  <a:moveTo>
                    <a:pt x="2230713" y="0"/>
                  </a:moveTo>
                  <a:lnTo>
                    <a:pt x="2279623" y="68779"/>
                  </a:lnTo>
                  <a:cubicBezTo>
                    <a:pt x="2780615" y="810345"/>
                    <a:pt x="3090521" y="1691614"/>
                    <a:pt x="3138693" y="2641937"/>
                  </a:cubicBezTo>
                  <a:lnTo>
                    <a:pt x="3143439" y="2829624"/>
                  </a:lnTo>
                  <a:lnTo>
                    <a:pt x="391788" y="2829624"/>
                  </a:lnTo>
                  <a:lnTo>
                    <a:pt x="383509" y="2665675"/>
                  </a:lnTo>
                  <a:cubicBezTo>
                    <a:pt x="351842" y="2353848"/>
                    <a:pt x="258393" y="2060286"/>
                    <a:pt x="115596" y="1797420"/>
                  </a:cubicBezTo>
                  <a:lnTo>
                    <a:pt x="0" y="1607144"/>
                  </a:lnTo>
                  <a:lnTo>
                    <a:pt x="223071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18" name="Google Shape;218;p31"/>
          <p:cNvCxnSpPr/>
          <p:nvPr/>
        </p:nvCxnSpPr>
        <p:spPr>
          <a:xfrm rot="10800000">
            <a:off x="2141702" y="2437404"/>
            <a:ext cx="0" cy="45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sm" len="sm"/>
          </a:ln>
        </p:spPr>
      </p:cxnSp>
      <p:grpSp>
        <p:nvGrpSpPr>
          <p:cNvPr id="219" name="Google Shape;219;p31"/>
          <p:cNvGrpSpPr/>
          <p:nvPr/>
        </p:nvGrpSpPr>
        <p:grpSpPr>
          <a:xfrm>
            <a:off x="1414811" y="3565730"/>
            <a:ext cx="1440001" cy="708610"/>
            <a:chOff x="610478" y="3320948"/>
            <a:chExt cx="1656721" cy="815254"/>
          </a:xfrm>
        </p:grpSpPr>
        <p:sp>
          <p:nvSpPr>
            <p:cNvPr id="220" name="Google Shape;220;p31"/>
            <p:cNvSpPr/>
            <p:nvPr/>
          </p:nvSpPr>
          <p:spPr>
            <a:xfrm>
              <a:off x="1195066" y="3320948"/>
              <a:ext cx="492062" cy="463120"/>
            </a:xfrm>
            <a:custGeom>
              <a:avLst/>
              <a:gdLst/>
              <a:ahLst/>
              <a:cxnLst/>
              <a:rect l="l" t="t" r="r" b="b"/>
              <a:pathLst>
                <a:path w="3024229" h="2846350" extrusionOk="0">
                  <a:moveTo>
                    <a:pt x="1498741" y="0"/>
                  </a:moveTo>
                  <a:cubicBezTo>
                    <a:pt x="2023629" y="0"/>
                    <a:pt x="2529883" y="79782"/>
                    <a:pt x="3006037" y="227882"/>
                  </a:cubicBezTo>
                  <a:lnTo>
                    <a:pt x="3024229" y="234038"/>
                  </a:lnTo>
                  <a:lnTo>
                    <a:pt x="2158334" y="2846350"/>
                  </a:lnTo>
                  <a:lnTo>
                    <a:pt x="1966093" y="2796919"/>
                  </a:lnTo>
                  <a:cubicBezTo>
                    <a:pt x="1815134" y="2766029"/>
                    <a:pt x="1658832" y="2749806"/>
                    <a:pt x="1498741" y="2749806"/>
                  </a:cubicBezTo>
                  <a:cubicBezTo>
                    <a:pt x="1338650" y="2749806"/>
                    <a:pt x="1182348" y="2766029"/>
                    <a:pt x="1031389" y="2796919"/>
                  </a:cubicBezTo>
                  <a:lnTo>
                    <a:pt x="851609" y="2843146"/>
                  </a:lnTo>
                  <a:lnTo>
                    <a:pt x="0" y="225453"/>
                  </a:lnTo>
                  <a:lnTo>
                    <a:pt x="231977" y="159578"/>
                  </a:lnTo>
                  <a:cubicBezTo>
                    <a:pt x="636868" y="55405"/>
                    <a:pt x="1061334" y="0"/>
                    <a:pt x="1498741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31"/>
            <p:cNvSpPr/>
            <p:nvPr/>
          </p:nvSpPr>
          <p:spPr>
            <a:xfrm>
              <a:off x="780515" y="3365498"/>
              <a:ext cx="527673" cy="546657"/>
            </a:xfrm>
            <a:custGeom>
              <a:avLst/>
              <a:gdLst/>
              <a:ahLst/>
              <a:cxnLst/>
              <a:rect l="l" t="t" r="r" b="b"/>
              <a:pathLst>
                <a:path w="3243097" h="3359774" extrusionOk="0">
                  <a:moveTo>
                    <a:pt x="2391581" y="0"/>
                  </a:moveTo>
                  <a:lnTo>
                    <a:pt x="3243097" y="2617405"/>
                  </a:lnTo>
                  <a:lnTo>
                    <a:pt x="3126410" y="2660112"/>
                  </a:lnTo>
                  <a:cubicBezTo>
                    <a:pt x="2779614" y="2806795"/>
                    <a:pt x="2475926" y="3035440"/>
                    <a:pt x="2239631" y="3321763"/>
                  </a:cubicBezTo>
                  <a:lnTo>
                    <a:pt x="2211207" y="3359774"/>
                  </a:lnTo>
                  <a:lnTo>
                    <a:pt x="0" y="1722466"/>
                  </a:lnTo>
                  <a:lnTo>
                    <a:pt x="117747" y="1572631"/>
                  </a:lnTo>
                  <a:cubicBezTo>
                    <a:pt x="685889" y="884203"/>
                    <a:pt x="1432270" y="348323"/>
                    <a:pt x="2286242" y="35642"/>
                  </a:cubicBezTo>
                  <a:lnTo>
                    <a:pt x="239158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31"/>
            <p:cNvSpPr/>
            <p:nvPr/>
          </p:nvSpPr>
          <p:spPr>
            <a:xfrm>
              <a:off x="1571352" y="3366973"/>
              <a:ext cx="532276" cy="549128"/>
            </a:xfrm>
            <a:custGeom>
              <a:avLst/>
              <a:gdLst/>
              <a:ahLst/>
              <a:cxnLst/>
              <a:rect l="l" t="t" r="r" b="b"/>
              <a:pathLst>
                <a:path w="3271388" h="3374959" extrusionOk="0">
                  <a:moveTo>
                    <a:pt x="866062" y="0"/>
                  </a:moveTo>
                  <a:lnTo>
                    <a:pt x="944797" y="26641"/>
                  </a:lnTo>
                  <a:cubicBezTo>
                    <a:pt x="1876403" y="367748"/>
                    <a:pt x="2679967" y="974479"/>
                    <a:pt x="3263768" y="1755113"/>
                  </a:cubicBezTo>
                  <a:lnTo>
                    <a:pt x="3271388" y="1765829"/>
                  </a:lnTo>
                  <a:lnTo>
                    <a:pt x="1037918" y="3374959"/>
                  </a:lnTo>
                  <a:lnTo>
                    <a:pt x="991408" y="3312762"/>
                  </a:lnTo>
                  <a:cubicBezTo>
                    <a:pt x="755113" y="3026439"/>
                    <a:pt x="451425" y="2797794"/>
                    <a:pt x="104629" y="2651111"/>
                  </a:cubicBezTo>
                  <a:lnTo>
                    <a:pt x="0" y="2612817"/>
                  </a:lnTo>
                  <a:lnTo>
                    <a:pt x="86606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31"/>
            <p:cNvSpPr/>
            <p:nvPr/>
          </p:nvSpPr>
          <p:spPr>
            <a:xfrm>
              <a:off x="610478" y="3666981"/>
              <a:ext cx="514389" cy="469160"/>
            </a:xfrm>
            <a:custGeom>
              <a:avLst/>
              <a:gdLst/>
              <a:ahLst/>
              <a:cxnLst/>
              <a:rect l="l" t="t" r="r" b="b"/>
              <a:pathLst>
                <a:path w="3161453" h="2883477" extrusionOk="0">
                  <a:moveTo>
                    <a:pt x="951022" y="0"/>
                  </a:moveTo>
                  <a:lnTo>
                    <a:pt x="3161453" y="1636734"/>
                  </a:lnTo>
                  <a:lnTo>
                    <a:pt x="3143998" y="1660075"/>
                  </a:lnTo>
                  <a:cubicBezTo>
                    <a:pt x="2935631" y="1968499"/>
                    <a:pt x="2799513" y="2329744"/>
                    <a:pt x="2759929" y="2719528"/>
                  </a:cubicBezTo>
                  <a:lnTo>
                    <a:pt x="2751650" y="2883477"/>
                  </a:lnTo>
                  <a:lnTo>
                    <a:pt x="0" y="2883477"/>
                  </a:lnTo>
                  <a:lnTo>
                    <a:pt x="4745" y="2695790"/>
                  </a:lnTo>
                  <a:cubicBezTo>
                    <a:pt x="52918" y="1745467"/>
                    <a:pt x="362824" y="864198"/>
                    <a:pt x="863816" y="122632"/>
                  </a:cubicBezTo>
                  <a:lnTo>
                    <a:pt x="95102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1755741" y="3675804"/>
              <a:ext cx="511458" cy="460398"/>
            </a:xfrm>
            <a:custGeom>
              <a:avLst/>
              <a:gdLst/>
              <a:ahLst/>
              <a:cxnLst/>
              <a:rect l="l" t="t" r="r" b="b"/>
              <a:pathLst>
                <a:path w="3143439" h="2829624" extrusionOk="0">
                  <a:moveTo>
                    <a:pt x="2230713" y="0"/>
                  </a:moveTo>
                  <a:lnTo>
                    <a:pt x="2279623" y="68779"/>
                  </a:lnTo>
                  <a:cubicBezTo>
                    <a:pt x="2780615" y="810345"/>
                    <a:pt x="3090521" y="1691614"/>
                    <a:pt x="3138693" y="2641937"/>
                  </a:cubicBezTo>
                  <a:lnTo>
                    <a:pt x="3143439" y="2829624"/>
                  </a:lnTo>
                  <a:lnTo>
                    <a:pt x="391788" y="2829624"/>
                  </a:lnTo>
                  <a:lnTo>
                    <a:pt x="383509" y="2665675"/>
                  </a:lnTo>
                  <a:cubicBezTo>
                    <a:pt x="351842" y="2353848"/>
                    <a:pt x="258393" y="2060286"/>
                    <a:pt x="115596" y="1797420"/>
                  </a:cubicBezTo>
                  <a:lnTo>
                    <a:pt x="0" y="1607144"/>
                  </a:lnTo>
                  <a:lnTo>
                    <a:pt x="2230713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5" name="Google Shape;225;p31"/>
          <p:cNvSpPr txBox="1"/>
          <p:nvPr/>
        </p:nvSpPr>
        <p:spPr>
          <a:xfrm>
            <a:off x="1317064" y="1658772"/>
            <a:ext cx="1606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Below</a:t>
            </a:r>
            <a:endParaRPr sz="1200" b="1" i="0" u="none" strike="noStrike" cap="none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1332157" y="3115914"/>
            <a:ext cx="1606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Meet</a:t>
            </a:r>
            <a:endParaRPr sz="1200" b="1" i="0" u="none" strike="noStrike" cap="none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7" name="Google Shape;227;p31"/>
          <p:cNvSpPr txBox="1"/>
          <p:nvPr/>
        </p:nvSpPr>
        <p:spPr>
          <a:xfrm>
            <a:off x="1307903" y="4409851"/>
            <a:ext cx="1606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Above</a:t>
            </a:r>
            <a:endParaRPr sz="1200" b="1" i="0" u="none" strike="noStrike" cap="none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31" name="Google Shape;231;p31"/>
          <p:cNvCxnSpPr/>
          <p:nvPr/>
        </p:nvCxnSpPr>
        <p:spPr>
          <a:xfrm rot="10800000" flipH="1">
            <a:off x="2135620" y="4108621"/>
            <a:ext cx="447476" cy="14060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D517D15-A909-AE47-BCD8-87E2EF97DB8E}"/>
              </a:ext>
            </a:extLst>
          </p:cNvPr>
          <p:cNvSpPr txBox="1"/>
          <p:nvPr/>
        </p:nvSpPr>
        <p:spPr>
          <a:xfrm>
            <a:off x="3243818" y="1139165"/>
            <a:ext cx="5464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venir Book" panose="02000503020000020003" pitchFamily="2" charset="0"/>
                <a:ea typeface="Roboto"/>
                <a:cs typeface="Roboto"/>
                <a:sym typeface="Roboto"/>
              </a:rPr>
              <a:t>Analyze our collected data to identify the cause of the problem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venir Book" panose="02000503020000020003" pitchFamily="2" charset="0"/>
                <a:ea typeface="Roboto"/>
                <a:cs typeface="Roboto"/>
                <a:sym typeface="Roboto"/>
              </a:rPr>
              <a:t>Shift to less expensive Suppliers and Equipment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1F9B8CD2-C8A4-164D-B71C-334A865D1674}"/>
              </a:ext>
            </a:extLst>
          </p:cNvPr>
          <p:cNvSpPr txBox="1"/>
          <p:nvPr/>
        </p:nvSpPr>
        <p:spPr>
          <a:xfrm>
            <a:off x="3229590" y="2335557"/>
            <a:ext cx="52820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venir Book" panose="02000503020000020003" pitchFamily="2" charset="0"/>
                <a:ea typeface="Roboto"/>
                <a:cs typeface="Roboto"/>
                <a:sym typeface="Roboto"/>
              </a:rPr>
              <a:t>Increase Ads Campaigns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venir Book" panose="02000503020000020003" pitchFamily="2" charset="0"/>
                <a:ea typeface="Roboto"/>
                <a:cs typeface="Roboto"/>
                <a:sym typeface="Roboto"/>
              </a:rPr>
              <a:t>Develop a Loyalty Program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venir Book" panose="02000503020000020003" pitchFamily="2" charset="0"/>
                <a:ea typeface="Roboto"/>
                <a:cs typeface="Roboto"/>
                <a:sym typeface="Roboto"/>
              </a:rPr>
              <a:t>Apply Search Engine Optimization (SEO)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C41AC28-2EE9-A444-8E14-8B9D79F3D7B9}"/>
              </a:ext>
            </a:extLst>
          </p:cNvPr>
          <p:cNvSpPr txBox="1"/>
          <p:nvPr/>
        </p:nvSpPr>
        <p:spPr>
          <a:xfrm>
            <a:off x="3133803" y="3747394"/>
            <a:ext cx="52820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venir Book" panose="02000503020000020003" pitchFamily="2" charset="0"/>
                <a:ea typeface="Roboto"/>
                <a:cs typeface="Roboto"/>
                <a:sym typeface="Roboto"/>
              </a:rPr>
              <a:t>Expansion (Provide our services to additional cities)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venir Book" panose="02000503020000020003" pitchFamily="2" charset="0"/>
                <a:ea typeface="Roboto"/>
                <a:cs typeface="Roboto"/>
                <a:sym typeface="Roboto"/>
              </a:rPr>
              <a:t>Additional Services (e.g. Polishing)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venir Book" panose="02000503020000020003" pitchFamily="2" charset="0"/>
                <a:ea typeface="Roboto"/>
                <a:cs typeface="Roboto"/>
                <a:sym typeface="Roboto"/>
              </a:rPr>
              <a:t>Provide additional functionalities in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Avenir Book" panose="02000503020000020003" pitchFamily="2" charset="0"/>
                <a:ea typeface="Roboto"/>
                <a:cs typeface="Roboto"/>
                <a:sym typeface="Roboto"/>
              </a:rPr>
              <a:t>CarCare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venir Book" panose="02000503020000020003" pitchFamily="2" charset="0"/>
                <a:ea typeface="Roboto"/>
                <a:cs typeface="Roboto"/>
                <a:sym typeface="Roboto"/>
              </a:rPr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259625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9"/>
          <p:cNvSpPr txBox="1"/>
          <p:nvPr/>
        </p:nvSpPr>
        <p:spPr>
          <a:xfrm>
            <a:off x="4071653" y="1546920"/>
            <a:ext cx="4835679" cy="1317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venir Book"/>
              </a:rPr>
              <a:t>A digital marketing dashboard enables marketers to combine data from across multiple channels into one single platform in order to track and display digital marketing activities clearly.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Avenir Book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39"/>
          <p:cNvSpPr/>
          <p:nvPr/>
        </p:nvSpPr>
        <p:spPr>
          <a:xfrm>
            <a:off x="2213171" y="1878990"/>
            <a:ext cx="1720176" cy="289200"/>
          </a:xfrm>
          <a:prstGeom prst="roundRect">
            <a:avLst>
              <a:gd name="adj" fmla="val 50000"/>
            </a:avLst>
          </a:prstGeom>
          <a:solidFill>
            <a:srgbClr val="FA88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WHY?</a:t>
            </a:r>
            <a:endParaRPr kumimoji="0" sz="17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657" name="Google Shape;657;p39"/>
          <p:cNvGrpSpPr/>
          <p:nvPr/>
        </p:nvGrpSpPr>
        <p:grpSpPr>
          <a:xfrm>
            <a:off x="354688" y="1089506"/>
            <a:ext cx="1720177" cy="1720177"/>
            <a:chOff x="457272" y="3842391"/>
            <a:chExt cx="897000" cy="897000"/>
          </a:xfrm>
        </p:grpSpPr>
        <p:sp>
          <p:nvSpPr>
            <p:cNvPr id="658" name="Google Shape;658;p39"/>
            <p:cNvSpPr/>
            <p:nvPr/>
          </p:nvSpPr>
          <p:spPr>
            <a:xfrm>
              <a:off x="457272" y="3842391"/>
              <a:ext cx="897000" cy="897000"/>
            </a:xfrm>
            <a:prstGeom prst="donut">
              <a:avLst>
                <a:gd name="adj" fmla="val 15028"/>
              </a:avLst>
            </a:prstGeom>
            <a:noFill/>
            <a:ln w="19050" cap="flat" cmpd="sng">
              <a:solidFill>
                <a:srgbClr val="FA883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488564" y="3873539"/>
              <a:ext cx="834600" cy="834900"/>
            </a:xfrm>
            <a:prstGeom prst="blockArc">
              <a:avLst>
                <a:gd name="adj1" fmla="val 2738786"/>
                <a:gd name="adj2" fmla="val 21599774"/>
                <a:gd name="adj3" fmla="val 8499"/>
              </a:avLst>
            </a:prstGeom>
            <a:solidFill>
              <a:srgbClr val="FA88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660" name="Google Shape;660;p39"/>
            <p:cNvGrpSpPr/>
            <p:nvPr/>
          </p:nvGrpSpPr>
          <p:grpSpPr>
            <a:xfrm>
              <a:off x="711391" y="4096492"/>
              <a:ext cx="388867" cy="388867"/>
              <a:chOff x="892750" y="4993750"/>
              <a:chExt cx="483125" cy="483125"/>
            </a:xfrm>
          </p:grpSpPr>
          <p:sp>
            <p:nvSpPr>
              <p:cNvPr id="661" name="Google Shape;661;p39"/>
              <p:cNvSpPr/>
              <p:nvPr/>
            </p:nvSpPr>
            <p:spPr>
              <a:xfrm>
                <a:off x="892750" y="4993750"/>
                <a:ext cx="483125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19325" extrusionOk="0">
                    <a:moveTo>
                      <a:pt x="9662" y="1133"/>
                    </a:moveTo>
                    <a:cubicBezTo>
                      <a:pt x="11824" y="1133"/>
                      <a:pt x="13983" y="1975"/>
                      <a:pt x="15668" y="3657"/>
                    </a:cubicBezTo>
                    <a:cubicBezTo>
                      <a:pt x="19035" y="7027"/>
                      <a:pt x="19035" y="12302"/>
                      <a:pt x="15668" y="15668"/>
                    </a:cubicBezTo>
                    <a:cubicBezTo>
                      <a:pt x="13985" y="17352"/>
                      <a:pt x="11823" y="18193"/>
                      <a:pt x="9662" y="18193"/>
                    </a:cubicBezTo>
                    <a:cubicBezTo>
                      <a:pt x="7501" y="18193"/>
                      <a:pt x="5340" y="17352"/>
                      <a:pt x="3657" y="15668"/>
                    </a:cubicBezTo>
                    <a:cubicBezTo>
                      <a:pt x="290" y="12302"/>
                      <a:pt x="290" y="7024"/>
                      <a:pt x="3657" y="3657"/>
                    </a:cubicBezTo>
                    <a:cubicBezTo>
                      <a:pt x="5341" y="1975"/>
                      <a:pt x="7500" y="1133"/>
                      <a:pt x="9662" y="1133"/>
                    </a:cubicBezTo>
                    <a:close/>
                    <a:moveTo>
                      <a:pt x="9662" y="1"/>
                    </a:moveTo>
                    <a:cubicBezTo>
                      <a:pt x="7117" y="1"/>
                      <a:pt x="4698" y="1015"/>
                      <a:pt x="2856" y="2857"/>
                    </a:cubicBezTo>
                    <a:cubicBezTo>
                      <a:pt x="1015" y="4699"/>
                      <a:pt x="0" y="7117"/>
                      <a:pt x="0" y="9663"/>
                    </a:cubicBezTo>
                    <a:cubicBezTo>
                      <a:pt x="0" y="12208"/>
                      <a:pt x="1015" y="14627"/>
                      <a:pt x="2856" y="16469"/>
                    </a:cubicBezTo>
                    <a:cubicBezTo>
                      <a:pt x="4698" y="18310"/>
                      <a:pt x="7117" y="19325"/>
                      <a:pt x="9662" y="19325"/>
                    </a:cubicBezTo>
                    <a:cubicBezTo>
                      <a:pt x="12208" y="19325"/>
                      <a:pt x="14626" y="18310"/>
                      <a:pt x="16468" y="16469"/>
                    </a:cubicBezTo>
                    <a:cubicBezTo>
                      <a:pt x="18310" y="14627"/>
                      <a:pt x="19324" y="12208"/>
                      <a:pt x="19324" y="9663"/>
                    </a:cubicBezTo>
                    <a:cubicBezTo>
                      <a:pt x="19324" y="7117"/>
                      <a:pt x="18310" y="4699"/>
                      <a:pt x="16468" y="2857"/>
                    </a:cubicBezTo>
                    <a:cubicBezTo>
                      <a:pt x="14626" y="1015"/>
                      <a:pt x="12208" y="1"/>
                      <a:pt x="9662" y="1"/>
                    </a:cubicBezTo>
                    <a:close/>
                  </a:path>
                </a:pathLst>
              </a:custGeom>
              <a:solidFill>
                <a:srgbClr val="FA88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435D74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39"/>
              <p:cNvSpPr/>
              <p:nvPr/>
            </p:nvSpPr>
            <p:spPr>
              <a:xfrm>
                <a:off x="1021000" y="5052250"/>
                <a:ext cx="230775" cy="253450"/>
              </a:xfrm>
              <a:custGeom>
                <a:avLst/>
                <a:gdLst/>
                <a:ahLst/>
                <a:cxnLst/>
                <a:rect l="l" t="t" r="r" b="b"/>
                <a:pathLst>
                  <a:path w="9231" h="10138" extrusionOk="0">
                    <a:moveTo>
                      <a:pt x="4532" y="1133"/>
                    </a:moveTo>
                    <a:cubicBezTo>
                      <a:pt x="5450" y="1133"/>
                      <a:pt x="6326" y="1483"/>
                      <a:pt x="6936" y="2090"/>
                    </a:cubicBezTo>
                    <a:cubicBezTo>
                      <a:pt x="8261" y="3419"/>
                      <a:pt x="8261" y="5568"/>
                      <a:pt x="6936" y="6894"/>
                    </a:cubicBezTo>
                    <a:lnTo>
                      <a:pt x="6933" y="6894"/>
                    </a:lnTo>
                    <a:cubicBezTo>
                      <a:pt x="6688" y="7142"/>
                      <a:pt x="6404" y="7347"/>
                      <a:pt x="6096" y="7510"/>
                    </a:cubicBezTo>
                    <a:cubicBezTo>
                      <a:pt x="5595" y="7767"/>
                      <a:pt x="5275" y="8135"/>
                      <a:pt x="5154" y="8600"/>
                    </a:cubicBezTo>
                    <a:cubicBezTo>
                      <a:pt x="5079" y="8842"/>
                      <a:pt x="4856" y="9000"/>
                      <a:pt x="4614" y="9000"/>
                    </a:cubicBezTo>
                    <a:cubicBezTo>
                      <a:pt x="4566" y="9000"/>
                      <a:pt x="4517" y="8993"/>
                      <a:pt x="4469" y="8980"/>
                    </a:cubicBezTo>
                    <a:cubicBezTo>
                      <a:pt x="4176" y="8905"/>
                      <a:pt x="3995" y="8612"/>
                      <a:pt x="4058" y="8316"/>
                    </a:cubicBezTo>
                    <a:cubicBezTo>
                      <a:pt x="4254" y="7534"/>
                      <a:pt x="4765" y="6924"/>
                      <a:pt x="5574" y="6504"/>
                    </a:cubicBezTo>
                    <a:cubicBezTo>
                      <a:pt x="6936" y="5801"/>
                      <a:pt x="7220" y="3974"/>
                      <a:pt x="6136" y="2890"/>
                    </a:cubicBezTo>
                    <a:cubicBezTo>
                      <a:pt x="5690" y="2458"/>
                      <a:pt x="5113" y="2243"/>
                      <a:pt x="4535" y="2243"/>
                    </a:cubicBezTo>
                    <a:cubicBezTo>
                      <a:pt x="3958" y="2243"/>
                      <a:pt x="3380" y="2458"/>
                      <a:pt x="2935" y="2890"/>
                    </a:cubicBezTo>
                    <a:cubicBezTo>
                      <a:pt x="2506" y="3313"/>
                      <a:pt x="2268" y="3890"/>
                      <a:pt x="2268" y="4494"/>
                    </a:cubicBezTo>
                    <a:cubicBezTo>
                      <a:pt x="2268" y="4805"/>
                      <a:pt x="2014" y="5058"/>
                      <a:pt x="1703" y="5058"/>
                    </a:cubicBezTo>
                    <a:cubicBezTo>
                      <a:pt x="1389" y="5058"/>
                      <a:pt x="1135" y="4805"/>
                      <a:pt x="1135" y="4494"/>
                    </a:cubicBezTo>
                    <a:cubicBezTo>
                      <a:pt x="1132" y="3591"/>
                      <a:pt x="1492" y="2724"/>
                      <a:pt x="2132" y="2090"/>
                    </a:cubicBezTo>
                    <a:cubicBezTo>
                      <a:pt x="2739" y="1483"/>
                      <a:pt x="3614" y="1133"/>
                      <a:pt x="4532" y="1133"/>
                    </a:cubicBezTo>
                    <a:close/>
                    <a:moveTo>
                      <a:pt x="4532" y="1"/>
                    </a:moveTo>
                    <a:cubicBezTo>
                      <a:pt x="3315" y="1"/>
                      <a:pt x="2150" y="469"/>
                      <a:pt x="1332" y="1290"/>
                    </a:cubicBezTo>
                    <a:cubicBezTo>
                      <a:pt x="477" y="2135"/>
                      <a:pt x="0" y="3289"/>
                      <a:pt x="3" y="4494"/>
                    </a:cubicBezTo>
                    <a:cubicBezTo>
                      <a:pt x="3" y="5430"/>
                      <a:pt x="764" y="6190"/>
                      <a:pt x="1703" y="6190"/>
                    </a:cubicBezTo>
                    <a:cubicBezTo>
                      <a:pt x="2639" y="6190"/>
                      <a:pt x="3400" y="5430"/>
                      <a:pt x="3400" y="4494"/>
                    </a:cubicBezTo>
                    <a:cubicBezTo>
                      <a:pt x="3400" y="3830"/>
                      <a:pt x="3944" y="3358"/>
                      <a:pt x="4535" y="3358"/>
                    </a:cubicBezTo>
                    <a:cubicBezTo>
                      <a:pt x="4731" y="3358"/>
                      <a:pt x="4933" y="3410"/>
                      <a:pt x="5121" y="3524"/>
                    </a:cubicBezTo>
                    <a:cubicBezTo>
                      <a:pt x="5876" y="3986"/>
                      <a:pt x="5837" y="5094"/>
                      <a:pt x="5052" y="5499"/>
                    </a:cubicBezTo>
                    <a:cubicBezTo>
                      <a:pt x="3959" y="6064"/>
                      <a:pt x="3234" y="6945"/>
                      <a:pt x="2959" y="8041"/>
                    </a:cubicBezTo>
                    <a:cubicBezTo>
                      <a:pt x="2742" y="8941"/>
                      <a:pt x="3288" y="9850"/>
                      <a:pt x="4185" y="10083"/>
                    </a:cubicBezTo>
                    <a:cubicBezTo>
                      <a:pt x="4327" y="10119"/>
                      <a:pt x="4470" y="10137"/>
                      <a:pt x="4611" y="10137"/>
                    </a:cubicBezTo>
                    <a:cubicBezTo>
                      <a:pt x="5356" y="10137"/>
                      <a:pt x="6039" y="9642"/>
                      <a:pt x="6247" y="8893"/>
                    </a:cubicBezTo>
                    <a:cubicBezTo>
                      <a:pt x="6262" y="8832"/>
                      <a:pt x="6305" y="8675"/>
                      <a:pt x="6616" y="8515"/>
                    </a:cubicBezTo>
                    <a:cubicBezTo>
                      <a:pt x="7899" y="7851"/>
                      <a:pt x="8787" y="6613"/>
                      <a:pt x="9007" y="5188"/>
                    </a:cubicBezTo>
                    <a:cubicBezTo>
                      <a:pt x="9230" y="3760"/>
                      <a:pt x="8756" y="2313"/>
                      <a:pt x="7736" y="1290"/>
                    </a:cubicBezTo>
                    <a:cubicBezTo>
                      <a:pt x="6918" y="472"/>
                      <a:pt x="5749" y="1"/>
                      <a:pt x="4532" y="1"/>
                    </a:cubicBezTo>
                    <a:close/>
                  </a:path>
                </a:pathLst>
              </a:custGeom>
              <a:solidFill>
                <a:srgbClr val="FA88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435D74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39"/>
              <p:cNvSpPr/>
              <p:nvPr/>
            </p:nvSpPr>
            <p:spPr>
              <a:xfrm>
                <a:off x="1088475" y="5334425"/>
                <a:ext cx="88350" cy="84925"/>
              </a:xfrm>
              <a:custGeom>
                <a:avLst/>
                <a:gdLst/>
                <a:ahLst/>
                <a:cxnLst/>
                <a:rect l="l" t="t" r="r" b="b"/>
                <a:pathLst>
                  <a:path w="3534" h="3397" extrusionOk="0">
                    <a:moveTo>
                      <a:pt x="1829" y="1129"/>
                    </a:moveTo>
                    <a:cubicBezTo>
                      <a:pt x="2121" y="1129"/>
                      <a:pt x="2401" y="1356"/>
                      <a:pt x="2401" y="1697"/>
                    </a:cubicBezTo>
                    <a:cubicBezTo>
                      <a:pt x="2401" y="2011"/>
                      <a:pt x="2147" y="2265"/>
                      <a:pt x="1833" y="2265"/>
                    </a:cubicBezTo>
                    <a:cubicBezTo>
                      <a:pt x="1329" y="2265"/>
                      <a:pt x="1075" y="1655"/>
                      <a:pt x="1432" y="1296"/>
                    </a:cubicBezTo>
                    <a:cubicBezTo>
                      <a:pt x="1548" y="1181"/>
                      <a:pt x="1690" y="1129"/>
                      <a:pt x="1829" y="1129"/>
                    </a:cubicBezTo>
                    <a:close/>
                    <a:moveTo>
                      <a:pt x="1833" y="0"/>
                    </a:moveTo>
                    <a:cubicBezTo>
                      <a:pt x="1145" y="0"/>
                      <a:pt x="526" y="414"/>
                      <a:pt x="263" y="1048"/>
                    </a:cubicBezTo>
                    <a:cubicBezTo>
                      <a:pt x="0" y="1682"/>
                      <a:pt x="145" y="2413"/>
                      <a:pt x="631" y="2899"/>
                    </a:cubicBezTo>
                    <a:cubicBezTo>
                      <a:pt x="957" y="3224"/>
                      <a:pt x="1391" y="3397"/>
                      <a:pt x="1833" y="3397"/>
                    </a:cubicBezTo>
                    <a:cubicBezTo>
                      <a:pt x="2052" y="3397"/>
                      <a:pt x="2272" y="3354"/>
                      <a:pt x="2482" y="3267"/>
                    </a:cubicBezTo>
                    <a:cubicBezTo>
                      <a:pt x="3116" y="3005"/>
                      <a:pt x="3533" y="2386"/>
                      <a:pt x="3533" y="1697"/>
                    </a:cubicBezTo>
                    <a:cubicBezTo>
                      <a:pt x="3530" y="758"/>
                      <a:pt x="2772" y="0"/>
                      <a:pt x="1833" y="0"/>
                    </a:cubicBezTo>
                    <a:close/>
                  </a:path>
                </a:pathLst>
              </a:custGeom>
              <a:solidFill>
                <a:srgbClr val="FA88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435D74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73" name="Google Shape;673;p39"/>
          <p:cNvSpPr/>
          <p:nvPr/>
        </p:nvSpPr>
        <p:spPr>
          <a:xfrm>
            <a:off x="2213170" y="3689874"/>
            <a:ext cx="1720177" cy="289200"/>
          </a:xfrm>
          <a:prstGeom prst="roundRect">
            <a:avLst>
              <a:gd name="adj" fmla="val 50000"/>
            </a:avLst>
          </a:prstGeom>
          <a:solidFill>
            <a:srgbClr val="42BD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KPIs and Metrics</a:t>
            </a:r>
            <a:endParaRPr kumimoji="0" sz="17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674" name="Google Shape;674;p39"/>
          <p:cNvGrpSpPr/>
          <p:nvPr/>
        </p:nvGrpSpPr>
        <p:grpSpPr>
          <a:xfrm>
            <a:off x="420408" y="2974386"/>
            <a:ext cx="1720177" cy="1720177"/>
            <a:chOff x="6265772" y="3842392"/>
            <a:chExt cx="897000" cy="897000"/>
          </a:xfrm>
        </p:grpSpPr>
        <p:sp>
          <p:nvSpPr>
            <p:cNvPr id="675" name="Google Shape;675;p39"/>
            <p:cNvSpPr/>
            <p:nvPr/>
          </p:nvSpPr>
          <p:spPr>
            <a:xfrm>
              <a:off x="6265772" y="3842392"/>
              <a:ext cx="897000" cy="897000"/>
            </a:xfrm>
            <a:prstGeom prst="donut">
              <a:avLst>
                <a:gd name="adj" fmla="val 15028"/>
              </a:avLst>
            </a:prstGeom>
            <a:noFill/>
            <a:ln w="19050" cap="flat" cmpd="sng">
              <a:solidFill>
                <a:srgbClr val="42BDB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6297065" y="3873542"/>
              <a:ext cx="834300" cy="834900"/>
            </a:xfrm>
            <a:prstGeom prst="blockArc">
              <a:avLst>
                <a:gd name="adj1" fmla="val 10441103"/>
                <a:gd name="adj2" fmla="val 21599774"/>
                <a:gd name="adj3" fmla="val 8499"/>
              </a:avLst>
            </a:prstGeom>
            <a:solidFill>
              <a:srgbClr val="42BDBB"/>
            </a:solidFill>
            <a:ln>
              <a:solidFill>
                <a:srgbClr val="42BD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6519840" y="4096492"/>
              <a:ext cx="388867" cy="388867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rgbClr val="42BDBB"/>
            </a:solidFill>
            <a:ln>
              <a:solidFill>
                <a:srgbClr val="42BDB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1882;p59">
            <a:extLst>
              <a:ext uri="{FF2B5EF4-FFF2-40B4-BE49-F238E27FC236}">
                <a16:creationId xmlns:a16="http://schemas.microsoft.com/office/drawing/2014/main" xmlns="" id="{5D723665-5694-6347-8306-B17B1DF0DFE3}"/>
              </a:ext>
            </a:extLst>
          </p:cNvPr>
          <p:cNvGrpSpPr/>
          <p:nvPr/>
        </p:nvGrpSpPr>
        <p:grpSpPr>
          <a:xfrm>
            <a:off x="1107446" y="3647424"/>
            <a:ext cx="345881" cy="374100"/>
            <a:chOff x="-62150375" y="2664925"/>
            <a:chExt cx="316650" cy="318225"/>
          </a:xfrm>
          <a:solidFill>
            <a:srgbClr val="42BDBB"/>
          </a:solidFill>
        </p:grpSpPr>
        <p:sp>
          <p:nvSpPr>
            <p:cNvPr id="33" name="Google Shape;1883;p59">
              <a:extLst>
                <a:ext uri="{FF2B5EF4-FFF2-40B4-BE49-F238E27FC236}">
                  <a16:creationId xmlns:a16="http://schemas.microsoft.com/office/drawing/2014/main" xmlns="" id="{840A1C95-78B9-1D44-B08B-ACED50F895E5}"/>
                </a:ext>
              </a:extLst>
            </p:cNvPr>
            <p:cNvSpPr/>
            <p:nvPr/>
          </p:nvSpPr>
          <p:spPr>
            <a:xfrm>
              <a:off x="-62150375" y="2961850"/>
              <a:ext cx="316650" cy="21300"/>
            </a:xfrm>
            <a:custGeom>
              <a:avLst/>
              <a:gdLst/>
              <a:ahLst/>
              <a:cxnLst/>
              <a:rect l="l" t="t" r="r" b="b"/>
              <a:pathLst>
                <a:path w="12666" h="852" extrusionOk="0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1884;p59">
              <a:extLst>
                <a:ext uri="{FF2B5EF4-FFF2-40B4-BE49-F238E27FC236}">
                  <a16:creationId xmlns:a16="http://schemas.microsoft.com/office/drawing/2014/main" xmlns="" id="{85EB7FCB-3B20-5D46-B902-69B5E0963236}"/>
                </a:ext>
              </a:extLst>
            </p:cNvPr>
            <p:cNvSpPr/>
            <p:nvPr/>
          </p:nvSpPr>
          <p:spPr>
            <a:xfrm>
              <a:off x="-62150375" y="2838200"/>
              <a:ext cx="82725" cy="102400"/>
            </a:xfrm>
            <a:custGeom>
              <a:avLst/>
              <a:gdLst/>
              <a:ahLst/>
              <a:cxnLst/>
              <a:rect l="l" t="t" r="r" b="b"/>
              <a:pathLst>
                <a:path w="3309" h="4096" extrusionOk="0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1885;p59">
              <a:extLst>
                <a:ext uri="{FF2B5EF4-FFF2-40B4-BE49-F238E27FC236}">
                  <a16:creationId xmlns:a16="http://schemas.microsoft.com/office/drawing/2014/main" xmlns="" id="{A83DA7C5-6F6B-024E-B475-16158A1E4AC9}"/>
                </a:ext>
              </a:extLst>
            </p:cNvPr>
            <p:cNvSpPr/>
            <p:nvPr/>
          </p:nvSpPr>
          <p:spPr>
            <a:xfrm>
              <a:off x="-62033800" y="2664925"/>
              <a:ext cx="82725" cy="274900"/>
            </a:xfrm>
            <a:custGeom>
              <a:avLst/>
              <a:gdLst/>
              <a:ahLst/>
              <a:cxnLst/>
              <a:rect l="l" t="t" r="r" b="b"/>
              <a:pathLst>
                <a:path w="3309" h="10996" extrusionOk="0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1886;p59">
              <a:extLst>
                <a:ext uri="{FF2B5EF4-FFF2-40B4-BE49-F238E27FC236}">
                  <a16:creationId xmlns:a16="http://schemas.microsoft.com/office/drawing/2014/main" xmlns="" id="{06AE8A88-17DB-8E42-9CB7-9D97FAFB40AF}"/>
                </a:ext>
              </a:extLst>
            </p:cNvPr>
            <p:cNvSpPr/>
            <p:nvPr/>
          </p:nvSpPr>
          <p:spPr>
            <a:xfrm>
              <a:off x="-61917225" y="2754700"/>
              <a:ext cx="83500" cy="185900"/>
            </a:xfrm>
            <a:custGeom>
              <a:avLst/>
              <a:gdLst/>
              <a:ahLst/>
              <a:cxnLst/>
              <a:rect l="l" t="t" r="r" b="b"/>
              <a:pathLst>
                <a:path w="3340" h="7436" extrusionOk="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655;p39">
            <a:extLst>
              <a:ext uri="{FF2B5EF4-FFF2-40B4-BE49-F238E27FC236}">
                <a16:creationId xmlns:a16="http://schemas.microsoft.com/office/drawing/2014/main" xmlns="" id="{976C3A9C-ADB8-4440-8824-4CE4D464FDC1}"/>
              </a:ext>
            </a:extLst>
          </p:cNvPr>
          <p:cNvSpPr txBox="1"/>
          <p:nvPr/>
        </p:nvSpPr>
        <p:spPr>
          <a:xfrm>
            <a:off x="4073382" y="3150275"/>
            <a:ext cx="4835679" cy="1544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itchFamily="34" charset="0"/>
              <a:buChar char="•"/>
              <a:defRPr/>
            </a:pPr>
            <a:endParaRPr lang="en-US" dirty="0" smtClean="0">
              <a:solidFill>
                <a:schemeClr val="tx2">
                  <a:lumMod val="50000"/>
                </a:schemeClr>
              </a:solidFill>
              <a:latin typeface="Avenir Book" panose="02000503020000020003" pitchFamily="2" charset="0"/>
              <a:ea typeface="Roboto"/>
              <a:cs typeface="Roboto"/>
              <a:sym typeface="Roboto"/>
            </a:endParaRPr>
          </a:p>
          <a:p>
            <a:pPr marL="285750" lvl="0" indent="-285750"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Book" panose="02000503020000020003" pitchFamily="2" charset="0"/>
                <a:ea typeface="Roboto"/>
                <a:cs typeface="Roboto"/>
                <a:sym typeface="Roboto"/>
              </a:rPr>
              <a:t>CRT click through rate</a:t>
            </a:r>
          </a:p>
          <a:p>
            <a:pPr marL="285750" lvl="0" indent="-285750"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Book" panose="02000503020000020003" pitchFamily="2" charset="0"/>
                <a:ea typeface="Roboto"/>
                <a:cs typeface="Roboto"/>
                <a:sym typeface="Roboto"/>
              </a:rPr>
              <a:t>CPC cost per click</a:t>
            </a:r>
          </a:p>
          <a:p>
            <a:pPr marL="285750" lvl="0" indent="-285750"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Book" panose="02000503020000020003" pitchFamily="2" charset="0"/>
                <a:ea typeface="Roboto"/>
                <a:cs typeface="Roboto"/>
                <a:sym typeface="Roboto"/>
              </a:rPr>
              <a:t>Conversions</a:t>
            </a:r>
          </a:p>
          <a:p>
            <a:pPr marL="285750" lvl="0" indent="-285750"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Book" panose="02000503020000020003" pitchFamily="2" charset="0"/>
                <a:ea typeface="Roboto"/>
                <a:cs typeface="Roboto"/>
                <a:sym typeface="Roboto"/>
              </a:rPr>
              <a:t>Cost per conversion</a:t>
            </a:r>
            <a:endParaRPr lang="en-US" dirty="0">
              <a:solidFill>
                <a:schemeClr val="tx2">
                  <a:lumMod val="50000"/>
                </a:schemeClr>
              </a:solidFill>
              <a:latin typeface="Avenir Book" panose="02000503020000020003" pitchFamily="2" charset="0"/>
              <a:ea typeface="Roboto"/>
              <a:cs typeface="Roboto"/>
              <a:sym typeface="Roboto"/>
            </a:endParaRPr>
          </a:p>
          <a:p>
            <a:pPr marL="285750" lvl="0" indent="-285750"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Book" panose="02000503020000020003" pitchFamily="2" charset="0"/>
                <a:ea typeface="Roboto"/>
                <a:cs typeface="Roboto"/>
                <a:sym typeface="Roboto"/>
              </a:rPr>
              <a:t>CPM cost per thousand impressions</a:t>
            </a:r>
            <a:endParaRPr lang="en-US" dirty="0">
              <a:solidFill>
                <a:schemeClr val="tx2">
                  <a:lumMod val="50000"/>
                </a:schemeClr>
              </a:solidFill>
              <a:latin typeface="Avenir Book" panose="02000503020000020003" pitchFamily="2" charset="0"/>
              <a:ea typeface="Roboto"/>
              <a:cs typeface="Roboto"/>
              <a:sym typeface="Roboto"/>
            </a:endParaRPr>
          </a:p>
          <a:p>
            <a:pPr marL="285750" lvl="0" indent="-285750"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Book" panose="02000503020000020003" pitchFamily="2" charset="0"/>
                <a:ea typeface="Roboto"/>
                <a:cs typeface="Roboto"/>
                <a:sym typeface="Roboto"/>
              </a:rPr>
              <a:t>View through conversions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Avenir Book" panose="02000503020000020003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350;p34"/>
          <p:cNvSpPr/>
          <p:nvPr/>
        </p:nvSpPr>
        <p:spPr>
          <a:xfrm>
            <a:off x="0" y="108850"/>
            <a:ext cx="9144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smtClean="0">
                <a:solidFill>
                  <a:srgbClr val="42BDBB"/>
                </a:solidFill>
                <a:latin typeface="Bebas Neue"/>
                <a:ea typeface="Bebas Neue"/>
                <a:cs typeface="Bebas Neue"/>
                <a:sym typeface="Bebas Neue"/>
              </a:rPr>
              <a:t>Digital marketing </a:t>
            </a:r>
            <a:r>
              <a:rPr lang="en" sz="2400" b="0" i="0" u="none" strike="noStrike" cap="none" dirty="0" smtClean="0">
                <a:solidFill>
                  <a:srgbClr val="42BDBB"/>
                </a:solidFill>
                <a:latin typeface="Bebas Neue"/>
                <a:ea typeface="Bebas Neue"/>
                <a:cs typeface="Bebas Neue"/>
                <a:sym typeface="Bebas Neue"/>
              </a:rPr>
              <a:t>Dashboard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276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1861617739"/>
              </p:ext>
            </p:extLst>
          </p:nvPr>
        </p:nvGraphicFramePr>
        <p:xfrm>
          <a:off x="4546032" y="2419065"/>
          <a:ext cx="4419840" cy="2571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572001" y="2417126"/>
            <a:ext cx="4393871" cy="2616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Avenir Book"/>
                <a:ea typeface="Cambria" pitchFamily="18" charset="0"/>
              </a:rPr>
              <a:t>IMPRESSIONS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Avenir Book"/>
                <a:ea typeface="Cambria" pitchFamily="18" charset="0"/>
              </a:rPr>
              <a:t>vs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Avenir Book"/>
                <a:ea typeface="Cambria" pitchFamily="18" charset="0"/>
              </a:rPr>
              <a:t> CLICKS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Avenir Book"/>
              <a:ea typeface="Cambria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571260" y="867427"/>
            <a:ext cx="1835884" cy="1431159"/>
            <a:chOff x="2438400" y="1431721"/>
            <a:chExt cx="1835884" cy="1521361"/>
          </a:xfrm>
        </p:grpSpPr>
        <p:sp>
          <p:nvSpPr>
            <p:cNvPr id="4" name="Rectangle 3"/>
            <p:cNvSpPr/>
            <p:nvPr/>
          </p:nvSpPr>
          <p:spPr>
            <a:xfrm>
              <a:off x="2438400" y="1431721"/>
              <a:ext cx="1828800" cy="14975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41216" y="2676666"/>
              <a:ext cx="1833068" cy="27641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>
                      <a:lumMod val="50000"/>
                    </a:schemeClr>
                  </a:solidFill>
                  <a:latin typeface="Avenir Book"/>
                  <a:ea typeface="Cambria" pitchFamily="18" charset="0"/>
                </a:rPr>
                <a:t>CONVERSIONS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  <a:latin typeface="Avenir Book"/>
                <a:ea typeface="Cambria" pitchFamily="18" charset="0"/>
              </a:endParaRPr>
            </a:p>
          </p:txBody>
        </p:sp>
        <p:grpSp>
          <p:nvGrpSpPr>
            <p:cNvPr id="39" name="Google Shape;191;p31"/>
            <p:cNvGrpSpPr/>
            <p:nvPr/>
          </p:nvGrpSpPr>
          <p:grpSpPr>
            <a:xfrm>
              <a:off x="2530012" y="1580055"/>
              <a:ext cx="1656720" cy="827801"/>
              <a:chOff x="4788021" y="3107649"/>
              <a:chExt cx="1656720" cy="827801"/>
            </a:xfrm>
          </p:grpSpPr>
          <p:sp>
            <p:nvSpPr>
              <p:cNvPr id="40" name="Google Shape;192;p31"/>
              <p:cNvSpPr/>
              <p:nvPr/>
            </p:nvSpPr>
            <p:spPr>
              <a:xfrm>
                <a:off x="5372609" y="3107649"/>
                <a:ext cx="492062" cy="463120"/>
              </a:xfrm>
              <a:custGeom>
                <a:avLst/>
                <a:gdLst/>
                <a:ahLst/>
                <a:cxnLst/>
                <a:rect l="l" t="t" r="r" b="b"/>
                <a:pathLst>
                  <a:path w="3024229" h="2846350" extrusionOk="0">
                    <a:moveTo>
                      <a:pt x="1498741" y="0"/>
                    </a:moveTo>
                    <a:cubicBezTo>
                      <a:pt x="2023629" y="0"/>
                      <a:pt x="2529883" y="79782"/>
                      <a:pt x="3006037" y="227882"/>
                    </a:cubicBezTo>
                    <a:lnTo>
                      <a:pt x="3024229" y="234038"/>
                    </a:lnTo>
                    <a:lnTo>
                      <a:pt x="2158334" y="2846350"/>
                    </a:lnTo>
                    <a:lnTo>
                      <a:pt x="1966093" y="2796919"/>
                    </a:lnTo>
                    <a:cubicBezTo>
                      <a:pt x="1815134" y="2766029"/>
                      <a:pt x="1658832" y="2749806"/>
                      <a:pt x="1498741" y="2749806"/>
                    </a:cubicBezTo>
                    <a:cubicBezTo>
                      <a:pt x="1338650" y="2749806"/>
                      <a:pt x="1182348" y="2766029"/>
                      <a:pt x="1031389" y="2796919"/>
                    </a:cubicBezTo>
                    <a:lnTo>
                      <a:pt x="851609" y="2843146"/>
                    </a:lnTo>
                    <a:lnTo>
                      <a:pt x="0" y="225453"/>
                    </a:lnTo>
                    <a:lnTo>
                      <a:pt x="231977" y="159578"/>
                    </a:lnTo>
                    <a:cubicBezTo>
                      <a:pt x="636868" y="55405"/>
                      <a:pt x="1061334" y="0"/>
                      <a:pt x="1498741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b="0" i="0" u="none" strike="noStrike" cap="none">
                  <a:solidFill>
                    <a:schemeClr val="bg1"/>
                  </a:solidFill>
                  <a:latin typeface="Avenir Book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193;p31"/>
              <p:cNvSpPr/>
              <p:nvPr/>
            </p:nvSpPr>
            <p:spPr>
              <a:xfrm>
                <a:off x="4958058" y="3152199"/>
                <a:ext cx="527673" cy="546655"/>
              </a:xfrm>
              <a:custGeom>
                <a:avLst/>
                <a:gdLst/>
                <a:ahLst/>
                <a:cxnLst/>
                <a:rect l="l" t="t" r="r" b="b"/>
                <a:pathLst>
                  <a:path w="3243097" h="3359774" extrusionOk="0">
                    <a:moveTo>
                      <a:pt x="2391581" y="0"/>
                    </a:moveTo>
                    <a:lnTo>
                      <a:pt x="3243097" y="2617405"/>
                    </a:lnTo>
                    <a:lnTo>
                      <a:pt x="3126410" y="2660112"/>
                    </a:lnTo>
                    <a:cubicBezTo>
                      <a:pt x="2779614" y="2806795"/>
                      <a:pt x="2475926" y="3035440"/>
                      <a:pt x="2239631" y="3321763"/>
                    </a:cubicBezTo>
                    <a:lnTo>
                      <a:pt x="2211207" y="3359774"/>
                    </a:lnTo>
                    <a:lnTo>
                      <a:pt x="0" y="1722466"/>
                    </a:lnTo>
                    <a:lnTo>
                      <a:pt x="117747" y="1572631"/>
                    </a:lnTo>
                    <a:cubicBezTo>
                      <a:pt x="685889" y="884203"/>
                      <a:pt x="1432270" y="348323"/>
                      <a:pt x="2286242" y="35642"/>
                    </a:cubicBezTo>
                    <a:lnTo>
                      <a:pt x="239158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b="0" i="0" u="none" strike="noStrike" cap="none">
                  <a:solidFill>
                    <a:schemeClr val="bg1"/>
                  </a:solidFill>
                  <a:latin typeface="Avenir Book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194;p31"/>
              <p:cNvSpPr/>
              <p:nvPr/>
            </p:nvSpPr>
            <p:spPr>
              <a:xfrm>
                <a:off x="5748894" y="3153674"/>
                <a:ext cx="532276" cy="549128"/>
              </a:xfrm>
              <a:custGeom>
                <a:avLst/>
                <a:gdLst/>
                <a:ahLst/>
                <a:cxnLst/>
                <a:rect l="l" t="t" r="r" b="b"/>
                <a:pathLst>
                  <a:path w="3271388" h="3374959" extrusionOk="0">
                    <a:moveTo>
                      <a:pt x="866062" y="0"/>
                    </a:moveTo>
                    <a:lnTo>
                      <a:pt x="944797" y="26641"/>
                    </a:lnTo>
                    <a:cubicBezTo>
                      <a:pt x="1876403" y="367748"/>
                      <a:pt x="2679967" y="974479"/>
                      <a:pt x="3263768" y="1755113"/>
                    </a:cubicBezTo>
                    <a:lnTo>
                      <a:pt x="3271388" y="1765829"/>
                    </a:lnTo>
                    <a:lnTo>
                      <a:pt x="1037918" y="3374959"/>
                    </a:lnTo>
                    <a:lnTo>
                      <a:pt x="991408" y="3312762"/>
                    </a:lnTo>
                    <a:cubicBezTo>
                      <a:pt x="755113" y="3026439"/>
                      <a:pt x="451425" y="2797794"/>
                      <a:pt x="104629" y="2651111"/>
                    </a:cubicBezTo>
                    <a:lnTo>
                      <a:pt x="0" y="2612817"/>
                    </a:lnTo>
                    <a:lnTo>
                      <a:pt x="866062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b="0" i="0" u="none" strike="noStrike" cap="none">
                  <a:solidFill>
                    <a:schemeClr val="bg1"/>
                  </a:solidFill>
                  <a:latin typeface="Avenir Book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195;p31"/>
              <p:cNvSpPr/>
              <p:nvPr/>
            </p:nvSpPr>
            <p:spPr>
              <a:xfrm>
                <a:off x="4788021" y="3466226"/>
                <a:ext cx="514389" cy="469157"/>
              </a:xfrm>
              <a:custGeom>
                <a:avLst/>
                <a:gdLst/>
                <a:ahLst/>
                <a:cxnLst/>
                <a:rect l="l" t="t" r="r" b="b"/>
                <a:pathLst>
                  <a:path w="3161453" h="2883477" extrusionOk="0">
                    <a:moveTo>
                      <a:pt x="951022" y="0"/>
                    </a:moveTo>
                    <a:lnTo>
                      <a:pt x="3161453" y="1636734"/>
                    </a:lnTo>
                    <a:lnTo>
                      <a:pt x="3143998" y="1660075"/>
                    </a:lnTo>
                    <a:cubicBezTo>
                      <a:pt x="2935631" y="1968499"/>
                      <a:pt x="2799513" y="2329744"/>
                      <a:pt x="2759929" y="2719528"/>
                    </a:cubicBezTo>
                    <a:lnTo>
                      <a:pt x="2751650" y="2883477"/>
                    </a:lnTo>
                    <a:lnTo>
                      <a:pt x="0" y="2883477"/>
                    </a:lnTo>
                    <a:lnTo>
                      <a:pt x="4745" y="2695790"/>
                    </a:lnTo>
                    <a:cubicBezTo>
                      <a:pt x="52918" y="1745467"/>
                      <a:pt x="362824" y="864198"/>
                      <a:pt x="863816" y="122632"/>
                    </a:cubicBezTo>
                    <a:lnTo>
                      <a:pt x="951022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b="0" i="0" u="none" strike="noStrike" cap="none">
                  <a:solidFill>
                    <a:schemeClr val="bg1"/>
                  </a:solidFill>
                  <a:latin typeface="Avenir Book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196;p31"/>
              <p:cNvSpPr/>
              <p:nvPr/>
            </p:nvSpPr>
            <p:spPr>
              <a:xfrm>
                <a:off x="5933283" y="3475052"/>
                <a:ext cx="511458" cy="460398"/>
              </a:xfrm>
              <a:custGeom>
                <a:avLst/>
                <a:gdLst/>
                <a:ahLst/>
                <a:cxnLst/>
                <a:rect l="l" t="t" r="r" b="b"/>
                <a:pathLst>
                  <a:path w="3143439" h="2829624" extrusionOk="0">
                    <a:moveTo>
                      <a:pt x="2230713" y="0"/>
                    </a:moveTo>
                    <a:lnTo>
                      <a:pt x="2279623" y="68779"/>
                    </a:lnTo>
                    <a:cubicBezTo>
                      <a:pt x="2780615" y="810345"/>
                      <a:pt x="3090521" y="1691614"/>
                      <a:pt x="3138693" y="2641937"/>
                    </a:cubicBezTo>
                    <a:lnTo>
                      <a:pt x="3143439" y="2829624"/>
                    </a:lnTo>
                    <a:lnTo>
                      <a:pt x="391788" y="2829624"/>
                    </a:lnTo>
                    <a:lnTo>
                      <a:pt x="383509" y="2665675"/>
                    </a:lnTo>
                    <a:cubicBezTo>
                      <a:pt x="351842" y="2353848"/>
                      <a:pt x="258393" y="2060286"/>
                      <a:pt x="115596" y="1797420"/>
                    </a:cubicBezTo>
                    <a:lnTo>
                      <a:pt x="0" y="1607144"/>
                    </a:lnTo>
                    <a:lnTo>
                      <a:pt x="22307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b="0" i="0" u="none" strike="noStrike" cap="none">
                  <a:solidFill>
                    <a:schemeClr val="bg1"/>
                  </a:solidFill>
                  <a:latin typeface="Avenir Book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5" name="Google Shape;222;p31"/>
            <p:cNvCxnSpPr/>
            <p:nvPr/>
          </p:nvCxnSpPr>
          <p:spPr>
            <a:xfrm flipV="1">
              <a:off x="3378672" y="1772134"/>
              <a:ext cx="74078" cy="469219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46" name="TextBox 1"/>
            <p:cNvSpPr txBox="1"/>
            <p:nvPr/>
          </p:nvSpPr>
          <p:spPr>
            <a:xfrm>
              <a:off x="2438400" y="2260210"/>
              <a:ext cx="1828799" cy="443200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Avenir Book"/>
                </a:rPr>
                <a:t>1470</a:t>
              </a:r>
            </a:p>
            <a:p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Avenir Book"/>
                </a:rPr>
                <a:t>     0                       2500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Avenir Book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546031" y="867425"/>
            <a:ext cx="1981200" cy="1431161"/>
            <a:chOff x="4546031" y="1048187"/>
            <a:chExt cx="1981200" cy="1417320"/>
          </a:xfrm>
        </p:grpSpPr>
        <p:sp>
          <p:nvSpPr>
            <p:cNvPr id="7" name="TextBox 6"/>
            <p:cNvSpPr txBox="1"/>
            <p:nvPr/>
          </p:nvSpPr>
          <p:spPr>
            <a:xfrm>
              <a:off x="4546031" y="1048187"/>
              <a:ext cx="1981200" cy="141732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100" dirty="0" smtClean="0">
                <a:solidFill>
                  <a:schemeClr val="bg1">
                    <a:lumMod val="50000"/>
                  </a:schemeClr>
                </a:solidFill>
                <a:latin typeface="Avenir Book"/>
                <a:ea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800" dirty="0" smtClean="0">
                  <a:solidFill>
                    <a:schemeClr val="bg1">
                      <a:lumMod val="50000"/>
                    </a:schemeClr>
                  </a:solidFill>
                  <a:latin typeface="Avenir Book"/>
                  <a:ea typeface="Cambria" pitchFamily="18" charset="0"/>
                </a:rPr>
                <a:t>14.2%</a:t>
              </a:r>
            </a:p>
            <a:p>
              <a:pPr algn="ctr">
                <a:lnSpc>
                  <a:spcPct val="150000"/>
                </a:lnSpc>
              </a:pPr>
              <a:r>
                <a:rPr lang="en-US" sz="1050" dirty="0" smtClean="0">
                  <a:solidFill>
                    <a:schemeClr val="bg1">
                      <a:lumMod val="50000"/>
                    </a:schemeClr>
                  </a:solidFill>
                  <a:latin typeface="Avenir Book"/>
                  <a:ea typeface="Cambria" pitchFamily="18" charset="0"/>
                </a:rPr>
                <a:t>CLICK THROUGH RATE</a:t>
              </a:r>
            </a:p>
            <a:p>
              <a:pPr algn="ctr"/>
              <a:endParaRPr lang="en-US" sz="1000" dirty="0" smtClean="0">
                <a:solidFill>
                  <a:schemeClr val="bg1">
                    <a:lumMod val="50000"/>
                  </a:schemeClr>
                </a:solidFill>
                <a:latin typeface="Avenir Book"/>
                <a:ea typeface="Cambria" pitchFamily="18" charset="0"/>
              </a:endParaRPr>
            </a:p>
            <a:p>
              <a:pPr algn="ctr"/>
              <a:endParaRPr lang="en-US" sz="1050" dirty="0">
                <a:solidFill>
                  <a:schemeClr val="bg1">
                    <a:lumMod val="50000"/>
                  </a:schemeClr>
                </a:solidFill>
                <a:latin typeface="Avenir Book"/>
                <a:ea typeface="Cambria" pitchFamily="18" charset="0"/>
              </a:endParaRPr>
            </a:p>
            <a:p>
              <a:pPr algn="ctr"/>
              <a:endParaRPr lang="en-US" sz="1050" dirty="0">
                <a:solidFill>
                  <a:schemeClr val="bg1">
                    <a:lumMod val="50000"/>
                  </a:schemeClr>
                </a:solidFill>
                <a:latin typeface="Avenir Book"/>
                <a:ea typeface="Cambria" pitchFamily="18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249718" y="2086299"/>
              <a:ext cx="573826" cy="272415"/>
              <a:chOff x="754912" y="429952"/>
              <a:chExt cx="573826" cy="272415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54912" y="429952"/>
                <a:ext cx="573826" cy="272415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Avenir Book"/>
                  </a:rPr>
                  <a:t> 1%</a:t>
                </a:r>
                <a:endParaRPr lang="en-US" sz="1000" dirty="0">
                  <a:solidFill>
                    <a:schemeClr val="bg1">
                      <a:lumMod val="50000"/>
                    </a:schemeClr>
                  </a:solidFill>
                  <a:latin typeface="Avenir Book"/>
                </a:endParaRPr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 flipV="1">
                <a:off x="856140" y="507100"/>
                <a:ext cx="124934" cy="99061"/>
              </a:xfrm>
              <a:prstGeom prst="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venir Book"/>
                </a:endParaRP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6705833" y="867426"/>
            <a:ext cx="2260038" cy="1431161"/>
            <a:chOff x="6705832" y="1048187"/>
            <a:chExt cx="2438168" cy="1431161"/>
          </a:xfrm>
        </p:grpSpPr>
        <p:sp>
          <p:nvSpPr>
            <p:cNvPr id="27" name="TextBox 26"/>
            <p:cNvSpPr txBox="1"/>
            <p:nvPr/>
          </p:nvSpPr>
          <p:spPr>
            <a:xfrm>
              <a:off x="6705832" y="1048187"/>
              <a:ext cx="2438168" cy="1431161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100" dirty="0" smtClean="0">
                <a:solidFill>
                  <a:schemeClr val="bg1">
                    <a:lumMod val="50000"/>
                  </a:schemeClr>
                </a:solidFill>
                <a:latin typeface="Avenir Book"/>
                <a:ea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800" dirty="0" smtClean="0">
                  <a:solidFill>
                    <a:schemeClr val="bg1">
                      <a:lumMod val="50000"/>
                    </a:schemeClr>
                  </a:solidFill>
                  <a:latin typeface="Avenir Book"/>
                  <a:ea typeface="Cambria" pitchFamily="18" charset="0"/>
                </a:rPr>
                <a:t>534 SAR</a:t>
              </a:r>
            </a:p>
            <a:p>
              <a:pPr algn="ctr"/>
              <a:r>
                <a:rPr lang="en-US" sz="1050" dirty="0" smtClean="0">
                  <a:solidFill>
                    <a:schemeClr val="bg1">
                      <a:lumMod val="50000"/>
                    </a:schemeClr>
                  </a:solidFill>
                  <a:latin typeface="Avenir Book"/>
                  <a:ea typeface="Cambria" pitchFamily="18" charset="0"/>
                </a:rPr>
                <a:t>COST PER THOUSAND IMPRESSIONS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  <a:latin typeface="Avenir Book"/>
                <a:ea typeface="Cambria" pitchFamily="18" charset="0"/>
              </a:endParaRPr>
            </a:p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Avenir Book"/>
                <a:ea typeface="Cambria" pitchFamily="18" charset="0"/>
              </a:endParaRPr>
            </a:p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Avenir Book"/>
                <a:ea typeface="Cambria" pitchFamily="18" charset="0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7638003" y="2102196"/>
              <a:ext cx="573826" cy="272415"/>
              <a:chOff x="754912" y="357965"/>
              <a:chExt cx="573826" cy="272415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754912" y="357965"/>
                <a:ext cx="573826" cy="272415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Avenir Book"/>
                  </a:rPr>
                  <a:t> 3%</a:t>
                </a:r>
                <a:endParaRPr lang="en-US" sz="1000" dirty="0">
                  <a:solidFill>
                    <a:schemeClr val="bg1">
                      <a:lumMod val="50000"/>
                    </a:schemeClr>
                  </a:solidFill>
                  <a:latin typeface="Avenir Book"/>
                </a:endParaRPr>
              </a:p>
            </p:txBody>
          </p:sp>
          <p:sp>
            <p:nvSpPr>
              <p:cNvPr id="49" name="Isosceles Triangle 48"/>
              <p:cNvSpPr/>
              <p:nvPr/>
            </p:nvSpPr>
            <p:spPr>
              <a:xfrm>
                <a:off x="856140" y="435113"/>
                <a:ext cx="124933" cy="99061"/>
              </a:xfrm>
              <a:prstGeom prst="triangl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venir Book"/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268080" y="867426"/>
            <a:ext cx="2151644" cy="1734275"/>
            <a:chOff x="268080" y="1048187"/>
            <a:chExt cx="2151644" cy="1380327"/>
          </a:xfrm>
        </p:grpSpPr>
        <p:sp>
          <p:nvSpPr>
            <p:cNvPr id="8" name="TextBox 7"/>
            <p:cNvSpPr txBox="1"/>
            <p:nvPr/>
          </p:nvSpPr>
          <p:spPr>
            <a:xfrm>
              <a:off x="268080" y="1048187"/>
              <a:ext cx="2151644" cy="1380327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txBody>
            <a:bodyPr wrap="square" rtlCol="0">
              <a:spAutoFit/>
            </a:bodyPr>
            <a:lstStyle/>
            <a:p>
              <a:endParaRPr lang="en-US" sz="800" dirty="0" smtClean="0">
                <a:solidFill>
                  <a:schemeClr val="bg1">
                    <a:lumMod val="50000"/>
                  </a:schemeClr>
                </a:solidFill>
                <a:latin typeface="Avenir Book"/>
                <a:ea typeface="Cambria" pitchFamily="18" charset="0"/>
              </a:endParaRPr>
            </a:p>
            <a:p>
              <a:endParaRPr lang="en-US" sz="800" dirty="0" smtClean="0">
                <a:solidFill>
                  <a:schemeClr val="bg1">
                    <a:lumMod val="50000"/>
                  </a:schemeClr>
                </a:solidFill>
                <a:latin typeface="Avenir Book"/>
                <a:ea typeface="Cambria" pitchFamily="18" charset="0"/>
              </a:endParaRPr>
            </a:p>
            <a:p>
              <a:endParaRPr lang="en-US" sz="800" dirty="0">
                <a:solidFill>
                  <a:schemeClr val="bg1">
                    <a:lumMod val="50000"/>
                  </a:schemeClr>
                </a:solidFill>
                <a:latin typeface="Avenir Book"/>
                <a:ea typeface="Cambria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  <a:latin typeface="Avenir Book"/>
                  <a:ea typeface="Cambria" pitchFamily="18" charset="0"/>
                </a:rPr>
                <a:t>153,436 SAR</a:t>
              </a:r>
            </a:p>
            <a:p>
              <a:pPr algn="ctr">
                <a:lnSpc>
                  <a:spcPct val="150000"/>
                </a:lnSpc>
              </a:pPr>
              <a:r>
                <a:rPr lang="en-US" sz="1050" dirty="0" smtClean="0">
                  <a:solidFill>
                    <a:schemeClr val="bg1">
                      <a:lumMod val="50000"/>
                    </a:schemeClr>
                  </a:solidFill>
                  <a:latin typeface="Avenir Book"/>
                  <a:ea typeface="Cambria" pitchFamily="18" charset="0"/>
                </a:rPr>
                <a:t>PPC 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Avenir Book"/>
                  <a:ea typeface="Cambria" pitchFamily="18" charset="0"/>
                </a:rPr>
                <a:t>COST</a:t>
              </a:r>
            </a:p>
            <a:p>
              <a:endParaRPr lang="en-US" sz="1050" dirty="0" smtClean="0">
                <a:solidFill>
                  <a:schemeClr val="bg1">
                    <a:lumMod val="50000"/>
                  </a:schemeClr>
                </a:solidFill>
                <a:latin typeface="Avenir Book"/>
                <a:ea typeface="Cambria" pitchFamily="18" charset="0"/>
              </a:endParaRPr>
            </a:p>
            <a:p>
              <a:endParaRPr lang="en-US" sz="1050" dirty="0">
                <a:solidFill>
                  <a:schemeClr val="bg1">
                    <a:lumMod val="50000"/>
                  </a:schemeClr>
                </a:solidFill>
                <a:latin typeface="Avenir Book"/>
                <a:ea typeface="Cambria" pitchFamily="18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056989" y="2101434"/>
              <a:ext cx="573826" cy="237807"/>
              <a:chOff x="754912" y="61394"/>
              <a:chExt cx="573826" cy="237807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754912" y="61394"/>
                <a:ext cx="573826" cy="237807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Avenir Book"/>
                  </a:rPr>
                  <a:t> 2%</a:t>
                </a:r>
                <a:endParaRPr lang="en-US" sz="1000" dirty="0">
                  <a:solidFill>
                    <a:schemeClr val="bg1">
                      <a:lumMod val="50000"/>
                    </a:schemeClr>
                  </a:solidFill>
                  <a:latin typeface="Avenir Book"/>
                </a:endParaRPr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56140" y="122042"/>
                <a:ext cx="124934" cy="99061"/>
              </a:xfrm>
              <a:prstGeom prst="triangl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venir Book"/>
                </a:endParaRP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270884" y="2710635"/>
            <a:ext cx="2151644" cy="2280126"/>
            <a:chOff x="270884" y="2859497"/>
            <a:chExt cx="2151644" cy="2199391"/>
          </a:xfrm>
        </p:grpSpPr>
        <p:grpSp>
          <p:nvGrpSpPr>
            <p:cNvPr id="19" name="Group 18"/>
            <p:cNvGrpSpPr/>
            <p:nvPr/>
          </p:nvGrpSpPr>
          <p:grpSpPr>
            <a:xfrm>
              <a:off x="270884" y="2859497"/>
              <a:ext cx="2151644" cy="2199391"/>
              <a:chOff x="270884" y="2859497"/>
              <a:chExt cx="2151644" cy="2199391"/>
            </a:xfrm>
          </p:grpSpPr>
          <p:graphicFrame>
            <p:nvGraphicFramePr>
              <p:cNvPr id="23" name="Chart 22"/>
              <p:cNvGraphicFramePr/>
              <p:nvPr>
                <p:extLst>
                  <p:ext uri="{D42A27DB-BD31-4B8C-83A1-F6EECF244321}">
                    <p14:modId xmlns:p14="http://schemas.microsoft.com/office/powerpoint/2010/main" val="2611255845"/>
                  </p:ext>
                </p:extLst>
              </p:nvPr>
            </p:nvGraphicFramePr>
            <p:xfrm>
              <a:off x="270884" y="2929398"/>
              <a:ext cx="2148840" cy="212949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24" name="TextBox 23"/>
              <p:cNvSpPr txBox="1"/>
              <p:nvPr/>
            </p:nvSpPr>
            <p:spPr>
              <a:xfrm>
                <a:off x="270884" y="2859497"/>
                <a:ext cx="2151644" cy="796372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dirty="0" smtClean="0">
                    <a:solidFill>
                      <a:schemeClr val="bg1">
                        <a:lumMod val="50000"/>
                      </a:schemeClr>
                    </a:solidFill>
                    <a:latin typeface="Avenir Book"/>
                    <a:ea typeface="Cambria" pitchFamily="18" charset="0"/>
                  </a:rPr>
                  <a:t>3.45 SAR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Avenir Book"/>
                    <a:ea typeface="Cambria" pitchFamily="18" charset="0"/>
                  </a:rPr>
                  <a:t>COST PER </a:t>
                </a:r>
                <a:r>
                  <a:rPr lang="en-US" sz="1050" dirty="0" smtClean="0">
                    <a:solidFill>
                      <a:schemeClr val="bg1">
                        <a:lumMod val="50000"/>
                      </a:schemeClr>
                    </a:solidFill>
                    <a:latin typeface="Avenir Book"/>
                    <a:ea typeface="Cambria" pitchFamily="18" charset="0"/>
                  </a:rPr>
                  <a:t>CONVERSION</a:t>
                </a:r>
                <a:endParaRPr lang="en-US" sz="1050" dirty="0">
                  <a:solidFill>
                    <a:schemeClr val="bg1">
                      <a:lumMod val="50000"/>
                    </a:schemeClr>
                  </a:solidFill>
                  <a:latin typeface="Avenir Book"/>
                  <a:ea typeface="Cambria" pitchFamily="18" charset="0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059793" y="4727728"/>
              <a:ext cx="573826" cy="272415"/>
              <a:chOff x="754912" y="304800"/>
              <a:chExt cx="573826" cy="272415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754912" y="304800"/>
                <a:ext cx="573826" cy="272415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Avenir Book"/>
                  </a:rPr>
                  <a:t> 2%</a:t>
                </a:r>
                <a:endParaRPr lang="en-US" sz="1000" dirty="0">
                  <a:solidFill>
                    <a:schemeClr val="bg1">
                      <a:lumMod val="50000"/>
                    </a:schemeClr>
                  </a:solidFill>
                  <a:latin typeface="Avenir Book"/>
                </a:endParaRPr>
              </a:p>
            </p:txBody>
          </p:sp>
          <p:sp>
            <p:nvSpPr>
              <p:cNvPr id="55" name="Isosceles Triangle 54"/>
              <p:cNvSpPr/>
              <p:nvPr/>
            </p:nvSpPr>
            <p:spPr>
              <a:xfrm>
                <a:off x="856140" y="381948"/>
                <a:ext cx="124934" cy="99061"/>
              </a:xfrm>
              <a:prstGeom prst="triangl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venir Book"/>
                </a:endParaRP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4546030" y="497233"/>
            <a:ext cx="4419841" cy="323165"/>
            <a:chOff x="2645969" y="569835"/>
            <a:chExt cx="3242462" cy="323165"/>
          </a:xfrm>
        </p:grpSpPr>
        <p:grpSp>
          <p:nvGrpSpPr>
            <p:cNvPr id="2" name="Group 1"/>
            <p:cNvGrpSpPr/>
            <p:nvPr/>
          </p:nvGrpSpPr>
          <p:grpSpPr>
            <a:xfrm>
              <a:off x="2645969" y="569835"/>
              <a:ext cx="3242462" cy="323165"/>
              <a:chOff x="3234538" y="577727"/>
              <a:chExt cx="3242462" cy="323165"/>
            </a:xfrm>
            <a:solidFill>
              <a:schemeClr val="bg1"/>
            </a:solidFill>
          </p:grpSpPr>
          <p:sp>
            <p:nvSpPr>
              <p:cNvPr id="30" name="TextBox 29"/>
              <p:cNvSpPr txBox="1"/>
              <p:nvPr/>
            </p:nvSpPr>
            <p:spPr>
              <a:xfrm>
                <a:off x="3234538" y="577727"/>
                <a:ext cx="3242462" cy="3231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Avenir Book"/>
                  </a:rPr>
                  <a:t>Report  For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535121" y="611075"/>
                <a:ext cx="1865679" cy="2308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50000"/>
                      </a:schemeClr>
                    </a:solidFill>
                    <a:latin typeface="Avenir Book"/>
                  </a:rPr>
                  <a:t>  1 Oct 2020 – 1 Oct 2021</a:t>
                </a:r>
                <a:endParaRPr lang="en-US" sz="900" dirty="0">
                  <a:solidFill>
                    <a:schemeClr val="bg1">
                      <a:lumMod val="50000"/>
                    </a:schemeClr>
                  </a:solidFill>
                  <a:latin typeface="Avenir Book"/>
                </a:endParaRPr>
              </a:p>
            </p:txBody>
          </p:sp>
        </p:grpSp>
        <p:sp>
          <p:nvSpPr>
            <p:cNvPr id="60" name="Isosceles Triangle 59"/>
            <p:cNvSpPr/>
            <p:nvPr/>
          </p:nvSpPr>
          <p:spPr>
            <a:xfrm flipV="1">
              <a:off x="5606037" y="668195"/>
              <a:ext cx="124934" cy="10902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68080" y="497233"/>
            <a:ext cx="4125550" cy="323165"/>
            <a:chOff x="2645969" y="569835"/>
            <a:chExt cx="3242462" cy="323165"/>
          </a:xfrm>
        </p:grpSpPr>
        <p:grpSp>
          <p:nvGrpSpPr>
            <p:cNvPr id="66" name="Group 65"/>
            <p:cNvGrpSpPr/>
            <p:nvPr/>
          </p:nvGrpSpPr>
          <p:grpSpPr>
            <a:xfrm>
              <a:off x="2645969" y="569835"/>
              <a:ext cx="3242462" cy="323165"/>
              <a:chOff x="3234538" y="577727"/>
              <a:chExt cx="3242462" cy="323165"/>
            </a:xfrm>
            <a:solidFill>
              <a:schemeClr val="bg1"/>
            </a:solidFill>
          </p:grpSpPr>
          <p:sp>
            <p:nvSpPr>
              <p:cNvPr id="68" name="TextBox 67"/>
              <p:cNvSpPr txBox="1"/>
              <p:nvPr/>
            </p:nvSpPr>
            <p:spPr>
              <a:xfrm>
                <a:off x="3234538" y="577727"/>
                <a:ext cx="3242462" cy="3231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Avenir Book"/>
                  </a:rPr>
                  <a:t>Campaign  Name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849638" y="611075"/>
                <a:ext cx="1546090" cy="2308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50000"/>
                      </a:schemeClr>
                    </a:solidFill>
                    <a:latin typeface="Avenir Book"/>
                  </a:rPr>
                  <a:t>  Name101</a:t>
                </a:r>
                <a:endParaRPr lang="en-US" sz="900" dirty="0">
                  <a:solidFill>
                    <a:schemeClr val="bg1">
                      <a:lumMod val="50000"/>
                    </a:schemeClr>
                  </a:solidFill>
                  <a:latin typeface="Avenir Book"/>
                </a:endParaRPr>
              </a:p>
            </p:txBody>
          </p:sp>
        </p:grpSp>
        <p:sp>
          <p:nvSpPr>
            <p:cNvPr id="67" name="Isosceles Triangle 66"/>
            <p:cNvSpPr/>
            <p:nvPr/>
          </p:nvSpPr>
          <p:spPr>
            <a:xfrm flipV="1">
              <a:off x="5581248" y="665513"/>
              <a:ext cx="124934" cy="10902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78344" y="2419350"/>
            <a:ext cx="1828800" cy="1152144"/>
            <a:chOff x="4546031" y="1048187"/>
            <a:chExt cx="1981200" cy="1387382"/>
          </a:xfrm>
        </p:grpSpPr>
        <p:sp>
          <p:nvSpPr>
            <p:cNvPr id="71" name="TextBox 70"/>
            <p:cNvSpPr txBox="1"/>
            <p:nvPr/>
          </p:nvSpPr>
          <p:spPr>
            <a:xfrm>
              <a:off x="4546031" y="1048187"/>
              <a:ext cx="1981200" cy="1387382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100" dirty="0" smtClean="0">
                <a:solidFill>
                  <a:schemeClr val="bg1">
                    <a:lumMod val="50000"/>
                  </a:schemeClr>
                </a:solidFill>
                <a:latin typeface="Avenir Book"/>
                <a:ea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800" dirty="0" smtClean="0">
                  <a:solidFill>
                    <a:schemeClr val="bg1">
                      <a:lumMod val="50000"/>
                    </a:schemeClr>
                  </a:solidFill>
                  <a:latin typeface="Avenir Book"/>
                  <a:ea typeface="Cambria" pitchFamily="18" charset="0"/>
                </a:rPr>
                <a:t>12.65 SAR</a:t>
              </a:r>
            </a:p>
            <a:p>
              <a:pPr algn="ctr">
                <a:lnSpc>
                  <a:spcPct val="150000"/>
                </a:lnSpc>
              </a:pPr>
              <a:r>
                <a:rPr lang="en-US" sz="1050" dirty="0" smtClean="0">
                  <a:solidFill>
                    <a:schemeClr val="bg1">
                      <a:lumMod val="50000"/>
                    </a:schemeClr>
                  </a:solidFill>
                  <a:latin typeface="Avenir Book"/>
                  <a:ea typeface="Cambria" pitchFamily="18" charset="0"/>
                </a:rPr>
                <a:t>COST PER</a:t>
              </a:r>
              <a:r>
                <a:rPr lang="ar-SA" sz="1050" dirty="0" smtClean="0">
                  <a:solidFill>
                    <a:schemeClr val="bg1">
                      <a:lumMod val="50000"/>
                    </a:schemeClr>
                  </a:solidFill>
                  <a:latin typeface="Avenir Book"/>
                  <a:ea typeface="Cambria" pitchFamily="18" charset="0"/>
                </a:rPr>
                <a:t> </a:t>
              </a:r>
              <a:r>
                <a:rPr lang="en-US" sz="1050" dirty="0" smtClean="0">
                  <a:solidFill>
                    <a:schemeClr val="bg1">
                      <a:lumMod val="50000"/>
                    </a:schemeClr>
                  </a:solidFill>
                  <a:latin typeface="Avenir Book"/>
                  <a:ea typeface="Cambria" pitchFamily="18" charset="0"/>
                </a:rPr>
                <a:t>CLICK</a:t>
              </a:r>
              <a:endParaRPr lang="en-US" sz="1000" dirty="0" smtClean="0">
                <a:solidFill>
                  <a:schemeClr val="bg1">
                    <a:lumMod val="50000"/>
                  </a:schemeClr>
                </a:solidFill>
                <a:latin typeface="Avenir Book"/>
                <a:ea typeface="Cambria" pitchFamily="18" charset="0"/>
              </a:endParaRPr>
            </a:p>
            <a:p>
              <a:pPr algn="ctr"/>
              <a:endParaRPr lang="en-US" sz="1050" dirty="0">
                <a:solidFill>
                  <a:schemeClr val="bg1">
                    <a:lumMod val="50000"/>
                  </a:schemeClr>
                </a:solidFill>
                <a:latin typeface="Avenir Book"/>
                <a:ea typeface="Cambria" pitchFamily="18" charset="0"/>
              </a:endParaRPr>
            </a:p>
            <a:p>
              <a:pPr algn="ctr"/>
              <a:endParaRPr lang="en-US" sz="1050" dirty="0">
                <a:solidFill>
                  <a:schemeClr val="bg1">
                    <a:lumMod val="50000"/>
                  </a:schemeClr>
                </a:solidFill>
                <a:latin typeface="Avenir Book"/>
                <a:ea typeface="Cambria" pitchFamily="18" charset="0"/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5249718" y="2120414"/>
              <a:ext cx="573826" cy="304144"/>
              <a:chOff x="754912" y="464067"/>
              <a:chExt cx="573826" cy="304144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754912" y="464067"/>
                <a:ext cx="573826" cy="304144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Avenir Book"/>
                  </a:rPr>
                  <a:t> 1%</a:t>
                </a:r>
                <a:endParaRPr lang="en-US" sz="1000" dirty="0">
                  <a:solidFill>
                    <a:schemeClr val="bg1">
                      <a:lumMod val="50000"/>
                    </a:schemeClr>
                  </a:solidFill>
                  <a:latin typeface="Avenir Book"/>
                </a:endParaRPr>
              </a:p>
            </p:txBody>
          </p:sp>
          <p:sp>
            <p:nvSpPr>
              <p:cNvPr id="74" name="Isosceles Triangle 73"/>
              <p:cNvSpPr/>
              <p:nvPr/>
            </p:nvSpPr>
            <p:spPr>
              <a:xfrm flipV="1">
                <a:off x="856140" y="592848"/>
                <a:ext cx="124934" cy="99062"/>
              </a:xfrm>
              <a:prstGeom prst="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venir Book"/>
                </a:endParaRPr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2567711" y="3729990"/>
            <a:ext cx="1828800" cy="1280160"/>
            <a:chOff x="4477876" y="1193191"/>
            <a:chExt cx="1981200" cy="1770664"/>
          </a:xfrm>
        </p:grpSpPr>
        <p:sp>
          <p:nvSpPr>
            <p:cNvPr id="76" name="TextBox 75"/>
            <p:cNvSpPr txBox="1"/>
            <p:nvPr/>
          </p:nvSpPr>
          <p:spPr>
            <a:xfrm>
              <a:off x="4477876" y="1193191"/>
              <a:ext cx="1981200" cy="1770664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1800" dirty="0" smtClean="0">
                  <a:solidFill>
                    <a:schemeClr val="bg1">
                      <a:lumMod val="50000"/>
                    </a:schemeClr>
                  </a:solidFill>
                  <a:latin typeface="Avenir Book"/>
                  <a:ea typeface="Cambria" pitchFamily="18" charset="0"/>
                </a:rPr>
                <a:t>32</a:t>
              </a:r>
            </a:p>
            <a:p>
              <a:pPr algn="ctr"/>
              <a:r>
                <a:rPr lang="en-US" sz="1050" dirty="0" smtClean="0">
                  <a:solidFill>
                    <a:schemeClr val="bg1">
                      <a:lumMod val="50000"/>
                    </a:schemeClr>
                  </a:solidFill>
                  <a:latin typeface="Avenir Book"/>
                </a:rPr>
                <a:t>VIEW THROUGH CONVERSIONS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  <a:latin typeface="Avenir Book"/>
              </a:endParaRPr>
            </a:p>
            <a:p>
              <a:pPr algn="ctr"/>
              <a:endParaRPr lang="ar-SA" sz="1050" dirty="0" smtClean="0">
                <a:solidFill>
                  <a:schemeClr val="bg1">
                    <a:lumMod val="50000"/>
                  </a:schemeClr>
                </a:solidFill>
                <a:latin typeface="Avenir Book"/>
                <a:ea typeface="Cambria" pitchFamily="18" charset="0"/>
              </a:endParaRPr>
            </a:p>
            <a:p>
              <a:pPr algn="ctr"/>
              <a:endParaRPr lang="en-US" sz="600" dirty="0">
                <a:solidFill>
                  <a:schemeClr val="bg1">
                    <a:lumMod val="50000"/>
                  </a:schemeClr>
                </a:solidFill>
                <a:latin typeface="Avenir Book"/>
                <a:ea typeface="Cambria" pitchFamily="18" charset="0"/>
              </a:endParaRPr>
            </a:p>
            <a:p>
              <a:pPr algn="ctr"/>
              <a:endParaRPr lang="en-US" sz="1050" dirty="0">
                <a:solidFill>
                  <a:schemeClr val="bg1">
                    <a:lumMod val="50000"/>
                  </a:schemeClr>
                </a:solidFill>
                <a:latin typeface="Avenir Book"/>
                <a:ea typeface="Cambria" pitchFamily="18" charset="0"/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5249718" y="2510186"/>
              <a:ext cx="573826" cy="348273"/>
              <a:chOff x="754912" y="853839"/>
              <a:chExt cx="573826" cy="348273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754912" y="853839"/>
                <a:ext cx="573826" cy="348273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Avenir Book"/>
                  </a:rPr>
                  <a:t> 3%</a:t>
                </a:r>
                <a:endParaRPr lang="en-US" sz="1000" dirty="0">
                  <a:solidFill>
                    <a:schemeClr val="bg1">
                      <a:lumMod val="50000"/>
                    </a:schemeClr>
                  </a:solidFill>
                  <a:latin typeface="Avenir Book"/>
                </a:endParaRPr>
              </a:p>
            </p:txBody>
          </p:sp>
          <p:sp>
            <p:nvSpPr>
              <p:cNvPr id="79" name="Isosceles Triangle 78"/>
              <p:cNvSpPr/>
              <p:nvPr/>
            </p:nvSpPr>
            <p:spPr>
              <a:xfrm>
                <a:off x="829610" y="983434"/>
                <a:ext cx="124934" cy="99061"/>
              </a:xfrm>
              <a:prstGeom prst="triangl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venir Book"/>
                </a:endParaRPr>
              </a:p>
            </p:txBody>
          </p:sp>
        </p:grpSp>
      </p:grpSp>
      <p:sp>
        <p:nvSpPr>
          <p:cNvPr id="62" name="Google Shape;350;p34"/>
          <p:cNvSpPr/>
          <p:nvPr/>
        </p:nvSpPr>
        <p:spPr>
          <a:xfrm>
            <a:off x="0" y="52685"/>
            <a:ext cx="9144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smtClean="0">
                <a:solidFill>
                  <a:srgbClr val="42BDBB"/>
                </a:solidFill>
                <a:latin typeface="Bebas Neue"/>
                <a:ea typeface="Bebas Neue"/>
                <a:cs typeface="Bebas Neue"/>
                <a:sym typeface="Bebas Neue"/>
              </a:rPr>
              <a:t>Digital marketing </a:t>
            </a:r>
            <a:r>
              <a:rPr lang="en" sz="2400" b="0" i="0" u="none" strike="noStrike" cap="none" dirty="0" smtClean="0">
                <a:solidFill>
                  <a:srgbClr val="42BDBB"/>
                </a:solidFill>
                <a:latin typeface="Bebas Neue"/>
                <a:ea typeface="Bebas Neue"/>
                <a:cs typeface="Bebas Neue"/>
                <a:sym typeface="Bebas Neue"/>
              </a:rPr>
              <a:t>Dashboard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38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xmlns="" id="{2471D51A-E4E5-3E49-AE45-0E703C8C87EB}"/>
              </a:ext>
            </a:extLst>
          </p:cNvPr>
          <p:cNvSpPr/>
          <p:nvPr/>
        </p:nvSpPr>
        <p:spPr>
          <a:xfrm rot="5400000">
            <a:off x="115894" y="1873450"/>
            <a:ext cx="4019879" cy="16069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x-none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27" name="Google Shape;207;p31">
            <a:extLst>
              <a:ext uri="{FF2B5EF4-FFF2-40B4-BE49-F238E27FC236}">
                <a16:creationId xmlns:a16="http://schemas.microsoft.com/office/drawing/2014/main" xmlns="" id="{027D7E65-7DD0-9F47-90A9-BEFEBE6247EC}"/>
              </a:ext>
            </a:extLst>
          </p:cNvPr>
          <p:cNvGrpSpPr>
            <a:grpSpLocks noChangeAspect="1"/>
          </p:cNvGrpSpPr>
          <p:nvPr/>
        </p:nvGrpSpPr>
        <p:grpSpPr>
          <a:xfrm>
            <a:off x="1414810" y="815283"/>
            <a:ext cx="1440000" cy="708610"/>
            <a:chOff x="610478" y="3320948"/>
            <a:chExt cx="1656720" cy="815254"/>
          </a:xfrm>
        </p:grpSpPr>
        <p:sp>
          <p:nvSpPr>
            <p:cNvPr id="28" name="Google Shape;208;p31">
              <a:extLst>
                <a:ext uri="{FF2B5EF4-FFF2-40B4-BE49-F238E27FC236}">
                  <a16:creationId xmlns:a16="http://schemas.microsoft.com/office/drawing/2014/main" xmlns="" id="{0193B1CF-D5C2-0942-8261-2CE7C49FF2DF}"/>
                </a:ext>
              </a:extLst>
            </p:cNvPr>
            <p:cNvSpPr/>
            <p:nvPr/>
          </p:nvSpPr>
          <p:spPr>
            <a:xfrm>
              <a:off x="1195066" y="3320948"/>
              <a:ext cx="492062" cy="463120"/>
            </a:xfrm>
            <a:custGeom>
              <a:avLst/>
              <a:gdLst/>
              <a:ahLst/>
              <a:cxnLst/>
              <a:rect l="l" t="t" r="r" b="b"/>
              <a:pathLst>
                <a:path w="3024229" h="2846350" extrusionOk="0">
                  <a:moveTo>
                    <a:pt x="1498741" y="0"/>
                  </a:moveTo>
                  <a:cubicBezTo>
                    <a:pt x="2023629" y="0"/>
                    <a:pt x="2529883" y="79782"/>
                    <a:pt x="3006037" y="227882"/>
                  </a:cubicBezTo>
                  <a:lnTo>
                    <a:pt x="3024229" y="234038"/>
                  </a:lnTo>
                  <a:lnTo>
                    <a:pt x="2158334" y="2846350"/>
                  </a:lnTo>
                  <a:lnTo>
                    <a:pt x="1966093" y="2796919"/>
                  </a:lnTo>
                  <a:cubicBezTo>
                    <a:pt x="1815134" y="2766029"/>
                    <a:pt x="1658832" y="2749806"/>
                    <a:pt x="1498741" y="2749806"/>
                  </a:cubicBezTo>
                  <a:cubicBezTo>
                    <a:pt x="1338650" y="2749806"/>
                    <a:pt x="1182348" y="2766029"/>
                    <a:pt x="1031389" y="2796919"/>
                  </a:cubicBezTo>
                  <a:lnTo>
                    <a:pt x="851609" y="2843146"/>
                  </a:lnTo>
                  <a:lnTo>
                    <a:pt x="0" y="225453"/>
                  </a:lnTo>
                  <a:lnTo>
                    <a:pt x="231977" y="159578"/>
                  </a:lnTo>
                  <a:cubicBezTo>
                    <a:pt x="636868" y="55405"/>
                    <a:pt x="1061334" y="0"/>
                    <a:pt x="1498741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3600" b="0" i="0" u="none" strike="noStrike" kern="0" cap="none" spc="0" normalizeH="0" baseline="0" noProof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09;p31">
              <a:extLst>
                <a:ext uri="{FF2B5EF4-FFF2-40B4-BE49-F238E27FC236}">
                  <a16:creationId xmlns:a16="http://schemas.microsoft.com/office/drawing/2014/main" xmlns="" id="{7ED67B7D-5CB6-C047-9D20-3D2E051AFA33}"/>
                </a:ext>
              </a:extLst>
            </p:cNvPr>
            <p:cNvSpPr/>
            <p:nvPr/>
          </p:nvSpPr>
          <p:spPr>
            <a:xfrm>
              <a:off x="780515" y="3365498"/>
              <a:ext cx="527673" cy="546657"/>
            </a:xfrm>
            <a:custGeom>
              <a:avLst/>
              <a:gdLst/>
              <a:ahLst/>
              <a:cxnLst/>
              <a:rect l="l" t="t" r="r" b="b"/>
              <a:pathLst>
                <a:path w="3243097" h="3359774" extrusionOk="0">
                  <a:moveTo>
                    <a:pt x="2391581" y="0"/>
                  </a:moveTo>
                  <a:lnTo>
                    <a:pt x="3243097" y="2617405"/>
                  </a:lnTo>
                  <a:lnTo>
                    <a:pt x="3126410" y="2660112"/>
                  </a:lnTo>
                  <a:cubicBezTo>
                    <a:pt x="2779614" y="2806795"/>
                    <a:pt x="2475926" y="3035440"/>
                    <a:pt x="2239631" y="3321763"/>
                  </a:cubicBezTo>
                  <a:lnTo>
                    <a:pt x="2211207" y="3359774"/>
                  </a:lnTo>
                  <a:lnTo>
                    <a:pt x="0" y="1722466"/>
                  </a:lnTo>
                  <a:lnTo>
                    <a:pt x="117747" y="1572631"/>
                  </a:lnTo>
                  <a:cubicBezTo>
                    <a:pt x="685889" y="884203"/>
                    <a:pt x="1432270" y="348323"/>
                    <a:pt x="2286242" y="35642"/>
                  </a:cubicBezTo>
                  <a:lnTo>
                    <a:pt x="239158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3600" b="0" i="0" u="none" strike="noStrike" kern="0" cap="none" spc="0" normalizeH="0" baseline="0" noProof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10;p31">
              <a:extLst>
                <a:ext uri="{FF2B5EF4-FFF2-40B4-BE49-F238E27FC236}">
                  <a16:creationId xmlns:a16="http://schemas.microsoft.com/office/drawing/2014/main" xmlns="" id="{3E7B625E-6690-7E43-89C6-82385772E413}"/>
                </a:ext>
              </a:extLst>
            </p:cNvPr>
            <p:cNvSpPr/>
            <p:nvPr/>
          </p:nvSpPr>
          <p:spPr>
            <a:xfrm>
              <a:off x="1571352" y="3366973"/>
              <a:ext cx="532276" cy="549128"/>
            </a:xfrm>
            <a:custGeom>
              <a:avLst/>
              <a:gdLst/>
              <a:ahLst/>
              <a:cxnLst/>
              <a:rect l="l" t="t" r="r" b="b"/>
              <a:pathLst>
                <a:path w="3271388" h="3374959" extrusionOk="0">
                  <a:moveTo>
                    <a:pt x="866062" y="0"/>
                  </a:moveTo>
                  <a:lnTo>
                    <a:pt x="944797" y="26641"/>
                  </a:lnTo>
                  <a:cubicBezTo>
                    <a:pt x="1876403" y="367748"/>
                    <a:pt x="2679967" y="974479"/>
                    <a:pt x="3263768" y="1755113"/>
                  </a:cubicBezTo>
                  <a:lnTo>
                    <a:pt x="3271388" y="1765829"/>
                  </a:lnTo>
                  <a:lnTo>
                    <a:pt x="1037918" y="3374959"/>
                  </a:lnTo>
                  <a:lnTo>
                    <a:pt x="991408" y="3312762"/>
                  </a:lnTo>
                  <a:cubicBezTo>
                    <a:pt x="755113" y="3026439"/>
                    <a:pt x="451425" y="2797794"/>
                    <a:pt x="104629" y="2651111"/>
                  </a:cubicBezTo>
                  <a:lnTo>
                    <a:pt x="0" y="2612817"/>
                  </a:lnTo>
                  <a:lnTo>
                    <a:pt x="86606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3600" b="0" i="0" u="none" strike="noStrike" kern="0" cap="none" spc="0" normalizeH="0" baseline="0" noProof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11;p31">
              <a:extLst>
                <a:ext uri="{FF2B5EF4-FFF2-40B4-BE49-F238E27FC236}">
                  <a16:creationId xmlns:a16="http://schemas.microsoft.com/office/drawing/2014/main" xmlns="" id="{EAB425AC-D458-4649-B8D9-D9519DD0B7D5}"/>
                </a:ext>
              </a:extLst>
            </p:cNvPr>
            <p:cNvSpPr/>
            <p:nvPr/>
          </p:nvSpPr>
          <p:spPr>
            <a:xfrm>
              <a:off x="610478" y="3666981"/>
              <a:ext cx="514389" cy="469160"/>
            </a:xfrm>
            <a:custGeom>
              <a:avLst/>
              <a:gdLst/>
              <a:ahLst/>
              <a:cxnLst/>
              <a:rect l="l" t="t" r="r" b="b"/>
              <a:pathLst>
                <a:path w="3161453" h="2883477" extrusionOk="0">
                  <a:moveTo>
                    <a:pt x="951022" y="0"/>
                  </a:moveTo>
                  <a:lnTo>
                    <a:pt x="3161453" y="1636734"/>
                  </a:lnTo>
                  <a:lnTo>
                    <a:pt x="3143998" y="1660075"/>
                  </a:lnTo>
                  <a:cubicBezTo>
                    <a:pt x="2935631" y="1968499"/>
                    <a:pt x="2799513" y="2329744"/>
                    <a:pt x="2759929" y="2719528"/>
                  </a:cubicBezTo>
                  <a:lnTo>
                    <a:pt x="2751650" y="2883477"/>
                  </a:lnTo>
                  <a:lnTo>
                    <a:pt x="0" y="2883477"/>
                  </a:lnTo>
                  <a:lnTo>
                    <a:pt x="4745" y="2695790"/>
                  </a:lnTo>
                  <a:cubicBezTo>
                    <a:pt x="52918" y="1745467"/>
                    <a:pt x="362824" y="864198"/>
                    <a:pt x="863816" y="122632"/>
                  </a:cubicBezTo>
                  <a:lnTo>
                    <a:pt x="95102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3600" b="0" i="0" u="none" strike="noStrike" kern="0" cap="none" spc="0" normalizeH="0" baseline="0" noProof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12;p31">
              <a:extLst>
                <a:ext uri="{FF2B5EF4-FFF2-40B4-BE49-F238E27FC236}">
                  <a16:creationId xmlns:a16="http://schemas.microsoft.com/office/drawing/2014/main" xmlns="" id="{B76EF6ED-FF26-934E-9551-BF3F194228CF}"/>
                </a:ext>
              </a:extLst>
            </p:cNvPr>
            <p:cNvSpPr/>
            <p:nvPr/>
          </p:nvSpPr>
          <p:spPr>
            <a:xfrm>
              <a:off x="1755741" y="3675804"/>
              <a:ext cx="511458" cy="460398"/>
            </a:xfrm>
            <a:custGeom>
              <a:avLst/>
              <a:gdLst/>
              <a:ahLst/>
              <a:cxnLst/>
              <a:rect l="l" t="t" r="r" b="b"/>
              <a:pathLst>
                <a:path w="3143439" h="2829624" extrusionOk="0">
                  <a:moveTo>
                    <a:pt x="2230713" y="0"/>
                  </a:moveTo>
                  <a:lnTo>
                    <a:pt x="2279623" y="68779"/>
                  </a:lnTo>
                  <a:cubicBezTo>
                    <a:pt x="2780615" y="810345"/>
                    <a:pt x="3090521" y="1691614"/>
                    <a:pt x="3138693" y="2641937"/>
                  </a:cubicBezTo>
                  <a:lnTo>
                    <a:pt x="3143439" y="2829624"/>
                  </a:lnTo>
                  <a:lnTo>
                    <a:pt x="391788" y="2829624"/>
                  </a:lnTo>
                  <a:lnTo>
                    <a:pt x="383509" y="2665675"/>
                  </a:lnTo>
                  <a:cubicBezTo>
                    <a:pt x="351842" y="2353848"/>
                    <a:pt x="258393" y="2060286"/>
                    <a:pt x="115596" y="1797420"/>
                  </a:cubicBezTo>
                  <a:lnTo>
                    <a:pt x="0" y="1607144"/>
                  </a:lnTo>
                  <a:lnTo>
                    <a:pt x="223071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3600" b="0" i="0" u="none" strike="noStrike" kern="0" cap="none" spc="0" normalizeH="0" baseline="0" noProof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3" name="Google Shape;220;p31">
            <a:extLst>
              <a:ext uri="{FF2B5EF4-FFF2-40B4-BE49-F238E27FC236}">
                <a16:creationId xmlns:a16="http://schemas.microsoft.com/office/drawing/2014/main" xmlns="" id="{57E0E103-241D-A24D-8685-22252CD289EA}"/>
              </a:ext>
            </a:extLst>
          </p:cNvPr>
          <p:cNvCxnSpPr>
            <a:cxnSpLocks/>
          </p:cNvCxnSpPr>
          <p:nvPr/>
        </p:nvCxnSpPr>
        <p:spPr>
          <a:xfrm rot="10800000">
            <a:off x="1597610" y="1369128"/>
            <a:ext cx="528600" cy="15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34" name="Google Shape;207;p31">
            <a:extLst>
              <a:ext uri="{FF2B5EF4-FFF2-40B4-BE49-F238E27FC236}">
                <a16:creationId xmlns:a16="http://schemas.microsoft.com/office/drawing/2014/main" xmlns="" id="{5C5325FE-F9BB-2149-AF75-EFF29DF51889}"/>
              </a:ext>
            </a:extLst>
          </p:cNvPr>
          <p:cNvGrpSpPr>
            <a:grpSpLocks noChangeAspect="1"/>
          </p:cNvGrpSpPr>
          <p:nvPr/>
        </p:nvGrpSpPr>
        <p:grpSpPr>
          <a:xfrm>
            <a:off x="1414811" y="2222654"/>
            <a:ext cx="1440000" cy="708610"/>
            <a:chOff x="610478" y="3320948"/>
            <a:chExt cx="1656720" cy="815254"/>
          </a:xfrm>
        </p:grpSpPr>
        <p:sp>
          <p:nvSpPr>
            <p:cNvPr id="35" name="Google Shape;208;p31">
              <a:extLst>
                <a:ext uri="{FF2B5EF4-FFF2-40B4-BE49-F238E27FC236}">
                  <a16:creationId xmlns:a16="http://schemas.microsoft.com/office/drawing/2014/main" xmlns="" id="{C9854C64-4351-5E44-8D28-D3C563644896}"/>
                </a:ext>
              </a:extLst>
            </p:cNvPr>
            <p:cNvSpPr/>
            <p:nvPr/>
          </p:nvSpPr>
          <p:spPr>
            <a:xfrm>
              <a:off x="1195066" y="3320948"/>
              <a:ext cx="492062" cy="463120"/>
            </a:xfrm>
            <a:custGeom>
              <a:avLst/>
              <a:gdLst/>
              <a:ahLst/>
              <a:cxnLst/>
              <a:rect l="l" t="t" r="r" b="b"/>
              <a:pathLst>
                <a:path w="3024229" h="2846350" extrusionOk="0">
                  <a:moveTo>
                    <a:pt x="1498741" y="0"/>
                  </a:moveTo>
                  <a:cubicBezTo>
                    <a:pt x="2023629" y="0"/>
                    <a:pt x="2529883" y="79782"/>
                    <a:pt x="3006037" y="227882"/>
                  </a:cubicBezTo>
                  <a:lnTo>
                    <a:pt x="3024229" y="234038"/>
                  </a:lnTo>
                  <a:lnTo>
                    <a:pt x="2158334" y="2846350"/>
                  </a:lnTo>
                  <a:lnTo>
                    <a:pt x="1966093" y="2796919"/>
                  </a:lnTo>
                  <a:cubicBezTo>
                    <a:pt x="1815134" y="2766029"/>
                    <a:pt x="1658832" y="2749806"/>
                    <a:pt x="1498741" y="2749806"/>
                  </a:cubicBezTo>
                  <a:cubicBezTo>
                    <a:pt x="1338650" y="2749806"/>
                    <a:pt x="1182348" y="2766029"/>
                    <a:pt x="1031389" y="2796919"/>
                  </a:cubicBezTo>
                  <a:lnTo>
                    <a:pt x="851609" y="2843146"/>
                  </a:lnTo>
                  <a:lnTo>
                    <a:pt x="0" y="225453"/>
                  </a:lnTo>
                  <a:lnTo>
                    <a:pt x="231977" y="159578"/>
                  </a:lnTo>
                  <a:cubicBezTo>
                    <a:pt x="636868" y="55405"/>
                    <a:pt x="1061334" y="0"/>
                    <a:pt x="14987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09;p31">
              <a:extLst>
                <a:ext uri="{FF2B5EF4-FFF2-40B4-BE49-F238E27FC236}">
                  <a16:creationId xmlns:a16="http://schemas.microsoft.com/office/drawing/2014/main" xmlns="" id="{811C5CE2-8235-E242-A905-22575849E3AD}"/>
                </a:ext>
              </a:extLst>
            </p:cNvPr>
            <p:cNvSpPr/>
            <p:nvPr/>
          </p:nvSpPr>
          <p:spPr>
            <a:xfrm>
              <a:off x="780515" y="3365498"/>
              <a:ext cx="527673" cy="546657"/>
            </a:xfrm>
            <a:custGeom>
              <a:avLst/>
              <a:gdLst/>
              <a:ahLst/>
              <a:cxnLst/>
              <a:rect l="l" t="t" r="r" b="b"/>
              <a:pathLst>
                <a:path w="3243097" h="3359774" extrusionOk="0">
                  <a:moveTo>
                    <a:pt x="2391581" y="0"/>
                  </a:moveTo>
                  <a:lnTo>
                    <a:pt x="3243097" y="2617405"/>
                  </a:lnTo>
                  <a:lnTo>
                    <a:pt x="3126410" y="2660112"/>
                  </a:lnTo>
                  <a:cubicBezTo>
                    <a:pt x="2779614" y="2806795"/>
                    <a:pt x="2475926" y="3035440"/>
                    <a:pt x="2239631" y="3321763"/>
                  </a:cubicBezTo>
                  <a:lnTo>
                    <a:pt x="2211207" y="3359774"/>
                  </a:lnTo>
                  <a:lnTo>
                    <a:pt x="0" y="1722466"/>
                  </a:lnTo>
                  <a:lnTo>
                    <a:pt x="117747" y="1572631"/>
                  </a:lnTo>
                  <a:cubicBezTo>
                    <a:pt x="685889" y="884203"/>
                    <a:pt x="1432270" y="348323"/>
                    <a:pt x="2286242" y="35642"/>
                  </a:cubicBezTo>
                  <a:lnTo>
                    <a:pt x="239158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3600" b="0" i="0" u="none" strike="noStrike" kern="0" cap="none" spc="0" normalizeH="0" baseline="0" noProof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10;p31">
              <a:extLst>
                <a:ext uri="{FF2B5EF4-FFF2-40B4-BE49-F238E27FC236}">
                  <a16:creationId xmlns:a16="http://schemas.microsoft.com/office/drawing/2014/main" xmlns="" id="{921A99D2-7C6E-DF46-B5E8-141254C1D0AD}"/>
                </a:ext>
              </a:extLst>
            </p:cNvPr>
            <p:cNvSpPr/>
            <p:nvPr/>
          </p:nvSpPr>
          <p:spPr>
            <a:xfrm>
              <a:off x="1571352" y="3366973"/>
              <a:ext cx="532276" cy="549128"/>
            </a:xfrm>
            <a:custGeom>
              <a:avLst/>
              <a:gdLst/>
              <a:ahLst/>
              <a:cxnLst/>
              <a:rect l="l" t="t" r="r" b="b"/>
              <a:pathLst>
                <a:path w="3271388" h="3374959" extrusionOk="0">
                  <a:moveTo>
                    <a:pt x="866062" y="0"/>
                  </a:moveTo>
                  <a:lnTo>
                    <a:pt x="944797" y="26641"/>
                  </a:lnTo>
                  <a:cubicBezTo>
                    <a:pt x="1876403" y="367748"/>
                    <a:pt x="2679967" y="974479"/>
                    <a:pt x="3263768" y="1755113"/>
                  </a:cubicBezTo>
                  <a:lnTo>
                    <a:pt x="3271388" y="1765829"/>
                  </a:lnTo>
                  <a:lnTo>
                    <a:pt x="1037918" y="3374959"/>
                  </a:lnTo>
                  <a:lnTo>
                    <a:pt x="991408" y="3312762"/>
                  </a:lnTo>
                  <a:cubicBezTo>
                    <a:pt x="755113" y="3026439"/>
                    <a:pt x="451425" y="2797794"/>
                    <a:pt x="104629" y="2651111"/>
                  </a:cubicBezTo>
                  <a:lnTo>
                    <a:pt x="0" y="2612817"/>
                  </a:lnTo>
                  <a:lnTo>
                    <a:pt x="86606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3600" b="0" i="0" u="none" strike="noStrike" kern="0" cap="none" spc="0" normalizeH="0" baseline="0" noProof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11;p31">
              <a:extLst>
                <a:ext uri="{FF2B5EF4-FFF2-40B4-BE49-F238E27FC236}">
                  <a16:creationId xmlns:a16="http://schemas.microsoft.com/office/drawing/2014/main" xmlns="" id="{3EBBCEFE-CFAC-5941-8315-4B16A0158FA6}"/>
                </a:ext>
              </a:extLst>
            </p:cNvPr>
            <p:cNvSpPr/>
            <p:nvPr/>
          </p:nvSpPr>
          <p:spPr>
            <a:xfrm>
              <a:off x="610478" y="3666981"/>
              <a:ext cx="514389" cy="469160"/>
            </a:xfrm>
            <a:custGeom>
              <a:avLst/>
              <a:gdLst/>
              <a:ahLst/>
              <a:cxnLst/>
              <a:rect l="l" t="t" r="r" b="b"/>
              <a:pathLst>
                <a:path w="3161453" h="2883477" extrusionOk="0">
                  <a:moveTo>
                    <a:pt x="951022" y="0"/>
                  </a:moveTo>
                  <a:lnTo>
                    <a:pt x="3161453" y="1636734"/>
                  </a:lnTo>
                  <a:lnTo>
                    <a:pt x="3143998" y="1660075"/>
                  </a:lnTo>
                  <a:cubicBezTo>
                    <a:pt x="2935631" y="1968499"/>
                    <a:pt x="2799513" y="2329744"/>
                    <a:pt x="2759929" y="2719528"/>
                  </a:cubicBezTo>
                  <a:lnTo>
                    <a:pt x="2751650" y="2883477"/>
                  </a:lnTo>
                  <a:lnTo>
                    <a:pt x="0" y="2883477"/>
                  </a:lnTo>
                  <a:lnTo>
                    <a:pt x="4745" y="2695790"/>
                  </a:lnTo>
                  <a:cubicBezTo>
                    <a:pt x="52918" y="1745467"/>
                    <a:pt x="362824" y="864198"/>
                    <a:pt x="863816" y="122632"/>
                  </a:cubicBezTo>
                  <a:lnTo>
                    <a:pt x="95102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3600" b="0" i="0" u="none" strike="noStrike" kern="0" cap="none" spc="0" normalizeH="0" baseline="0" noProof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12;p31">
              <a:extLst>
                <a:ext uri="{FF2B5EF4-FFF2-40B4-BE49-F238E27FC236}">
                  <a16:creationId xmlns:a16="http://schemas.microsoft.com/office/drawing/2014/main" xmlns="" id="{0DE4DFAD-5A78-E94B-A858-84FD8E967934}"/>
                </a:ext>
              </a:extLst>
            </p:cNvPr>
            <p:cNvSpPr/>
            <p:nvPr/>
          </p:nvSpPr>
          <p:spPr>
            <a:xfrm>
              <a:off x="1755741" y="3675804"/>
              <a:ext cx="511458" cy="460398"/>
            </a:xfrm>
            <a:custGeom>
              <a:avLst/>
              <a:gdLst/>
              <a:ahLst/>
              <a:cxnLst/>
              <a:rect l="l" t="t" r="r" b="b"/>
              <a:pathLst>
                <a:path w="3143439" h="2829624" extrusionOk="0">
                  <a:moveTo>
                    <a:pt x="2230713" y="0"/>
                  </a:moveTo>
                  <a:lnTo>
                    <a:pt x="2279623" y="68779"/>
                  </a:lnTo>
                  <a:cubicBezTo>
                    <a:pt x="2780615" y="810345"/>
                    <a:pt x="3090521" y="1691614"/>
                    <a:pt x="3138693" y="2641937"/>
                  </a:cubicBezTo>
                  <a:lnTo>
                    <a:pt x="3143439" y="2829624"/>
                  </a:lnTo>
                  <a:lnTo>
                    <a:pt x="391788" y="2829624"/>
                  </a:lnTo>
                  <a:lnTo>
                    <a:pt x="383509" y="2665675"/>
                  </a:lnTo>
                  <a:cubicBezTo>
                    <a:pt x="351842" y="2353848"/>
                    <a:pt x="258393" y="2060286"/>
                    <a:pt x="115596" y="1797420"/>
                  </a:cubicBezTo>
                  <a:lnTo>
                    <a:pt x="0" y="1607144"/>
                  </a:lnTo>
                  <a:lnTo>
                    <a:pt x="223071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3600" b="0" i="0" u="none" strike="noStrike" kern="0" cap="none" spc="0" normalizeH="0" baseline="0" noProof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0" name="Google Shape;222;p31">
            <a:extLst>
              <a:ext uri="{FF2B5EF4-FFF2-40B4-BE49-F238E27FC236}">
                <a16:creationId xmlns:a16="http://schemas.microsoft.com/office/drawing/2014/main" xmlns="" id="{C8090838-5051-A343-B8B8-2ECD9A9B5526}"/>
              </a:ext>
            </a:extLst>
          </p:cNvPr>
          <p:cNvCxnSpPr>
            <a:cxnSpLocks/>
          </p:cNvCxnSpPr>
          <p:nvPr/>
        </p:nvCxnSpPr>
        <p:spPr>
          <a:xfrm rot="10800000">
            <a:off x="2141702" y="2437404"/>
            <a:ext cx="0" cy="45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42" name="Google Shape;207;p31">
            <a:extLst>
              <a:ext uri="{FF2B5EF4-FFF2-40B4-BE49-F238E27FC236}">
                <a16:creationId xmlns:a16="http://schemas.microsoft.com/office/drawing/2014/main" xmlns="" id="{BC67361B-393D-AD43-847A-ADCF9488EC0B}"/>
              </a:ext>
            </a:extLst>
          </p:cNvPr>
          <p:cNvGrpSpPr>
            <a:grpSpLocks noChangeAspect="1"/>
          </p:cNvGrpSpPr>
          <p:nvPr/>
        </p:nvGrpSpPr>
        <p:grpSpPr>
          <a:xfrm>
            <a:off x="1414811" y="3565730"/>
            <a:ext cx="1440000" cy="708610"/>
            <a:chOff x="610478" y="3320948"/>
            <a:chExt cx="1656720" cy="815254"/>
          </a:xfrm>
        </p:grpSpPr>
        <p:sp>
          <p:nvSpPr>
            <p:cNvPr id="43" name="Google Shape;208;p31">
              <a:extLst>
                <a:ext uri="{FF2B5EF4-FFF2-40B4-BE49-F238E27FC236}">
                  <a16:creationId xmlns:a16="http://schemas.microsoft.com/office/drawing/2014/main" xmlns="" id="{45588500-1CFF-D04C-A01F-15444C5E43E7}"/>
                </a:ext>
              </a:extLst>
            </p:cNvPr>
            <p:cNvSpPr/>
            <p:nvPr/>
          </p:nvSpPr>
          <p:spPr>
            <a:xfrm>
              <a:off x="1195066" y="3320948"/>
              <a:ext cx="492062" cy="463120"/>
            </a:xfrm>
            <a:custGeom>
              <a:avLst/>
              <a:gdLst/>
              <a:ahLst/>
              <a:cxnLst/>
              <a:rect l="l" t="t" r="r" b="b"/>
              <a:pathLst>
                <a:path w="3024229" h="2846350" extrusionOk="0">
                  <a:moveTo>
                    <a:pt x="1498741" y="0"/>
                  </a:moveTo>
                  <a:cubicBezTo>
                    <a:pt x="2023629" y="0"/>
                    <a:pt x="2529883" y="79782"/>
                    <a:pt x="3006037" y="227882"/>
                  </a:cubicBezTo>
                  <a:lnTo>
                    <a:pt x="3024229" y="234038"/>
                  </a:lnTo>
                  <a:lnTo>
                    <a:pt x="2158334" y="2846350"/>
                  </a:lnTo>
                  <a:lnTo>
                    <a:pt x="1966093" y="2796919"/>
                  </a:lnTo>
                  <a:cubicBezTo>
                    <a:pt x="1815134" y="2766029"/>
                    <a:pt x="1658832" y="2749806"/>
                    <a:pt x="1498741" y="2749806"/>
                  </a:cubicBezTo>
                  <a:cubicBezTo>
                    <a:pt x="1338650" y="2749806"/>
                    <a:pt x="1182348" y="2766029"/>
                    <a:pt x="1031389" y="2796919"/>
                  </a:cubicBezTo>
                  <a:lnTo>
                    <a:pt x="851609" y="2843146"/>
                  </a:lnTo>
                  <a:lnTo>
                    <a:pt x="0" y="225453"/>
                  </a:lnTo>
                  <a:lnTo>
                    <a:pt x="231977" y="159578"/>
                  </a:lnTo>
                  <a:cubicBezTo>
                    <a:pt x="636868" y="55405"/>
                    <a:pt x="1061334" y="0"/>
                    <a:pt x="1498741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3600" b="0" i="0" u="none" strike="noStrike" kern="0" cap="none" spc="0" normalizeH="0" baseline="0" noProof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09;p31">
              <a:extLst>
                <a:ext uri="{FF2B5EF4-FFF2-40B4-BE49-F238E27FC236}">
                  <a16:creationId xmlns:a16="http://schemas.microsoft.com/office/drawing/2014/main" xmlns="" id="{7A04311E-615F-2F4F-A332-D7330AA82970}"/>
                </a:ext>
              </a:extLst>
            </p:cNvPr>
            <p:cNvSpPr/>
            <p:nvPr/>
          </p:nvSpPr>
          <p:spPr>
            <a:xfrm>
              <a:off x="780515" y="3365498"/>
              <a:ext cx="527673" cy="546657"/>
            </a:xfrm>
            <a:custGeom>
              <a:avLst/>
              <a:gdLst/>
              <a:ahLst/>
              <a:cxnLst/>
              <a:rect l="l" t="t" r="r" b="b"/>
              <a:pathLst>
                <a:path w="3243097" h="3359774" extrusionOk="0">
                  <a:moveTo>
                    <a:pt x="2391581" y="0"/>
                  </a:moveTo>
                  <a:lnTo>
                    <a:pt x="3243097" y="2617405"/>
                  </a:lnTo>
                  <a:lnTo>
                    <a:pt x="3126410" y="2660112"/>
                  </a:lnTo>
                  <a:cubicBezTo>
                    <a:pt x="2779614" y="2806795"/>
                    <a:pt x="2475926" y="3035440"/>
                    <a:pt x="2239631" y="3321763"/>
                  </a:cubicBezTo>
                  <a:lnTo>
                    <a:pt x="2211207" y="3359774"/>
                  </a:lnTo>
                  <a:lnTo>
                    <a:pt x="0" y="1722466"/>
                  </a:lnTo>
                  <a:lnTo>
                    <a:pt x="117747" y="1572631"/>
                  </a:lnTo>
                  <a:cubicBezTo>
                    <a:pt x="685889" y="884203"/>
                    <a:pt x="1432270" y="348323"/>
                    <a:pt x="2286242" y="35642"/>
                  </a:cubicBezTo>
                  <a:lnTo>
                    <a:pt x="239158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3600" b="0" i="0" u="none" strike="noStrike" kern="0" cap="none" spc="0" normalizeH="0" baseline="0" noProof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10;p31">
              <a:extLst>
                <a:ext uri="{FF2B5EF4-FFF2-40B4-BE49-F238E27FC236}">
                  <a16:creationId xmlns:a16="http://schemas.microsoft.com/office/drawing/2014/main" xmlns="" id="{6E5C3B89-D6BE-4541-9AD4-B10224422651}"/>
                </a:ext>
              </a:extLst>
            </p:cNvPr>
            <p:cNvSpPr/>
            <p:nvPr/>
          </p:nvSpPr>
          <p:spPr>
            <a:xfrm>
              <a:off x="1571352" y="3366973"/>
              <a:ext cx="532276" cy="549128"/>
            </a:xfrm>
            <a:custGeom>
              <a:avLst/>
              <a:gdLst/>
              <a:ahLst/>
              <a:cxnLst/>
              <a:rect l="l" t="t" r="r" b="b"/>
              <a:pathLst>
                <a:path w="3271388" h="3374959" extrusionOk="0">
                  <a:moveTo>
                    <a:pt x="866062" y="0"/>
                  </a:moveTo>
                  <a:lnTo>
                    <a:pt x="944797" y="26641"/>
                  </a:lnTo>
                  <a:cubicBezTo>
                    <a:pt x="1876403" y="367748"/>
                    <a:pt x="2679967" y="974479"/>
                    <a:pt x="3263768" y="1755113"/>
                  </a:cubicBezTo>
                  <a:lnTo>
                    <a:pt x="3271388" y="1765829"/>
                  </a:lnTo>
                  <a:lnTo>
                    <a:pt x="1037918" y="3374959"/>
                  </a:lnTo>
                  <a:lnTo>
                    <a:pt x="991408" y="3312762"/>
                  </a:lnTo>
                  <a:cubicBezTo>
                    <a:pt x="755113" y="3026439"/>
                    <a:pt x="451425" y="2797794"/>
                    <a:pt x="104629" y="2651111"/>
                  </a:cubicBezTo>
                  <a:lnTo>
                    <a:pt x="0" y="2612817"/>
                  </a:lnTo>
                  <a:lnTo>
                    <a:pt x="86606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3600" b="0" i="0" u="none" strike="noStrike" kern="0" cap="none" spc="0" normalizeH="0" baseline="0" noProof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11;p31">
              <a:extLst>
                <a:ext uri="{FF2B5EF4-FFF2-40B4-BE49-F238E27FC236}">
                  <a16:creationId xmlns:a16="http://schemas.microsoft.com/office/drawing/2014/main" xmlns="" id="{370F4CE6-2C80-284C-998F-3A225DD734F3}"/>
                </a:ext>
              </a:extLst>
            </p:cNvPr>
            <p:cNvSpPr/>
            <p:nvPr/>
          </p:nvSpPr>
          <p:spPr>
            <a:xfrm>
              <a:off x="610478" y="3666981"/>
              <a:ext cx="514389" cy="469160"/>
            </a:xfrm>
            <a:custGeom>
              <a:avLst/>
              <a:gdLst/>
              <a:ahLst/>
              <a:cxnLst/>
              <a:rect l="l" t="t" r="r" b="b"/>
              <a:pathLst>
                <a:path w="3161453" h="2883477" extrusionOk="0">
                  <a:moveTo>
                    <a:pt x="951022" y="0"/>
                  </a:moveTo>
                  <a:lnTo>
                    <a:pt x="3161453" y="1636734"/>
                  </a:lnTo>
                  <a:lnTo>
                    <a:pt x="3143998" y="1660075"/>
                  </a:lnTo>
                  <a:cubicBezTo>
                    <a:pt x="2935631" y="1968499"/>
                    <a:pt x="2799513" y="2329744"/>
                    <a:pt x="2759929" y="2719528"/>
                  </a:cubicBezTo>
                  <a:lnTo>
                    <a:pt x="2751650" y="2883477"/>
                  </a:lnTo>
                  <a:lnTo>
                    <a:pt x="0" y="2883477"/>
                  </a:lnTo>
                  <a:lnTo>
                    <a:pt x="4745" y="2695790"/>
                  </a:lnTo>
                  <a:cubicBezTo>
                    <a:pt x="52918" y="1745467"/>
                    <a:pt x="362824" y="864198"/>
                    <a:pt x="863816" y="122632"/>
                  </a:cubicBezTo>
                  <a:lnTo>
                    <a:pt x="95102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3600" b="0" i="0" u="none" strike="noStrike" kern="0" cap="none" spc="0" normalizeH="0" baseline="0" noProof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12;p31">
              <a:extLst>
                <a:ext uri="{FF2B5EF4-FFF2-40B4-BE49-F238E27FC236}">
                  <a16:creationId xmlns:a16="http://schemas.microsoft.com/office/drawing/2014/main" xmlns="" id="{DA5A95B4-8A3C-A549-AF0F-DDAA6AF8ABA8}"/>
                </a:ext>
              </a:extLst>
            </p:cNvPr>
            <p:cNvSpPr/>
            <p:nvPr/>
          </p:nvSpPr>
          <p:spPr>
            <a:xfrm>
              <a:off x="1755741" y="3675804"/>
              <a:ext cx="511458" cy="460398"/>
            </a:xfrm>
            <a:custGeom>
              <a:avLst/>
              <a:gdLst/>
              <a:ahLst/>
              <a:cxnLst/>
              <a:rect l="l" t="t" r="r" b="b"/>
              <a:pathLst>
                <a:path w="3143439" h="2829624" extrusionOk="0">
                  <a:moveTo>
                    <a:pt x="2230713" y="0"/>
                  </a:moveTo>
                  <a:lnTo>
                    <a:pt x="2279623" y="68779"/>
                  </a:lnTo>
                  <a:cubicBezTo>
                    <a:pt x="2780615" y="810345"/>
                    <a:pt x="3090521" y="1691614"/>
                    <a:pt x="3138693" y="2641937"/>
                  </a:cubicBezTo>
                  <a:lnTo>
                    <a:pt x="3143439" y="2829624"/>
                  </a:lnTo>
                  <a:lnTo>
                    <a:pt x="391788" y="2829624"/>
                  </a:lnTo>
                  <a:lnTo>
                    <a:pt x="383509" y="2665675"/>
                  </a:lnTo>
                  <a:cubicBezTo>
                    <a:pt x="351842" y="2353848"/>
                    <a:pt x="258393" y="2060286"/>
                    <a:pt x="115596" y="1797420"/>
                  </a:cubicBezTo>
                  <a:lnTo>
                    <a:pt x="0" y="1607144"/>
                  </a:lnTo>
                  <a:lnTo>
                    <a:pt x="2230713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3600" b="0" i="0" u="none" strike="noStrike" kern="0" cap="none" spc="0" normalizeH="0" baseline="0" noProof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B7DC9A74-0D5F-2941-9344-02D6AA614AE2}"/>
              </a:ext>
            </a:extLst>
          </p:cNvPr>
          <p:cNvSpPr txBox="1"/>
          <p:nvPr/>
        </p:nvSpPr>
        <p:spPr>
          <a:xfrm>
            <a:off x="1317064" y="1658772"/>
            <a:ext cx="1606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venir Book" panose="02000503020000020003" pitchFamily="2" charset="0"/>
                <a:cs typeface="Arial"/>
                <a:sym typeface="Arial"/>
              </a:rPr>
              <a:t>Below</a:t>
            </a:r>
            <a:endParaRPr kumimoji="0" lang="x-none" sz="1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venir Book" panose="02000503020000020003" pitchFamily="2" charset="0"/>
              <a:cs typeface="Arial"/>
              <a:sym typeface="Arial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87E1C3C2-C1C0-C74E-9729-C76354CD037C}"/>
              </a:ext>
            </a:extLst>
          </p:cNvPr>
          <p:cNvSpPr txBox="1"/>
          <p:nvPr/>
        </p:nvSpPr>
        <p:spPr>
          <a:xfrm>
            <a:off x="1332157" y="3115914"/>
            <a:ext cx="1606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venir Book" panose="02000503020000020003" pitchFamily="2" charset="0"/>
                <a:cs typeface="Arial"/>
                <a:sym typeface="Arial"/>
              </a:rPr>
              <a:t>Meet</a:t>
            </a:r>
            <a:endParaRPr kumimoji="0" lang="x-none" sz="1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venir Book" panose="02000503020000020003" pitchFamily="2" charset="0"/>
              <a:cs typeface="Arial"/>
              <a:sym typeface="Arial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F9FA1089-4769-F14C-A237-1DB101CEC2F7}"/>
              </a:ext>
            </a:extLst>
          </p:cNvPr>
          <p:cNvSpPr txBox="1"/>
          <p:nvPr/>
        </p:nvSpPr>
        <p:spPr>
          <a:xfrm>
            <a:off x="1307903" y="4409851"/>
            <a:ext cx="1606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venir Book" panose="02000503020000020003" pitchFamily="2" charset="0"/>
                <a:cs typeface="Arial"/>
                <a:sym typeface="Arial"/>
              </a:rPr>
              <a:t>Above</a:t>
            </a:r>
            <a:endParaRPr kumimoji="0" lang="x-none" sz="1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venir Book" panose="02000503020000020003" pitchFamily="2" charset="0"/>
              <a:cs typeface="Arial"/>
              <a:sym typeface="Arial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494518C3-7E97-B443-A02D-ACCE6DC62594}"/>
              </a:ext>
            </a:extLst>
          </p:cNvPr>
          <p:cNvSpPr txBox="1"/>
          <p:nvPr/>
        </p:nvSpPr>
        <p:spPr>
          <a:xfrm>
            <a:off x="3305352" y="1091579"/>
            <a:ext cx="52820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Book"/>
              </a:rPr>
              <a:t>Content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venir Book"/>
              </a:rPr>
              <a:t> Marketing (Blogging &amp; Article Writing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Book"/>
              </a:rPr>
              <a:t>)</a:t>
            </a:r>
          </a:p>
          <a:p>
            <a:pPr marL="285750" lvl="1" indent="-285750"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Book"/>
              </a:rPr>
              <a:t>Email marketing</a:t>
            </a:r>
          </a:p>
          <a:p>
            <a:pPr marL="285750" lvl="1" indent="-285750"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Book"/>
              </a:rPr>
              <a:t>Webinar production</a:t>
            </a:r>
            <a:endParaRPr lang="ar-SA" dirty="0" smtClean="0">
              <a:solidFill>
                <a:schemeClr val="tx2">
                  <a:lumMod val="50000"/>
                </a:schemeClr>
              </a:solidFill>
              <a:latin typeface="Avenir Book"/>
            </a:endParaRPr>
          </a:p>
          <a:p>
            <a:pPr marL="285750" lvl="0" indent="-285750"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Book"/>
              </a:rPr>
              <a:t>Change ads</a:t>
            </a:r>
            <a:endParaRPr lang="en-US" dirty="0">
              <a:solidFill>
                <a:schemeClr val="tx2">
                  <a:lumMod val="50000"/>
                </a:schemeClr>
              </a:solidFill>
              <a:latin typeface="Avenir Book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Book"/>
              </a:rPr>
              <a:t>Change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venir Book"/>
              </a:rPr>
              <a:t>the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Book"/>
              </a:rPr>
              <a:t>ad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venir Book"/>
              </a:rPr>
              <a:t>company</a:t>
            </a:r>
            <a:endParaRPr kumimoji="0" lang="en-US" b="0" i="0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Avenir Book"/>
              <a:ea typeface="Roboto"/>
              <a:cs typeface="Roboto"/>
              <a:sym typeface="Roboto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883FE8A3-67B7-F445-AB84-69A1E077FF32}"/>
              </a:ext>
            </a:extLst>
          </p:cNvPr>
          <p:cNvSpPr txBox="1"/>
          <p:nvPr/>
        </p:nvSpPr>
        <p:spPr>
          <a:xfrm>
            <a:off x="3370202" y="2721173"/>
            <a:ext cx="52820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venir Book"/>
                <a:ea typeface="Roboto"/>
                <a:cs typeface="Roboto"/>
                <a:sym typeface="Roboto"/>
              </a:rPr>
              <a:t>Voice search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venir Book"/>
                <a:ea typeface="Roboto"/>
                <a:cs typeface="Roboto"/>
                <a:sym typeface="Roboto"/>
              </a:rPr>
              <a:t> optimization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Avenir Book"/>
              <a:ea typeface="Roboto"/>
              <a:cs typeface="Roboto"/>
              <a:sym typeface="Roboto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venir Book"/>
                <a:ea typeface="Roboto"/>
                <a:cs typeface="Roboto"/>
                <a:sym typeface="Roboto"/>
              </a:rPr>
              <a:t>Increase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Book"/>
                <a:ea typeface="Roboto"/>
                <a:cs typeface="Roboto"/>
                <a:sym typeface="Roboto"/>
              </a:rPr>
              <a:t>the number of our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venir Book"/>
                <a:ea typeface="Roboto"/>
                <a:cs typeface="Roboto"/>
                <a:sym typeface="Roboto"/>
              </a:rPr>
              <a:t>Ads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venir Book"/>
              </a:rPr>
              <a:t>Social Media Marketing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Avenir Book"/>
              <a:ea typeface="Roboto"/>
              <a:cs typeface="Roboto"/>
              <a:sym typeface="Roboto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57B824D5-7ACE-BF4C-A541-86323A743FE1}"/>
              </a:ext>
            </a:extLst>
          </p:cNvPr>
          <p:cNvSpPr txBox="1"/>
          <p:nvPr/>
        </p:nvSpPr>
        <p:spPr>
          <a:xfrm>
            <a:off x="3324402" y="4016573"/>
            <a:ext cx="5282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Book"/>
              </a:rPr>
              <a:t>Video marketing</a:t>
            </a:r>
          </a:p>
          <a:p>
            <a:pPr marL="285750" lvl="0" indent="-285750"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Book"/>
              </a:rPr>
              <a:t>Double</a:t>
            </a:r>
            <a:r>
              <a:rPr lang="ar-SA" dirty="0" smtClean="0">
                <a:solidFill>
                  <a:schemeClr val="tx2">
                    <a:lumMod val="50000"/>
                  </a:schemeClr>
                </a:solidFill>
                <a:latin typeface="Avenir Book"/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Book"/>
              </a:rPr>
              <a:t>the number of our ads or triple it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Avenir Book"/>
              <a:ea typeface="Roboto"/>
              <a:cs typeface="Roboto"/>
              <a:sym typeface="Roboto"/>
            </a:endParaRPr>
          </a:p>
        </p:txBody>
      </p:sp>
      <p:cxnSp>
        <p:nvCxnSpPr>
          <p:cNvPr id="41" name="Google Shape;222;p31">
            <a:extLst>
              <a:ext uri="{FF2B5EF4-FFF2-40B4-BE49-F238E27FC236}">
                <a16:creationId xmlns:a16="http://schemas.microsoft.com/office/drawing/2014/main" xmlns="" id="{447EB9A1-0221-954D-959C-044FA3BDA5AA}"/>
              </a:ext>
            </a:extLst>
          </p:cNvPr>
          <p:cNvCxnSpPr>
            <a:cxnSpLocks/>
          </p:cNvCxnSpPr>
          <p:nvPr/>
        </p:nvCxnSpPr>
        <p:spPr>
          <a:xfrm flipV="1">
            <a:off x="2135620" y="4108621"/>
            <a:ext cx="447476" cy="14060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6" name="Google Shape;350;p34"/>
          <p:cNvSpPr/>
          <p:nvPr/>
        </p:nvSpPr>
        <p:spPr>
          <a:xfrm>
            <a:off x="0" y="108850"/>
            <a:ext cx="9144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smtClean="0">
                <a:solidFill>
                  <a:srgbClr val="42BDBB"/>
                </a:solidFill>
                <a:latin typeface="Bebas Neue"/>
                <a:ea typeface="Bebas Neue"/>
                <a:cs typeface="Bebas Neue"/>
                <a:sym typeface="Bebas Neue"/>
              </a:rPr>
              <a:t>Digital marketing </a:t>
            </a:r>
            <a:r>
              <a:rPr lang="en" sz="2400" b="0" i="0" u="none" strike="noStrike" cap="none" dirty="0" smtClean="0">
                <a:solidFill>
                  <a:srgbClr val="42BDBB"/>
                </a:solidFill>
                <a:latin typeface="Bebas Neue"/>
                <a:ea typeface="Bebas Neue"/>
                <a:cs typeface="Bebas Neue"/>
                <a:sym typeface="Bebas Neue"/>
              </a:rPr>
              <a:t>Dashboard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152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PI Infographics by Slidesgo">
  <a:themeElements>
    <a:clrScheme name="Simple Light">
      <a:dk1>
        <a:srgbClr val="000000"/>
      </a:dk1>
      <a:lt1>
        <a:srgbClr val="FFFFFF"/>
      </a:lt1>
      <a:dk2>
        <a:srgbClr val="636363"/>
      </a:dk2>
      <a:lt2>
        <a:srgbClr val="E2E2E2"/>
      </a:lt2>
      <a:accent1>
        <a:srgbClr val="E2BE53"/>
      </a:accent1>
      <a:accent2>
        <a:srgbClr val="C99319"/>
      </a:accent2>
      <a:accent3>
        <a:srgbClr val="FA8839"/>
      </a:accent3>
      <a:accent4>
        <a:srgbClr val="41BDBB"/>
      </a:accent4>
      <a:accent5>
        <a:srgbClr val="60BEFF"/>
      </a:accent5>
      <a:accent6>
        <a:srgbClr val="056CB3"/>
      </a:accent6>
      <a:hlink>
        <a:srgbClr val="222C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890</Words>
  <Application>Microsoft Office PowerPoint</Application>
  <PresentationFormat>On-screen Show (16:9)</PresentationFormat>
  <Paragraphs>273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Avenir Book</vt:lpstr>
      <vt:lpstr>Courier New</vt:lpstr>
      <vt:lpstr>Cambria</vt:lpstr>
      <vt:lpstr>Wingdings</vt:lpstr>
      <vt:lpstr>Roboto</vt:lpstr>
      <vt:lpstr>Calibri</vt:lpstr>
      <vt:lpstr>Avenir</vt:lpstr>
      <vt:lpstr>Lato Light</vt:lpstr>
      <vt:lpstr>Bebas Neue</vt:lpstr>
      <vt:lpstr>Fira Sans Extra Condensed Medium</vt:lpstr>
      <vt:lpstr>KPI Infographics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dimons-0269@hotmail.com</cp:lastModifiedBy>
  <cp:revision>24</cp:revision>
  <dcterms:modified xsi:type="dcterms:W3CDTF">2021-04-18T07:25:36Z</dcterms:modified>
</cp:coreProperties>
</file>