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4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5" r:id="rId10"/>
    <p:sldId id="273" r:id="rId11"/>
    <p:sldId id="274" r:id="rId12"/>
    <p:sldId id="271" r:id="rId13"/>
    <p:sldId id="272" r:id="rId14"/>
    <p:sldId id="262" r:id="rId15"/>
    <p:sldId id="285" r:id="rId16"/>
    <p:sldId id="287" r:id="rId17"/>
    <p:sldId id="288" r:id="rId18"/>
    <p:sldId id="289" r:id="rId19"/>
    <p:sldId id="291" r:id="rId20"/>
    <p:sldId id="290" r:id="rId21"/>
    <p:sldId id="292" r:id="rId22"/>
    <p:sldId id="276" r:id="rId23"/>
    <p:sldId id="277" r:id="rId24"/>
    <p:sldId id="279" r:id="rId25"/>
    <p:sldId id="278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3EF52-D90F-426D-9200-304740A20DCF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9F837-822B-4AE3-A8AA-2EDD3F5F0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06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D392-E3A7-4D10-AF7D-76D41481E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996AB-4209-4EAD-8C77-659F5CD1A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CD5BE-3093-40D9-8DB5-EBEA9D28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6757-A30B-4386-A3C6-B56C85ED36BA}" type="datetime1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71B29-6EC1-4ADE-B8F6-B9986D77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4808A-8CE2-4112-AA30-1E697074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43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1711-C057-41CB-B4DF-279B7E0F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E3216-5962-40CF-8230-90743C81A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F71BE-EF56-48AD-979F-535629A7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D62D-9BC7-4246-B57D-5F08B6D001F8}" type="datetime1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AF732-4B17-493E-90BB-E321EF13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45D33-67D5-40C3-90F3-D9E2B200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26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CAB14-1AE2-400D-A61E-02440AB65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9D836-8DF4-45E2-8CD2-E15D5BAD5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79812-40E5-4EEB-A116-94B12FAF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880A-4189-4160-A6D2-A344617BE577}" type="datetime1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1A04C-9181-4AC8-8EB7-E7B42C22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914DF-F268-4054-B34E-EEAE1722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10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9A3A-8FF2-4E59-805D-E5EE031C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E6A93-E513-42F5-8350-AD8F5DBD6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C4FE6-04C4-46C9-9D29-76995548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5D8E-8E31-4975-B74F-E2E591F27A4B}" type="datetime1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E5266-9A95-4F84-8F5F-CACCFF5F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C7AE8-0323-48A9-A7E8-6448B31C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93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AB2E-9AF0-4115-A572-651D19D0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75A1E-B666-4C47-AD92-4CCC68EA8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CF8CC-A84E-4EB0-96F4-CFFB2AF9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C8A-BA76-472B-B9D9-C8AB17582A5A}" type="datetime1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2C9FC-27B0-433B-8AAF-D930B056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C4D36-67B9-4F5A-BE05-8A7E794A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65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7722-DCEB-4F98-93BF-44940EC0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2B437-0BD9-4EAB-9BDA-88829CA57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7CEBC-3F92-4C58-84E5-719EDF48A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5DA90-17A0-4E27-B292-E638624C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6C58-5D1E-4D46-A3CD-4BDA9CE4F09B}" type="datetime1">
              <a:rPr lang="en-GB" smtClean="0"/>
              <a:t>11/03/2021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4712A-634A-4AED-9014-5D63E6D4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B093-25FB-4094-BEF7-F2C487D7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86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8BE7-196F-4B4E-88E0-68B960A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1D0C4-775C-408A-BFB5-F44028989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4DA61-D61D-492A-A44E-40FA086DD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D2A13-849F-4F9E-B726-D5ABB5002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B9C19-8832-4374-B615-4F67747D2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E8A29-4A22-4125-A995-598EA68A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AF79-F3F2-419A-A516-EBAD89BCE76F}" type="datetime1">
              <a:rPr lang="en-GB" smtClean="0"/>
              <a:t>11/03/2021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74D3C-699C-4B1B-BAE3-43338A7F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0FF71-D1C9-468C-97B7-E66FFE3B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44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6658-BBEC-4C39-9F8B-47980165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5CA24-C4D1-4E6A-864C-7A892A1F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07A2-EF1B-4DB5-AC2E-998A17376CEE}" type="datetime1">
              <a:rPr lang="en-GB" smtClean="0"/>
              <a:t>11/03/2021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49F7B-173B-41C6-A9B9-EAF362AA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B4EB9-ADCF-4065-92AE-C40F70EF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15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081E8-16E8-4035-9307-1A6292F1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4B5-4B7F-4895-979E-5378DF84026F}" type="datetime1">
              <a:rPr lang="en-GB" smtClean="0"/>
              <a:t>11/03/2021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97B0F-4E38-4051-8236-D5B90760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8492C-97E2-4B32-AA96-73F52F79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93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4220-E26A-49E8-8AE4-DC09A23F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9D94-4909-4252-94DD-D09772F22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EABE-B4F0-482F-9F82-66DA31E72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56616-993F-40AC-B3D9-BCC3FCFF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96A3-D373-45DE-80FF-2BC662464128}" type="datetime1">
              <a:rPr lang="en-GB" smtClean="0"/>
              <a:t>11/03/2021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78AE5-F1A9-47EC-8C90-C911D199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4250-9213-4663-9620-182F342C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75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78F0-AD70-43B3-B845-E6D2AD88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6630E-0C6C-49DB-A4FE-6F8D849FC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14A44-1BB1-4657-999A-22BB38290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6AC7A-262A-43F1-8022-A42714C9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F892-0033-4246-AAC1-089D1859F047}" type="datetime1">
              <a:rPr lang="en-GB" smtClean="0"/>
              <a:t>11/03/2021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09B98-11C0-4654-987B-6F207D0C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83C43-DFD7-4D6F-8B5F-7AB5828A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49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DF0601-62B9-4ECD-AE4E-6A749D57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D27A4-AFA8-4BA8-AB42-3A086152D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A5A6-7414-4616-94B6-866CCB43B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F1C1D-41C8-4A9B-8835-EFE734DE3055}" type="datetime1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72CD1-BB73-4B02-B6B6-6DF656BD6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06A81-14A0-42BF-94BD-6C9940BD3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85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E2F3-6C83-469F-AC3A-8FF518EDD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Age </a:t>
            </a:r>
            <a:r>
              <a:rPr lang="nl-NL" dirty="0" err="1"/>
              <a:t>distribution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BB07B-ECCA-4302-A58B-F058EC42A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ECB4A-4496-4159-816F-E2F1230D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714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578D-012D-4975-9925-7B7CE7235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Wilcoxon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11863-5B31-485A-9E72-B4B3FD996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Only</a:t>
            </a:r>
            <a:r>
              <a:rPr lang="nl-NL" dirty="0"/>
              <a:t>: </a:t>
            </a:r>
            <a:r>
              <a:rPr lang="nl-NL" dirty="0" err="1"/>
              <a:t>Lipoprotein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Fractions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C999F-7776-4CBD-8B02-D87BEE74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551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B473-F6C9-4D4D-9633-C365A247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Wilcoxon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Bonferroni</a:t>
            </a:r>
            <a:r>
              <a:rPr lang="nl-NL" dirty="0"/>
              <a:t> </a:t>
            </a:r>
            <a:r>
              <a:rPr lang="nl-NL" dirty="0" err="1"/>
              <a:t>correction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4456E-EDE2-42A6-A841-5D4EC4FAF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1627508"/>
            <a:ext cx="5838825" cy="4676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1086A-2D84-4633-9D12-C13A9811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23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11AA-6D9F-4C0F-A923-3C0638944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Random </a:t>
            </a:r>
            <a:r>
              <a:rPr lang="nl-NL" dirty="0" err="1"/>
              <a:t>Forest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96E3C-42F6-4383-AF5E-698EDE8C3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Lipoprotein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Fractions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83EF6-2015-4FF9-A57B-BF97981A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76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02EB-928A-45ED-A536-25B7A89F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Random </a:t>
            </a:r>
            <a:r>
              <a:rPr lang="nl-NL" dirty="0" err="1"/>
              <a:t>Forest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0A9E8-FDC8-4933-8E40-1080A6CA3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799"/>
          <a:stretch/>
        </p:blipFill>
        <p:spPr>
          <a:xfrm>
            <a:off x="921106" y="2278614"/>
            <a:ext cx="10349788" cy="69947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92312-2987-4198-BFCF-DB6D82CD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13</a:t>
            </a:fld>
            <a:endParaRPr lang="en-GB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163AAF-B138-4A40-8D12-057897474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466424"/>
              </p:ext>
            </p:extLst>
          </p:nvPr>
        </p:nvGraphicFramePr>
        <p:xfrm>
          <a:off x="2891726" y="3087244"/>
          <a:ext cx="6408547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89199">
                  <a:extLst>
                    <a:ext uri="{9D8B030D-6E8A-4147-A177-3AD203B41FA5}">
                      <a16:colId xmlns:a16="http://schemas.microsoft.com/office/drawing/2014/main" val="3544796685"/>
                    </a:ext>
                  </a:extLst>
                </a:gridCol>
                <a:gridCol w="1490345">
                  <a:extLst>
                    <a:ext uri="{9D8B030D-6E8A-4147-A177-3AD203B41FA5}">
                      <a16:colId xmlns:a16="http://schemas.microsoft.com/office/drawing/2014/main" val="3662696594"/>
                    </a:ext>
                  </a:extLst>
                </a:gridCol>
                <a:gridCol w="1929003">
                  <a:extLst>
                    <a:ext uri="{9D8B030D-6E8A-4147-A177-3AD203B41FA5}">
                      <a16:colId xmlns:a16="http://schemas.microsoft.com/office/drawing/2014/main" val="3849223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800" b="1" dirty="0" err="1">
                          <a:effectLst/>
                        </a:rPr>
                        <a:t>RandomForest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effectLst/>
                        </a:rPr>
                        <a:t>AUC (p-value)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effectLst/>
                        </a:rPr>
                        <a:t>Accuracy (p-value)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601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1" dirty="0">
                          <a:effectLst/>
                        </a:rPr>
                        <a:t>Women vs. Men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0.826 (0.001)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0.776 (0.001)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6811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1" dirty="0">
                          <a:effectLst/>
                        </a:rPr>
                        <a:t>Young vs. Old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0.794 (0.001)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0.730 (0.001)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9493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1" dirty="0">
                          <a:effectLst/>
                        </a:rPr>
                        <a:t>Young women vs. Old women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0.764 (0.001)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0.741 (0.001)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378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1" dirty="0">
                          <a:effectLst/>
                        </a:rPr>
                        <a:t>Young men vs. Old men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0.808 (0.001)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0.739 (0.001)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04796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85DC2DC-C405-498F-B0F6-A28A94772C51}"/>
              </a:ext>
            </a:extLst>
          </p:cNvPr>
          <p:cNvSpPr txBox="1"/>
          <p:nvPr/>
        </p:nvSpPr>
        <p:spPr>
          <a:xfrm>
            <a:off x="9454393" y="3288133"/>
            <a:ext cx="1306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/>
              <a:t>Unbalanced</a:t>
            </a:r>
            <a:endParaRPr lang="nl-NL" i="1" dirty="0"/>
          </a:p>
          <a:p>
            <a:r>
              <a:rPr lang="nl-NL" i="1" dirty="0" err="1"/>
              <a:t>Balanced</a:t>
            </a:r>
            <a:endParaRPr lang="nl-NL" i="1" dirty="0"/>
          </a:p>
          <a:p>
            <a:r>
              <a:rPr lang="nl-NL" i="1" dirty="0" err="1"/>
              <a:t>Balanced</a:t>
            </a:r>
            <a:endParaRPr lang="nl-NL" i="1" dirty="0"/>
          </a:p>
          <a:p>
            <a:r>
              <a:rPr lang="nl-NL" i="1" dirty="0" err="1"/>
              <a:t>Balanced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189996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B8E8-41A5-40C6-8851-99D34325C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Differential</a:t>
            </a:r>
            <a:r>
              <a:rPr lang="nl-NL" dirty="0"/>
              <a:t> Connectivity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4F1AB-F931-48C6-BF58-6A56EF223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Only</a:t>
            </a:r>
            <a:r>
              <a:rPr lang="nl-NL" dirty="0"/>
              <a:t>: </a:t>
            </a:r>
            <a:r>
              <a:rPr lang="nl-NL" dirty="0" err="1"/>
              <a:t>Lipoprotein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Fractions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84B76-2298-4433-82B4-DC31224A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105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0EFC-BE3A-4FC0-8CA1-E6D1E40D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PCLRC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DB382E-4B3C-4EE5-9867-AD4C3335E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3854" y="779578"/>
            <a:ext cx="3256693" cy="25185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0580A-9423-4220-91F4-01D80297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15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E28383-A1A8-4ABB-BBC8-A0345664D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0200" y="3648007"/>
            <a:ext cx="3256694" cy="2518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9DC5A2-0EDA-4C29-96F3-1C3C81FCE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7653" y="767599"/>
            <a:ext cx="3256694" cy="2518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0DC80E-3FC5-4FDF-BBE8-8CC371B83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3853" y="3648007"/>
            <a:ext cx="3256694" cy="2518532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B5A2719-FED1-493C-88DA-FEBEA9AC7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152792"/>
              </p:ext>
            </p:extLst>
          </p:nvPr>
        </p:nvGraphicFramePr>
        <p:xfrm>
          <a:off x="279246" y="2742584"/>
          <a:ext cx="33534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250">
                  <a:extLst>
                    <a:ext uri="{9D8B030D-6E8A-4147-A177-3AD203B41FA5}">
                      <a16:colId xmlns:a16="http://schemas.microsoft.com/office/drawing/2014/main" val="2140016609"/>
                    </a:ext>
                  </a:extLst>
                </a:gridCol>
                <a:gridCol w="1226249">
                  <a:extLst>
                    <a:ext uri="{9D8B030D-6E8A-4147-A177-3AD203B41FA5}">
                      <a16:colId xmlns:a16="http://schemas.microsoft.com/office/drawing/2014/main" val="1628650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Multiple testing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Bonferroni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79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Probablity</a:t>
                      </a:r>
                      <a:r>
                        <a:rPr lang="en-US" sz="1800" dirty="0"/>
                        <a:t> threshold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0,99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36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P-value threshold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0,01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341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C315DAB-3F3C-4767-9338-4F5465F31B30}"/>
              </a:ext>
            </a:extLst>
          </p:cNvPr>
          <p:cNvSpPr txBox="1"/>
          <p:nvPr/>
        </p:nvSpPr>
        <p:spPr>
          <a:xfrm>
            <a:off x="1106508" y="4379053"/>
            <a:ext cx="186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 as </a:t>
            </a:r>
            <a:r>
              <a:rPr lang="nl-NL" dirty="0" err="1"/>
              <a:t>Wilcoxon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20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0EFC-BE3A-4FC0-8CA1-E6D1E40D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PCLRC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DB382E-4B3C-4EE5-9867-AD4C3335E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3940" y="779645"/>
            <a:ext cx="3256521" cy="25183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0580A-9423-4220-91F4-01D80297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16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E28383-A1A8-4ABB-BBC8-A0345664D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0286" y="3648074"/>
            <a:ext cx="3256521" cy="2518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9DC5A2-0EDA-4C29-96F3-1C3C81FCE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7653" y="767600"/>
            <a:ext cx="3256693" cy="25185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0DC80E-3FC5-4FDF-BBE8-8CC371B83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3939" y="3648074"/>
            <a:ext cx="3256521" cy="2518398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B5A2719-FED1-493C-88DA-FEBEA9AC7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268368"/>
              </p:ext>
            </p:extLst>
          </p:nvPr>
        </p:nvGraphicFramePr>
        <p:xfrm>
          <a:off x="279246" y="2742584"/>
          <a:ext cx="33534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250">
                  <a:extLst>
                    <a:ext uri="{9D8B030D-6E8A-4147-A177-3AD203B41FA5}">
                      <a16:colId xmlns:a16="http://schemas.microsoft.com/office/drawing/2014/main" val="2140016609"/>
                    </a:ext>
                  </a:extLst>
                </a:gridCol>
                <a:gridCol w="1226249">
                  <a:extLst>
                    <a:ext uri="{9D8B030D-6E8A-4147-A177-3AD203B41FA5}">
                      <a16:colId xmlns:a16="http://schemas.microsoft.com/office/drawing/2014/main" val="1628650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Multiple testing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Bonferroni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79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Probablity</a:t>
                      </a:r>
                      <a:r>
                        <a:rPr lang="en-US" sz="1800" dirty="0"/>
                        <a:t> threshold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0,99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36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P-value threshold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0,05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3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524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0EFC-BE3A-4FC0-8CA1-E6D1E40D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PCLRC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DB382E-4B3C-4EE5-9867-AD4C3335E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3940" y="779645"/>
            <a:ext cx="3256521" cy="25183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0580A-9423-4220-91F4-01D80297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17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E28383-A1A8-4ABB-BBC8-A0345664D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0286" y="3648074"/>
            <a:ext cx="3256521" cy="2518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9DC5A2-0EDA-4C29-96F3-1C3C81FCE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7739" y="767666"/>
            <a:ext cx="3256521" cy="25183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0DC80E-3FC5-4FDF-BBE8-8CC371B83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3939" y="3648074"/>
            <a:ext cx="3256521" cy="2518397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B5A2719-FED1-493C-88DA-FEBEA9AC7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89685"/>
              </p:ext>
            </p:extLst>
          </p:nvPr>
        </p:nvGraphicFramePr>
        <p:xfrm>
          <a:off x="279246" y="2742584"/>
          <a:ext cx="33534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250">
                  <a:extLst>
                    <a:ext uri="{9D8B030D-6E8A-4147-A177-3AD203B41FA5}">
                      <a16:colId xmlns:a16="http://schemas.microsoft.com/office/drawing/2014/main" val="2140016609"/>
                    </a:ext>
                  </a:extLst>
                </a:gridCol>
                <a:gridCol w="1226249">
                  <a:extLst>
                    <a:ext uri="{9D8B030D-6E8A-4147-A177-3AD203B41FA5}">
                      <a16:colId xmlns:a16="http://schemas.microsoft.com/office/drawing/2014/main" val="1628650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Multiple testing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79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Probablity</a:t>
                      </a:r>
                      <a:r>
                        <a:rPr lang="en-US" sz="1800" dirty="0"/>
                        <a:t> threshold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0,99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36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P-value threshold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0,01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3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483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0EFC-BE3A-4FC0-8CA1-E6D1E40D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PCLRC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DB382E-4B3C-4EE5-9867-AD4C3335E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3940" y="779645"/>
            <a:ext cx="3256521" cy="25183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0580A-9423-4220-91F4-01D80297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18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E28383-A1A8-4ABB-BBC8-A0345664D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0286" y="3648074"/>
            <a:ext cx="3256521" cy="2518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9DC5A2-0EDA-4C29-96F3-1C3C81FCE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7739" y="767666"/>
            <a:ext cx="3256521" cy="25183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0DC80E-3FC5-4FDF-BBE8-8CC371B83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3939" y="3648074"/>
            <a:ext cx="3256521" cy="2518397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B5A2719-FED1-493C-88DA-FEBEA9AC7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782489"/>
              </p:ext>
            </p:extLst>
          </p:nvPr>
        </p:nvGraphicFramePr>
        <p:xfrm>
          <a:off x="279246" y="2742584"/>
          <a:ext cx="33534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250">
                  <a:extLst>
                    <a:ext uri="{9D8B030D-6E8A-4147-A177-3AD203B41FA5}">
                      <a16:colId xmlns:a16="http://schemas.microsoft.com/office/drawing/2014/main" val="2140016609"/>
                    </a:ext>
                  </a:extLst>
                </a:gridCol>
                <a:gridCol w="1226249">
                  <a:extLst>
                    <a:ext uri="{9D8B030D-6E8A-4147-A177-3AD203B41FA5}">
                      <a16:colId xmlns:a16="http://schemas.microsoft.com/office/drawing/2014/main" val="1628650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Multiple testing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79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Probablity</a:t>
                      </a:r>
                      <a:r>
                        <a:rPr lang="en-US" sz="1800" dirty="0"/>
                        <a:t> threshold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0,99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36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P-value threshold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0,05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3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717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0EFC-BE3A-4FC0-8CA1-E6D1E40D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PCLRC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DB382E-4B3C-4EE5-9867-AD4C3335E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3940" y="779645"/>
            <a:ext cx="3256521" cy="25183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0580A-9423-4220-91F4-01D80297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19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E28383-A1A8-4ABB-BBC8-A0345664D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0286" y="3648074"/>
            <a:ext cx="3256521" cy="2518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9DC5A2-0EDA-4C29-96F3-1C3C81FCE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7739" y="767666"/>
            <a:ext cx="3256521" cy="25183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0DC80E-3FC5-4FDF-BBE8-8CC371B83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3939" y="3648074"/>
            <a:ext cx="3256521" cy="2518397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B5A2719-FED1-493C-88DA-FEBEA9AC7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427754"/>
              </p:ext>
            </p:extLst>
          </p:nvPr>
        </p:nvGraphicFramePr>
        <p:xfrm>
          <a:off x="279246" y="2742584"/>
          <a:ext cx="33534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250">
                  <a:extLst>
                    <a:ext uri="{9D8B030D-6E8A-4147-A177-3AD203B41FA5}">
                      <a16:colId xmlns:a16="http://schemas.microsoft.com/office/drawing/2014/main" val="2140016609"/>
                    </a:ext>
                  </a:extLst>
                </a:gridCol>
                <a:gridCol w="1226249">
                  <a:extLst>
                    <a:ext uri="{9D8B030D-6E8A-4147-A177-3AD203B41FA5}">
                      <a16:colId xmlns:a16="http://schemas.microsoft.com/office/drawing/2014/main" val="1628650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Multiple testing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Storey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79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Probablity</a:t>
                      </a:r>
                      <a:r>
                        <a:rPr lang="en-US" sz="1800" dirty="0"/>
                        <a:t> threshold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0,99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36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FDR threshold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0,01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3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48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984D-85AC-4564-8FA2-F886F537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Women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EF215-B3FC-4289-AB71-98E23241E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Young	&lt;	37 </a:t>
            </a:r>
          </a:p>
          <a:p>
            <a:r>
              <a:rPr lang="nl-NL" dirty="0"/>
              <a:t>Old		&gt;	48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B30E9-3AF4-4862-BE49-98E093A06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038" y="1639389"/>
            <a:ext cx="6104762" cy="47238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0416C-B503-4F63-9248-B382E47A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000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0EFC-BE3A-4FC0-8CA1-E6D1E40D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PCLRC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DB382E-4B3C-4EE5-9867-AD4C3335E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3940" y="779645"/>
            <a:ext cx="3256521" cy="25183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0580A-9423-4220-91F4-01D80297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20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E28383-A1A8-4ABB-BBC8-A0345664D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0286" y="3648074"/>
            <a:ext cx="3256521" cy="2518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9DC5A2-0EDA-4C29-96F3-1C3C81FCE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7739" y="767666"/>
            <a:ext cx="3256521" cy="25183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0DC80E-3FC5-4FDF-BBE8-8CC371B83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3939" y="3648074"/>
            <a:ext cx="3256521" cy="2518397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B5A2719-FED1-493C-88DA-FEBEA9AC7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88202"/>
              </p:ext>
            </p:extLst>
          </p:nvPr>
        </p:nvGraphicFramePr>
        <p:xfrm>
          <a:off x="279246" y="2742584"/>
          <a:ext cx="33534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250">
                  <a:extLst>
                    <a:ext uri="{9D8B030D-6E8A-4147-A177-3AD203B41FA5}">
                      <a16:colId xmlns:a16="http://schemas.microsoft.com/office/drawing/2014/main" val="2140016609"/>
                    </a:ext>
                  </a:extLst>
                </a:gridCol>
                <a:gridCol w="1226249">
                  <a:extLst>
                    <a:ext uri="{9D8B030D-6E8A-4147-A177-3AD203B41FA5}">
                      <a16:colId xmlns:a16="http://schemas.microsoft.com/office/drawing/2014/main" val="1628650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Multiple testing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Storey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79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Probablity</a:t>
                      </a:r>
                      <a:r>
                        <a:rPr lang="en-US" sz="1800" dirty="0"/>
                        <a:t> threshold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0,99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36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FDR threshold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0,05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3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114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0EFC-BE3A-4FC0-8CA1-E6D1E40D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PCLRC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DB382E-4B3C-4EE5-9867-AD4C3335E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3940" y="779645"/>
            <a:ext cx="3256520" cy="25183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0580A-9423-4220-91F4-01D80297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21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E28383-A1A8-4ABB-BBC8-A0345664D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0286" y="3648074"/>
            <a:ext cx="3256520" cy="2518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9DC5A2-0EDA-4C29-96F3-1C3C81FCE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7740" y="767666"/>
            <a:ext cx="3256519" cy="25183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0DC80E-3FC5-4FDF-BBE8-8CC371B83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3940" y="3648074"/>
            <a:ext cx="3256519" cy="2518397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B5A2719-FED1-493C-88DA-FEBEA9AC7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556781"/>
              </p:ext>
            </p:extLst>
          </p:nvPr>
        </p:nvGraphicFramePr>
        <p:xfrm>
          <a:off x="279246" y="2742584"/>
          <a:ext cx="33534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250">
                  <a:extLst>
                    <a:ext uri="{9D8B030D-6E8A-4147-A177-3AD203B41FA5}">
                      <a16:colId xmlns:a16="http://schemas.microsoft.com/office/drawing/2014/main" val="2140016609"/>
                    </a:ext>
                  </a:extLst>
                </a:gridCol>
                <a:gridCol w="1226249">
                  <a:extLst>
                    <a:ext uri="{9D8B030D-6E8A-4147-A177-3AD203B41FA5}">
                      <a16:colId xmlns:a16="http://schemas.microsoft.com/office/drawing/2014/main" val="1628650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Multiple testing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Storey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79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Probablity</a:t>
                      </a:r>
                      <a:r>
                        <a:rPr lang="en-US" sz="1800" dirty="0"/>
                        <a:t> threshold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0,99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36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FDR threshold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0,005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3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785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1AE7-6B3E-4893-B6DB-3173E79F29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COVSCA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E05D5-A717-444F-BBFF-721E19368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Lipoprotein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Fractions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C478-A17C-4FF4-BCFE-3A30DEC5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986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AC08E3-F7C1-43DE-9EA9-E76FED33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604" y="25338"/>
            <a:ext cx="5627833" cy="46215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F2B10-4382-439F-AD45-C437FEFCD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604" y="4694253"/>
            <a:ext cx="10515600" cy="1123539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Q = [2 2]</a:t>
            </a:r>
          </a:p>
          <a:p>
            <a:pPr marL="0" indent="0">
              <a:buNone/>
            </a:pPr>
            <a:r>
              <a:rPr lang="nl-NL" dirty="0" err="1"/>
              <a:t>Fp</a:t>
            </a:r>
            <a:r>
              <a:rPr lang="nl-NL" dirty="0"/>
              <a:t> = 37.7973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D9F6D-225E-43A3-B0FD-ED43812A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23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BADED1-6520-42F5-9E54-4C3BA722D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763" y="476527"/>
            <a:ext cx="2868571" cy="36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9FD4BA-E00B-4D89-9261-ACEA82F44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660" y="476527"/>
            <a:ext cx="2864151" cy="36000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A995719-182C-47E9-A69A-E1CDCC097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261374"/>
              </p:ext>
            </p:extLst>
          </p:nvPr>
        </p:nvGraphicFramePr>
        <p:xfrm>
          <a:off x="8582342" y="4728638"/>
          <a:ext cx="1399858" cy="1706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35635">
                  <a:extLst>
                    <a:ext uri="{9D8B030D-6E8A-4147-A177-3AD203B41FA5}">
                      <a16:colId xmlns:a16="http://schemas.microsoft.com/office/drawing/2014/main" val="3485696975"/>
                    </a:ext>
                  </a:extLst>
                </a:gridCol>
                <a:gridCol w="764223">
                  <a:extLst>
                    <a:ext uri="{9D8B030D-6E8A-4147-A177-3AD203B41FA5}">
                      <a16:colId xmlns:a16="http://schemas.microsoft.com/office/drawing/2014/main" val="22857157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b="1" dirty="0">
                          <a:effectLst/>
                        </a:rPr>
                        <a:t>Q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400" b="1" dirty="0" err="1">
                          <a:effectLst/>
                        </a:rPr>
                        <a:t>Fp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065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[1 1]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23.5398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3523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[1 2]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34.9452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0570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[2 2]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37.7973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2056678"/>
                  </a:ext>
                </a:extLst>
              </a:tr>
              <a:tr h="37851">
                <a:tc>
                  <a:txBody>
                    <a:bodyPr/>
                    <a:lstStyle/>
                    <a:p>
                      <a:r>
                        <a:rPr lang="nl-N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[1 1 1]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33.6757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8712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[2 1 1]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43.5141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5762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[2 2 1]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44.0263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843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[2 2 2]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48.0740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569737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B38B453-A470-4855-883B-E5654D09D696}"/>
              </a:ext>
            </a:extLst>
          </p:cNvPr>
          <p:cNvSpPr txBox="1"/>
          <p:nvPr/>
        </p:nvSpPr>
        <p:spPr>
          <a:xfrm>
            <a:off x="6344986" y="107195"/>
            <a:ext cx="363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First			Second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2FD3A1-2DCA-445A-86DE-346C4E75CCAF}"/>
              </a:ext>
            </a:extLst>
          </p:cNvPr>
          <p:cNvCxnSpPr/>
          <p:nvPr/>
        </p:nvCxnSpPr>
        <p:spPr>
          <a:xfrm>
            <a:off x="9167660" y="107195"/>
            <a:ext cx="0" cy="42466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815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AAEA-1171-42A0-B017-85C483456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INDSCAL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2507D-4828-48AF-9702-024D996D8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Lipoprotein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Fractions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7DC07-79D6-4FFE-9959-50A6796A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088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4AE2-D07E-4F59-9C6A-883B6270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83928-87D6-4196-A9B1-5EFA01DEC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F06C5-9E0C-499B-8829-6D8A77D4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648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A995-66C8-4325-BCB9-84DE172B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094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 of multiple testing correction and p-value threshold on the number of significant lipids (young women vs. old women)</a:t>
            </a:r>
            <a:br>
              <a:rPr lang="en-GB" sz="18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903627D-9478-4B62-AD04-E5C156C036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754059"/>
              </p:ext>
            </p:extLst>
          </p:nvPr>
        </p:nvGraphicFramePr>
        <p:xfrm>
          <a:off x="1217072" y="2042319"/>
          <a:ext cx="9757855" cy="3962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5511">
                  <a:extLst>
                    <a:ext uri="{9D8B030D-6E8A-4147-A177-3AD203B41FA5}">
                      <a16:colId xmlns:a16="http://schemas.microsoft.com/office/drawing/2014/main" val="183821811"/>
                    </a:ext>
                  </a:extLst>
                </a:gridCol>
                <a:gridCol w="1788668">
                  <a:extLst>
                    <a:ext uri="{9D8B030D-6E8A-4147-A177-3AD203B41FA5}">
                      <a16:colId xmlns:a16="http://schemas.microsoft.com/office/drawing/2014/main" val="556382519"/>
                    </a:ext>
                  </a:extLst>
                </a:gridCol>
                <a:gridCol w="2003298">
                  <a:extLst>
                    <a:ext uri="{9D8B030D-6E8A-4147-A177-3AD203B41FA5}">
                      <a16:colId xmlns:a16="http://schemas.microsoft.com/office/drawing/2014/main" val="1224058300"/>
                    </a:ext>
                  </a:extLst>
                </a:gridCol>
                <a:gridCol w="3020378">
                  <a:extLst>
                    <a:ext uri="{9D8B030D-6E8A-4147-A177-3AD203B41FA5}">
                      <a16:colId xmlns:a16="http://schemas.microsoft.com/office/drawing/2014/main" val="22278923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</a:rPr>
                        <a:t>Multiple testing correction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Prob. threshold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P-value threshold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</a:rPr>
                        <a:t>Number of significant lipids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5158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BH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0.95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0.01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17/21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3633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BH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0.95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0.025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16/21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9510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BH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0.95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0.05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19/21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8589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BH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0.99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0.01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19/21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3396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BH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0.99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0.025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19/21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0977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BH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0.99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0.05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19/21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9215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Bonferroni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0.95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0.01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00/21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1523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Bonferroni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0.95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0.025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16/21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939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Bonferroni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0.95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0.05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14/21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2504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Bonferroni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0.99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0.01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00/21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431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Bonferroni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0.99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0.025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13/21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0694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Bonferroni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0.99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0.05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</a:rPr>
                        <a:t>20/21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201645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ACEF0-0B07-40A0-B3B0-16E8441E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40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960D-3D88-435E-A7EF-BB1BC4DB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8305-9E8C-488B-BB5C-E0ADFB885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Young	&lt;	35</a:t>
            </a:r>
          </a:p>
          <a:p>
            <a:r>
              <a:rPr lang="nl-NL" dirty="0"/>
              <a:t>Old		&gt;	45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D23DA-AA83-4023-A7C8-6465A06C3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038" y="1639389"/>
            <a:ext cx="6104762" cy="47238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28D00-EC71-4596-939A-41922620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67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157E-10F9-46EF-AC9A-92914C38C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Correlation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E39B2-AA00-40E8-858D-454D8E814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Between</a:t>
            </a:r>
            <a:r>
              <a:rPr lang="nl-NL" dirty="0"/>
              <a:t> NMR </a:t>
            </a:r>
            <a:r>
              <a:rPr lang="nl-NL" dirty="0" err="1"/>
              <a:t>measurements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direct </a:t>
            </a:r>
            <a:r>
              <a:rPr lang="nl-NL" dirty="0" err="1"/>
              <a:t>enzymatic</a:t>
            </a:r>
            <a:r>
              <a:rPr lang="nl-NL" dirty="0"/>
              <a:t> </a:t>
            </a:r>
            <a:r>
              <a:rPr lang="nl-NL" dirty="0" err="1"/>
              <a:t>assays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7D653-7132-49D3-9A0F-003EB1C7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12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FE33-4522-4F20-9617-EEC21824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Without </a:t>
            </a:r>
            <a:r>
              <a:rPr lang="nl-NL" dirty="0" err="1"/>
              <a:t>NAs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FD6CD-7EF8-46DD-94DF-83C084EDE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D247A-F065-4270-AFD7-410523219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0"/>
            <a:ext cx="3600000" cy="3441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CA7734-1C87-41A4-A1D2-F6BE6B58A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000" y="0"/>
            <a:ext cx="3600000" cy="34412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E3A96E-F448-4746-9C59-F0132E311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6000" y="3416740"/>
            <a:ext cx="3600000" cy="34412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AC3E01-ACB3-4F3A-875F-7E1EC3BFF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000" y="3416740"/>
            <a:ext cx="3600000" cy="34412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4682E-0000-4F87-B7C8-1B474E25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75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D4C5-F7AF-4E14-8170-04E8E85B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NAs</a:t>
            </a:r>
            <a:r>
              <a:rPr lang="nl-NL" dirty="0"/>
              <a:t> = 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7AD5-B498-49A8-8063-D48947AED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E4463-5195-465A-8818-53E9FCEE2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0"/>
            <a:ext cx="3600000" cy="3441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D0F1D-2C20-4536-857F-209CB086A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000" y="0"/>
            <a:ext cx="3600000" cy="3441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8EA8FD-07B7-44AC-8322-5DE5E703A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6000" y="3416740"/>
            <a:ext cx="3600000" cy="3441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47434E-839D-4E99-8479-77471849C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000" y="3416740"/>
            <a:ext cx="3600000" cy="34412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2C0B1-4AA1-43C6-AAD2-F3477819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35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A2E2-4649-4C43-9DF0-F29C55795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PCA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C7F26-B2D6-4628-B682-FA82D7005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6C10A-BD3A-4DB4-A7C4-A7407C48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26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96A1-84FE-49B7-BCAF-B2BC121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PCA (</a:t>
            </a:r>
            <a:r>
              <a:rPr lang="nl-NL" dirty="0" err="1"/>
              <a:t>all</a:t>
            </a:r>
            <a:r>
              <a:rPr lang="nl-NL" dirty="0"/>
              <a:t> data)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4A6C-4472-4396-A4D5-1AB7E31A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1215D-A1D9-42F4-BC6F-3AA045147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370"/>
            <a:ext cx="3600000" cy="3441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8521D3-EB0B-46FB-89ED-6685B943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000" y="1708370"/>
            <a:ext cx="3600000" cy="3441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DC944A-0B50-465A-9451-387774E09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000" y="1708370"/>
            <a:ext cx="3600000" cy="34412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F7898-5677-465A-9842-EDF82C5A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0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96A1-84FE-49B7-BCAF-B2BC121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PCA (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Lipoprotein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Fractions</a:t>
            </a:r>
            <a:r>
              <a:rPr lang="nl-NL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4A6C-4472-4396-A4D5-1AB7E31A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1215D-A1D9-42F4-BC6F-3AA045147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08370"/>
            <a:ext cx="3600000" cy="3441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8521D3-EB0B-46FB-89ED-6685B943C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6000" y="1708370"/>
            <a:ext cx="3600000" cy="3441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DC944A-0B50-465A-9451-387774E09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2000" y="1708370"/>
            <a:ext cx="3600000" cy="344125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1C8C5-E1CB-4421-8AD7-9B0A9126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83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Widescreen</PresentationFormat>
  <Paragraphs>193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Age distribution</vt:lpstr>
      <vt:lpstr>Women</vt:lpstr>
      <vt:lpstr>Men</vt:lpstr>
      <vt:lpstr>Correlation</vt:lpstr>
      <vt:lpstr>Without NAs</vt:lpstr>
      <vt:lpstr>NAs = 0</vt:lpstr>
      <vt:lpstr>PCA</vt:lpstr>
      <vt:lpstr>PCA (all data)</vt:lpstr>
      <vt:lpstr>PCA (only Lipoprotein Main Fractions)</vt:lpstr>
      <vt:lpstr>Wilcoxon</vt:lpstr>
      <vt:lpstr>Wilcoxon with Bonferroni correction</vt:lpstr>
      <vt:lpstr>Random Forest</vt:lpstr>
      <vt:lpstr>Random Forest</vt:lpstr>
      <vt:lpstr>Differential Connectivity</vt:lpstr>
      <vt:lpstr>PCLRC</vt:lpstr>
      <vt:lpstr>PCLRC</vt:lpstr>
      <vt:lpstr>PCLRC</vt:lpstr>
      <vt:lpstr>PCLRC</vt:lpstr>
      <vt:lpstr>PCLRC</vt:lpstr>
      <vt:lpstr>PCLRC</vt:lpstr>
      <vt:lpstr>PCLRC</vt:lpstr>
      <vt:lpstr>COVSCA</vt:lpstr>
      <vt:lpstr>PowerPoint Presentation</vt:lpstr>
      <vt:lpstr>INDSCAL</vt:lpstr>
      <vt:lpstr>PowerPoint Presentation</vt:lpstr>
      <vt:lpstr>Effect of multiple testing correction and p-value threshold on the number of significant lipids (young women vs. old women)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Connectivity</dc:title>
  <dc:creator>Yasmijn Balder</dc:creator>
  <cp:lastModifiedBy>Yasmijn Balder</cp:lastModifiedBy>
  <cp:revision>44</cp:revision>
  <dcterms:created xsi:type="dcterms:W3CDTF">2021-02-18T15:30:40Z</dcterms:created>
  <dcterms:modified xsi:type="dcterms:W3CDTF">2021-03-11T09:12:51Z</dcterms:modified>
</cp:coreProperties>
</file>