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0" r:id="rId4"/>
    <p:sldId id="258" r:id="rId5"/>
    <p:sldId id="275" r:id="rId6"/>
    <p:sldId id="260" r:id="rId7"/>
    <p:sldId id="272" r:id="rId8"/>
    <p:sldId id="262" r:id="rId9"/>
    <p:sldId id="273" r:id="rId10"/>
    <p:sldId id="263" r:id="rId11"/>
    <p:sldId id="265" r:id="rId12"/>
    <p:sldId id="266" r:id="rId13"/>
    <p:sldId id="274" r:id="rId14"/>
    <p:sldId id="267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heseriousprogrammer/binary-magic-building-bitnet-1-58bit-using-pytorch-from-scratch-01fa6289db6f" TargetMode="External"/><Relationship Id="rId2" Type="http://schemas.openxmlformats.org/officeDocument/2006/relationships/hyperlink" Target="https://www.youtube.com/watch?v=kCc8FmEb1n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unilm/blob/master/bitnet/The-Era-of-1-bit-LLMs__Training_Tips_Code_FAQ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sminBougammoura/nlp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135FFA-572D-AA66-9B3A-D15E85B50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912776"/>
            <a:ext cx="8825658" cy="2579968"/>
          </a:xfrm>
        </p:spPr>
        <p:txBody>
          <a:bodyPr/>
          <a:lstStyle/>
          <a:p>
            <a:pPr algn="ctr"/>
            <a:r>
              <a:rPr lang="it-IT" sz="5400" dirty="0"/>
              <a:t>Simulation of 2-bits weights quantization for LLMs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E5F427D-3E7B-2430-2D75-BF03B7E7A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505169"/>
            <a:ext cx="8825658" cy="513077"/>
          </a:xfrm>
        </p:spPr>
        <p:txBody>
          <a:bodyPr>
            <a:normAutofit/>
          </a:bodyPr>
          <a:lstStyle/>
          <a:p>
            <a:pPr algn="ctr"/>
            <a:r>
              <a:rPr lang="it-IT" sz="1800" dirty="0"/>
              <a:t>Yasmin BOUgammoura – università degli studi di trieste a.a. 23/24</a:t>
            </a:r>
          </a:p>
        </p:txBody>
      </p:sp>
    </p:spTree>
    <p:extLst>
      <p:ext uri="{BB962C8B-B14F-4D97-AF65-F5344CB8AC3E}">
        <p14:creationId xmlns:p14="http://schemas.microsoft.com/office/powerpoint/2010/main" val="2444994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0BBB47-1A1B-41C5-B069-8997793F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68" y="499371"/>
            <a:ext cx="9404723" cy="816245"/>
          </a:xfrm>
        </p:spPr>
        <p:txBody>
          <a:bodyPr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COMPUTATIONAL TIME COMPARISON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27AD6FE0-9B92-BB2D-FDD3-5BD4B303D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961552"/>
              </p:ext>
            </p:extLst>
          </p:nvPr>
        </p:nvGraphicFramePr>
        <p:xfrm>
          <a:off x="1925734" y="2164702"/>
          <a:ext cx="8340531" cy="2781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177">
                  <a:extLst>
                    <a:ext uri="{9D8B030D-6E8A-4147-A177-3AD203B41FA5}">
                      <a16:colId xmlns:a16="http://schemas.microsoft.com/office/drawing/2014/main" val="2139398799"/>
                    </a:ext>
                  </a:extLst>
                </a:gridCol>
                <a:gridCol w="2780177">
                  <a:extLst>
                    <a:ext uri="{9D8B030D-6E8A-4147-A177-3AD203B41FA5}">
                      <a16:colId xmlns:a16="http://schemas.microsoft.com/office/drawing/2014/main" val="83970445"/>
                    </a:ext>
                  </a:extLst>
                </a:gridCol>
                <a:gridCol w="2780177">
                  <a:extLst>
                    <a:ext uri="{9D8B030D-6E8A-4147-A177-3AD203B41FA5}">
                      <a16:colId xmlns:a16="http://schemas.microsoft.com/office/drawing/2014/main" val="2005664522"/>
                    </a:ext>
                  </a:extLst>
                </a:gridCol>
              </a:tblGrid>
              <a:tr h="55050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2"/>
                          </a:solidFill>
                        </a:rPr>
                        <a:t>PARAMETERS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2"/>
                          </a:solidFill>
                        </a:rPr>
                        <a:t>GPT-MODEL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2"/>
                          </a:solidFill>
                        </a:rPr>
                        <a:t>QUANTIZED MODEL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58555"/>
                  </a:ext>
                </a:extLst>
              </a:tr>
              <a:tr h="41932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2"/>
                          </a:solidFill>
                        </a:rPr>
                        <a:t>B = 32, T = 8, h = 4, C = 32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2"/>
                          </a:solidFill>
                        </a:rPr>
                        <a:t>8 min ca.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2"/>
                          </a:solidFill>
                        </a:rPr>
                        <a:t>22 min ca.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514853"/>
                  </a:ext>
                </a:extLst>
              </a:tr>
              <a:tr h="6039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2"/>
                          </a:solidFill>
                        </a:rPr>
                        <a:t>B = 48, T = 128, h = 6, C = 192</a:t>
                      </a:r>
                    </a:p>
                    <a:p>
                      <a:endParaRPr lang="it-IT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2"/>
                          </a:solidFill>
                        </a:rPr>
                        <a:t>19 min ca.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2"/>
                          </a:solidFill>
                        </a:rPr>
                        <a:t>40 min ca.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52670"/>
                  </a:ext>
                </a:extLst>
              </a:tr>
              <a:tr h="6039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2"/>
                          </a:solidFill>
                        </a:rPr>
                        <a:t>B = 48, T = 192, h = 6, C = 288</a:t>
                      </a:r>
                    </a:p>
                    <a:p>
                      <a:endParaRPr lang="it-IT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2"/>
                          </a:solidFill>
                        </a:rPr>
                        <a:t>48 min ca.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2"/>
                          </a:solidFill>
                        </a:rPr>
                        <a:t>13 hours ca.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20488"/>
                  </a:ext>
                </a:extLst>
              </a:tr>
              <a:tr h="6039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2"/>
                          </a:solidFill>
                        </a:rPr>
                        <a:t>B = 64, T = 256, h = 6, C = 384</a:t>
                      </a:r>
                    </a:p>
                    <a:p>
                      <a:endParaRPr lang="it-IT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2"/>
                          </a:solidFill>
                        </a:rPr>
                        <a:t>2.4 hours ca.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u="sng" dirty="0">
                          <a:solidFill>
                            <a:schemeClr val="bg2"/>
                          </a:solidFill>
                        </a:rPr>
                        <a:t>&gt; 2 days*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03948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E94427CA-E68E-8E5D-7725-D4A5677242C6}"/>
              </a:ext>
            </a:extLst>
          </p:cNvPr>
          <p:cNvSpPr txBox="1"/>
          <p:nvPr/>
        </p:nvSpPr>
        <p:spPr>
          <a:xfrm>
            <a:off x="1925733" y="5450977"/>
            <a:ext cx="8340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Legend: </a:t>
            </a:r>
          </a:p>
          <a:p>
            <a:r>
              <a:rPr lang="it-IT" sz="1600" dirty="0"/>
              <a:t>B = Batch size; T = Block size; h = number of heads; C = embedding dimension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8204E1A-03E6-B68A-48C2-FB1D17A83E37}"/>
              </a:ext>
            </a:extLst>
          </p:cNvPr>
          <p:cNvSpPr/>
          <p:nvPr/>
        </p:nvSpPr>
        <p:spPr>
          <a:xfrm>
            <a:off x="1925734" y="3760237"/>
            <a:ext cx="2618274" cy="28924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4DE3C8B-8CCD-2EBA-28AC-98E1D7748E0A}"/>
              </a:ext>
            </a:extLst>
          </p:cNvPr>
          <p:cNvSpPr txBox="1"/>
          <p:nvPr/>
        </p:nvSpPr>
        <p:spPr>
          <a:xfrm>
            <a:off x="10266265" y="4400995"/>
            <a:ext cx="189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* Estimated time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723E36-50EA-5983-24E0-480FA221B630}"/>
              </a:ext>
            </a:extLst>
          </p:cNvPr>
          <p:cNvSpPr txBox="1"/>
          <p:nvPr/>
        </p:nvSpPr>
        <p:spPr>
          <a:xfrm>
            <a:off x="1925734" y="5060111"/>
            <a:ext cx="6875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Fig. 7 : Computational time with respect to an increasing number of parameters</a:t>
            </a:r>
          </a:p>
        </p:txBody>
      </p:sp>
    </p:spTree>
    <p:extLst>
      <p:ext uri="{BB962C8B-B14F-4D97-AF65-F5344CB8AC3E}">
        <p14:creationId xmlns:p14="http://schemas.microsoft.com/office/powerpoint/2010/main" val="207481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666D63-8A0A-9890-81A5-1F11ADD5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339" y="480905"/>
            <a:ext cx="9404723" cy="750931"/>
          </a:xfrm>
        </p:spPr>
        <p:txBody>
          <a:bodyPr/>
          <a:lstStyle/>
          <a:p>
            <a:pPr algn="ctr"/>
            <a:r>
              <a:rPr lang="it-IT" sz="4000" dirty="0"/>
              <a:t>SCALABILITY</a:t>
            </a:r>
          </a:p>
        </p:txBody>
      </p:sp>
      <p:pic>
        <p:nvPicPr>
          <p:cNvPr id="7" name="Immagine 6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C90A680E-E38E-A25F-AC59-AA8C4CBF6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20" y="1771551"/>
            <a:ext cx="5521681" cy="4141261"/>
          </a:xfrm>
          <a:prstGeom prst="rect">
            <a:avLst/>
          </a:prstGeom>
        </p:spPr>
      </p:pic>
      <p:pic>
        <p:nvPicPr>
          <p:cNvPr id="9" name="Immagine 8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083C2FDE-CF23-A7EF-BEEC-E4DBDAECE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771552"/>
            <a:ext cx="5521680" cy="414126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FC82C73-9400-4B0B-CD6B-15D85F652A80}"/>
              </a:ext>
            </a:extLst>
          </p:cNvPr>
          <p:cNvSpPr txBox="1"/>
          <p:nvPr/>
        </p:nvSpPr>
        <p:spPr>
          <a:xfrm>
            <a:off x="460020" y="6100096"/>
            <a:ext cx="6875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Fig. 8 : Loss vs. number of parameters for GPT model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E4A163-BA2B-F07C-136E-9326A6C1F561}"/>
              </a:ext>
            </a:extLst>
          </p:cNvPr>
          <p:cNvSpPr txBox="1"/>
          <p:nvPr/>
        </p:nvSpPr>
        <p:spPr>
          <a:xfrm>
            <a:off x="6210300" y="6100095"/>
            <a:ext cx="6875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Fig. 9 : Loss vs. number of parameters for QGPT model</a:t>
            </a:r>
          </a:p>
        </p:txBody>
      </p:sp>
    </p:spTree>
    <p:extLst>
      <p:ext uri="{BB962C8B-B14F-4D97-AF65-F5344CB8AC3E}">
        <p14:creationId xmlns:p14="http://schemas.microsoft.com/office/powerpoint/2010/main" val="1888079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7E8FC7-B142-2082-DD33-E2A766A0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19" y="210122"/>
            <a:ext cx="9404723" cy="890890"/>
          </a:xfrm>
        </p:spPr>
        <p:txBody>
          <a:bodyPr/>
          <a:lstStyle/>
          <a:p>
            <a:pPr algn="ctr"/>
            <a:r>
              <a:rPr lang="it-IT" sz="4000" dirty="0"/>
              <a:t>TEXT GENERATION</a:t>
            </a: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8CAEF08B-5A79-3054-8CE8-F3F28BF7F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68" y="1101012"/>
            <a:ext cx="4762913" cy="4953429"/>
          </a:xfrm>
          <a:prstGeom prst="rect">
            <a:avLst/>
          </a:prstGeom>
        </p:spPr>
      </p:pic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3C2F8EB-ADC3-66C9-2160-714FFDD80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828" y="1360114"/>
            <a:ext cx="4724809" cy="469432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674164-2DC9-8F71-C5F9-CC25F7BA35DC}"/>
              </a:ext>
            </a:extLst>
          </p:cNvPr>
          <p:cNvSpPr txBox="1"/>
          <p:nvPr/>
        </p:nvSpPr>
        <p:spPr>
          <a:xfrm>
            <a:off x="907368" y="6139543"/>
            <a:ext cx="3216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Fig.10 : </a:t>
            </a:r>
            <a:r>
              <a:rPr lang="sv-SE" sz="1200" dirty="0"/>
              <a:t>train loss 1.2087, val loss 1.4990</a:t>
            </a:r>
            <a:endParaRPr lang="it-IT" sz="12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7368ED6-0CD5-D172-E90C-01E29FA9AAEB}"/>
              </a:ext>
            </a:extLst>
          </p:cNvPr>
          <p:cNvSpPr txBox="1"/>
          <p:nvPr/>
        </p:nvSpPr>
        <p:spPr>
          <a:xfrm>
            <a:off x="6364828" y="6139543"/>
            <a:ext cx="3216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Fig.11 : </a:t>
            </a:r>
            <a:r>
              <a:rPr lang="sv-SE" sz="1200" dirty="0"/>
              <a:t>train loss 1.1161, val loss 1.4915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40722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D95AB-2E5E-3DC8-2A1A-312A3E280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9A1D87-A1FD-4578-3202-3373E33C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90040"/>
            <a:ext cx="9404723" cy="890890"/>
          </a:xfrm>
        </p:spPr>
        <p:txBody>
          <a:bodyPr/>
          <a:lstStyle/>
          <a:p>
            <a:pPr algn="ctr"/>
            <a:r>
              <a:rPr lang="it-IT" sz="4000" dirty="0"/>
              <a:t>CONCLUSION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6B9E1F-A28D-E563-9430-F8117CDBE4D0}"/>
              </a:ext>
            </a:extLst>
          </p:cNvPr>
          <p:cNvSpPr txBox="1"/>
          <p:nvPr/>
        </p:nvSpPr>
        <p:spPr>
          <a:xfrm>
            <a:off x="1259633" y="1959429"/>
            <a:ext cx="94047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Weights quantization could actually improve efficiency from an hardware point of view without affecting perfermance of large language models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Input quantization decreases performance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Performance decreases if quantization is implemented at logits linear layer </a:t>
            </a:r>
          </a:p>
        </p:txBody>
      </p:sp>
    </p:spTree>
    <p:extLst>
      <p:ext uri="{BB962C8B-B14F-4D97-AF65-F5344CB8AC3E}">
        <p14:creationId xmlns:p14="http://schemas.microsoft.com/office/powerpoint/2010/main" val="4039472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7336DF-0CC0-7303-1E56-755CFDD0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067" y="584693"/>
            <a:ext cx="9404723" cy="862898"/>
          </a:xfrm>
        </p:spPr>
        <p:txBody>
          <a:bodyPr/>
          <a:lstStyle/>
          <a:p>
            <a:pPr algn="ctr"/>
            <a:r>
              <a:rPr lang="it-IT" sz="4000" dirty="0"/>
              <a:t>FUTURE WORK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A3F5C23-103C-7F62-DD1F-0F3668B76B2C}"/>
              </a:ext>
            </a:extLst>
          </p:cNvPr>
          <p:cNvSpPr txBox="1"/>
          <p:nvPr/>
        </p:nvSpPr>
        <p:spPr>
          <a:xfrm>
            <a:off x="1979629" y="2397948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Specific </a:t>
            </a:r>
            <a:r>
              <a:rPr lang="it-IT" sz="3200" b="1" dirty="0"/>
              <a:t>data structure </a:t>
            </a:r>
            <a:r>
              <a:rPr lang="it-IT" sz="3200" dirty="0"/>
              <a:t>for hardware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/>
          </a:p>
          <a:p>
            <a:r>
              <a:rPr lang="it-IT" sz="3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b="1" dirty="0"/>
              <a:t>Parallelised model </a:t>
            </a:r>
            <a:r>
              <a:rPr lang="it-IT" sz="32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18877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EE038F-BBD0-3206-E490-6EB211C5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336" y="2969559"/>
            <a:ext cx="9404723" cy="918882"/>
          </a:xfrm>
        </p:spPr>
        <p:txBody>
          <a:bodyPr/>
          <a:lstStyle/>
          <a:p>
            <a:pPr algn="ctr"/>
            <a:r>
              <a:rPr lang="it-IT" sz="4800" b="1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40132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83E51B-6686-F7EA-F026-A0195DBE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536694"/>
            <a:ext cx="9404723" cy="844237"/>
          </a:xfrm>
        </p:spPr>
        <p:txBody>
          <a:bodyPr/>
          <a:lstStyle/>
          <a:p>
            <a:pPr algn="ctr"/>
            <a:r>
              <a:rPr lang="it-IT" sz="4000" dirty="0"/>
              <a:t>References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AF7F61-28EA-E7B0-BE43-F81B143234A3}"/>
              </a:ext>
            </a:extLst>
          </p:cNvPr>
          <p:cNvSpPr txBox="1"/>
          <p:nvPr/>
        </p:nvSpPr>
        <p:spPr>
          <a:xfrm>
            <a:off x="1598643" y="1608873"/>
            <a:ext cx="89947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Andrej Karpathy’s video tutorial on GPT model:</a:t>
            </a:r>
          </a:p>
          <a:p>
            <a:r>
              <a:rPr lang="it-IT" dirty="0">
                <a:solidFill>
                  <a:srgbClr val="58C1B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https://www.youtube.com/watch?v=kCc8FmEb1nY</a:t>
            </a:r>
            <a:endParaRPr lang="it-IT" dirty="0"/>
          </a:p>
          <a:p>
            <a:endParaRPr lang="it-IT" dirty="0"/>
          </a:p>
          <a:p>
            <a:r>
              <a:rPr lang="it-IT" dirty="0"/>
              <a:t>Example code of quantization:</a:t>
            </a:r>
          </a:p>
          <a:p>
            <a:r>
              <a:rPr lang="it-IT" dirty="0">
                <a:hlinkClick r:id="rId3"/>
              </a:rPr>
              <a:t>https://medium.com/@theseriousprogrammer/binary-magic-building-bitnet-1-58bit-using-pytorch-from-scratch-01fa6289db6f</a:t>
            </a:r>
            <a:endParaRPr lang="it-IT" dirty="0"/>
          </a:p>
          <a:p>
            <a:endParaRPr lang="it-IT" dirty="0"/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Ma, Shuming, et al. "The Era of 1-bit LLMs: All Large Language Models are in 1.58 Bits." </a:t>
            </a:r>
            <a:r>
              <a:rPr lang="en-US" b="0" i="1" dirty="0">
                <a:effectLst/>
                <a:latin typeface="Arial" panose="020B0604020202020204" pitchFamily="34" charset="0"/>
              </a:rPr>
              <a:t>arXiv preprint arXiv:2402.17764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(2024)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Microsoft FAQ on BitNet: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hlinkClick r:id="rId4"/>
              </a:rPr>
              <a:t>https://github.com/microsoft/unilm/blob/master/bitnet/The-Era-of-1-bit-LLMs__Training_Tips_Code_FAQ.pdf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it-IT" b="0" i="0" dirty="0">
                <a:effectLst/>
                <a:latin typeface="Arial" panose="020B0604020202020204" pitchFamily="34" charset="0"/>
              </a:rPr>
              <a:t>Wang, Hongyu, et al. "Bitnet: Scaling 1-bit transformers for large language models." </a:t>
            </a:r>
            <a:r>
              <a:rPr lang="it-IT" b="0" i="1" dirty="0">
                <a:effectLst/>
                <a:latin typeface="Arial" panose="020B0604020202020204" pitchFamily="34" charset="0"/>
              </a:rPr>
              <a:t>arXiv preprint arXiv:2310.11453</a:t>
            </a:r>
            <a:r>
              <a:rPr lang="it-IT" b="0" i="0" dirty="0">
                <a:effectLst/>
                <a:latin typeface="Arial" panose="020B0604020202020204" pitchFamily="34" charset="0"/>
              </a:rPr>
              <a:t> (2023)</a:t>
            </a:r>
          </a:p>
        </p:txBody>
      </p:sp>
    </p:spTree>
    <p:extLst>
      <p:ext uri="{BB962C8B-B14F-4D97-AF65-F5344CB8AC3E}">
        <p14:creationId xmlns:p14="http://schemas.microsoft.com/office/powerpoint/2010/main" val="341102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21AF07-591D-D747-CB23-09D83986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540585"/>
            <a:ext cx="9404723" cy="769592"/>
          </a:xfrm>
        </p:spPr>
        <p:txBody>
          <a:bodyPr/>
          <a:lstStyle/>
          <a:p>
            <a:pPr algn="ctr"/>
            <a:r>
              <a:rPr lang="it-IT" sz="4000" dirty="0"/>
              <a:t>OUTLINE OF THIS WORK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E55D4F-E1CC-D065-1DBB-60658EF314C1}"/>
              </a:ext>
            </a:extLst>
          </p:cNvPr>
          <p:cNvSpPr txBox="1"/>
          <p:nvPr/>
        </p:nvSpPr>
        <p:spPr>
          <a:xfrm>
            <a:off x="1544216" y="2213282"/>
            <a:ext cx="94047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3200" dirty="0"/>
              <a:t> Implementation of small GPT – model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3200" dirty="0"/>
              <a:t> Bits quantization of weights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3200" dirty="0"/>
              <a:t> Quantization of activation functions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3200" dirty="0"/>
              <a:t> Comparison of results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335E01-BCD4-02A0-7689-680A34A68EDF}"/>
              </a:ext>
            </a:extLst>
          </p:cNvPr>
          <p:cNvSpPr txBox="1"/>
          <p:nvPr/>
        </p:nvSpPr>
        <p:spPr>
          <a:xfrm>
            <a:off x="1544216" y="5178491"/>
            <a:ext cx="819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2"/>
              </a:rPr>
              <a:t>https://github.com/YasminBougammoura/nlp.git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417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054840-2DA6-0C48-819C-80163950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03" y="563597"/>
            <a:ext cx="10562253" cy="874471"/>
          </a:xfrm>
        </p:spPr>
        <p:txBody>
          <a:bodyPr/>
          <a:lstStyle/>
          <a:p>
            <a:pPr algn="ctr"/>
            <a:r>
              <a:rPr lang="en-US" sz="40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GPT MODEL BY ANDREJ KARPATHY</a:t>
            </a:r>
            <a:endParaRPr lang="it-IT" sz="40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4C77BBE-3B45-7824-8867-C5ACDF9B3E2F}"/>
              </a:ext>
            </a:extLst>
          </p:cNvPr>
          <p:cNvSpPr txBox="1"/>
          <p:nvPr/>
        </p:nvSpPr>
        <p:spPr>
          <a:xfrm>
            <a:off x="2037183" y="2521059"/>
            <a:ext cx="81176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It is a </a:t>
            </a:r>
            <a:r>
              <a:rPr lang="it-IT" sz="2800" b="1" dirty="0"/>
              <a:t>character – level </a:t>
            </a:r>
            <a:r>
              <a:rPr lang="it-IT" sz="2800" dirty="0"/>
              <a:t>language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Training data: </a:t>
            </a:r>
            <a:r>
              <a:rPr lang="it-IT" sz="2800" b="1" dirty="0"/>
              <a:t>Shakespeare’s texts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Objective: </a:t>
            </a:r>
            <a:r>
              <a:rPr lang="it-IT" sz="2800" b="1" dirty="0"/>
              <a:t>Generate text </a:t>
            </a:r>
            <a:r>
              <a:rPr lang="it-IT" sz="2800" dirty="0"/>
              <a:t>in ‘Shakespeare’s writing’</a:t>
            </a:r>
          </a:p>
        </p:txBody>
      </p:sp>
    </p:spTree>
    <p:extLst>
      <p:ext uri="{BB962C8B-B14F-4D97-AF65-F5344CB8AC3E}">
        <p14:creationId xmlns:p14="http://schemas.microsoft.com/office/powerpoint/2010/main" val="70010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0D584F-4B40-50B4-6BB9-C386E3EE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5" y="526452"/>
            <a:ext cx="9404723" cy="825576"/>
          </a:xfrm>
        </p:spPr>
        <p:txBody>
          <a:bodyPr/>
          <a:lstStyle/>
          <a:p>
            <a:pPr algn="ctr"/>
            <a:r>
              <a:rPr lang="it-IT" sz="4000" dirty="0"/>
              <a:t>QUANTIZATION-AWARE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6E05CAE-BD70-00B2-BD1A-200A600098FE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009312" y="2557494"/>
                <a:ext cx="3880871" cy="4876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𝑅𝑜𝑢𝑛𝑑𝑐𝑙𝑖𝑝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−1, 1</m:t>
                        </m:r>
                      </m:e>
                    </m:d>
                  </m:oMath>
                </a14:m>
                <a:r>
                  <a:rPr lang="it-IT" sz="2000" dirty="0"/>
                  <a:t>	 with 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6E05CAE-BD70-00B2-BD1A-200A600098F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312" y="2557494"/>
                <a:ext cx="3880871" cy="487698"/>
              </a:xfrm>
              <a:prstGeom prst="rect">
                <a:avLst/>
              </a:prstGeom>
              <a:blipFill>
                <a:blip r:embed="rId2"/>
                <a:stretch>
                  <a:fillRect t="-2500" r="-2987" b="-7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7E51A6B-6BE9-C1F4-1B6C-1BE41EF74B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010" y="1851904"/>
                <a:ext cx="52799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𝑅𝑜𝑢𝑛𝑑𝑐𝑙𝑖𝑝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𝑟𝑜𝑢𝑛𝑑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7E51A6B-6BE9-C1F4-1B6C-1BE41EF74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010" y="1851904"/>
                <a:ext cx="5279972" cy="307777"/>
              </a:xfrm>
              <a:prstGeom prst="rect">
                <a:avLst/>
              </a:prstGeom>
              <a:blipFill>
                <a:blip r:embed="rId3"/>
                <a:stretch>
                  <a:fillRect l="-1155" r="-1155" b="-4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A525A4B-1C00-BB43-D745-5A3CB078A2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90183" y="2455068"/>
                <a:ext cx="1895326" cy="781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A525A4B-1C00-BB43-D745-5A3CB078A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83" y="2455068"/>
                <a:ext cx="1895326" cy="7817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C819559-067E-40C7-A58D-103AFF4A3A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1810" y="3236820"/>
                <a:ext cx="5586466" cy="490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𝑅𝑜𝑢𝑛𝑑𝑐𝑙𝑖𝑝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− 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it-IT" sz="2000" dirty="0"/>
                  <a:t> 	with</a:t>
                </a: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C819559-067E-40C7-A58D-103AFF4A3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810" y="3236820"/>
                <a:ext cx="5586466" cy="490519"/>
              </a:xfrm>
              <a:prstGeom prst="rect">
                <a:avLst/>
              </a:prstGeom>
              <a:blipFill>
                <a:blip r:embed="rId5"/>
                <a:stretch>
                  <a:fillRect t="-2500" r="-1854" b="-7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9B2ED05-5937-390B-65B5-C8B527C997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25772" y="3300580"/>
                <a:ext cx="2722540" cy="320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9B2ED05-5937-390B-65B5-C8B527C99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772" y="3300580"/>
                <a:ext cx="2722540" cy="320601"/>
              </a:xfrm>
              <a:prstGeom prst="rect">
                <a:avLst/>
              </a:prstGeom>
              <a:blipFill>
                <a:blip r:embed="rId6"/>
                <a:stretch>
                  <a:fillRect l="-4251" t="-1887" b="-358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1B95E7F-45C3-19DF-37D2-50CC73BC2B9E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366004" y="4126907"/>
                <a:ext cx="3459986" cy="571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𝐿𝑁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𝛽𝛾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1B95E7F-45C3-19DF-37D2-50CC73BC2B9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004" y="4126907"/>
                <a:ext cx="3459986" cy="5713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tangolo 8">
            <a:extLst>
              <a:ext uri="{FF2B5EF4-FFF2-40B4-BE49-F238E27FC236}">
                <a16:creationId xmlns:a16="http://schemas.microsoft.com/office/drawing/2014/main" id="{C55D712C-B861-C60B-298F-CB87B8AF646F}"/>
              </a:ext>
            </a:extLst>
          </p:cNvPr>
          <p:cNvSpPr/>
          <p:nvPr/>
        </p:nvSpPr>
        <p:spPr>
          <a:xfrm>
            <a:off x="4366004" y="4049486"/>
            <a:ext cx="3459986" cy="793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132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A5E15-1B51-5854-E172-27014F929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C32CFB-88BF-4573-0775-5E889FCA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5" y="526452"/>
            <a:ext cx="9404723" cy="825576"/>
          </a:xfrm>
        </p:spPr>
        <p:txBody>
          <a:bodyPr/>
          <a:lstStyle/>
          <a:p>
            <a:pPr algn="ctr"/>
            <a:r>
              <a:rPr lang="it-IT" sz="4000" dirty="0"/>
              <a:t>WHY</a:t>
            </a:r>
          </a:p>
        </p:txBody>
      </p:sp>
      <p:pic>
        <p:nvPicPr>
          <p:cNvPr id="11" name="Immagine 10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8827508B-1597-377A-953F-F44280C3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153" y="1580990"/>
            <a:ext cx="8001693" cy="369602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5078689-F724-F64A-3CE0-4C2C10B5A289}"/>
              </a:ext>
            </a:extLst>
          </p:cNvPr>
          <p:cNvSpPr txBox="1"/>
          <p:nvPr/>
        </p:nvSpPr>
        <p:spPr>
          <a:xfrm>
            <a:off x="2095152" y="5505972"/>
            <a:ext cx="800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Fig.1 : Matrix multiplication from ‘</a:t>
            </a:r>
            <a:r>
              <a:rPr lang="en-US" sz="1200" b="0" i="1" dirty="0">
                <a:effectLst/>
                <a:latin typeface="Arial" panose="020B0604020202020204" pitchFamily="34" charset="0"/>
              </a:rPr>
              <a:t>The Era of 1-bit LLMs: All Large Language Models are in 1.58 Bits</a:t>
            </a:r>
            <a:r>
              <a:rPr lang="it-IT" sz="1200" dirty="0"/>
              <a:t>’ by M. Shuming et al.</a:t>
            </a:r>
          </a:p>
        </p:txBody>
      </p:sp>
    </p:spTree>
    <p:extLst>
      <p:ext uri="{BB962C8B-B14F-4D97-AF65-F5344CB8AC3E}">
        <p14:creationId xmlns:p14="http://schemas.microsoft.com/office/powerpoint/2010/main" val="71304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F1ED92-FB9D-47E9-F31C-C32A69E6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44050"/>
            <a:ext cx="9404723" cy="834906"/>
          </a:xfrm>
        </p:spPr>
        <p:txBody>
          <a:bodyPr/>
          <a:lstStyle/>
          <a:p>
            <a:pPr algn="ctr"/>
            <a:r>
              <a:rPr lang="it-IT" sz="4000" dirty="0"/>
              <a:t>ARCHITECTURE: GPT MODEL</a:t>
            </a:r>
          </a:p>
        </p:txBody>
      </p:sp>
      <p:pic>
        <p:nvPicPr>
          <p:cNvPr id="7" name="Immagine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8BEC742A-EDD7-E5EE-32A1-C1BEA3C4D0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47384" y="1178956"/>
            <a:ext cx="2019475" cy="5362495"/>
          </a:xfrm>
          <a:prstGeom prst="rect">
            <a:avLst/>
          </a:prstGeom>
        </p:spPr>
      </p:pic>
      <p:sp>
        <p:nvSpPr>
          <p:cNvPr id="8" name="Segno di moltiplicazione 7">
            <a:extLst>
              <a:ext uri="{FF2B5EF4-FFF2-40B4-BE49-F238E27FC236}">
                <a16:creationId xmlns:a16="http://schemas.microsoft.com/office/drawing/2014/main" id="{840BC20A-46D7-509E-12B3-4A9FAC373B79}"/>
              </a:ext>
            </a:extLst>
          </p:cNvPr>
          <p:cNvSpPr/>
          <p:nvPr/>
        </p:nvSpPr>
        <p:spPr>
          <a:xfrm>
            <a:off x="2457328" y="3035559"/>
            <a:ext cx="1079241" cy="786882"/>
          </a:xfrm>
          <a:prstGeom prst="mathMultiply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gradFill flip="none" rotWithShape="1">
                <a:gsLst>
                  <a:gs pos="0">
                    <a:srgbClr val="B01513">
                      <a:tint val="66000"/>
                      <a:satMod val="160000"/>
                    </a:srgbClr>
                  </a:gs>
                  <a:gs pos="50000">
                    <a:srgbClr val="B01513">
                      <a:tint val="44500"/>
                      <a:satMod val="160000"/>
                    </a:srgbClr>
                  </a:gs>
                  <a:gs pos="100000">
                    <a:srgbClr val="B01513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840B0E7-6029-05B1-D110-B5B6DD9F3FE8}"/>
              </a:ext>
            </a:extLst>
          </p:cNvPr>
          <p:cNvSpPr txBox="1"/>
          <p:nvPr/>
        </p:nvSpPr>
        <p:spPr>
          <a:xfrm>
            <a:off x="5924939" y="2459504"/>
            <a:ext cx="5047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Number of blocks N: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Number of heads: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Batch size: 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Block size: 256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Embedding: 384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4763249-E07F-2629-CD3F-24117243629E}"/>
              </a:ext>
            </a:extLst>
          </p:cNvPr>
          <p:cNvSpPr txBox="1"/>
          <p:nvPr/>
        </p:nvSpPr>
        <p:spPr>
          <a:xfrm>
            <a:off x="4475453" y="6264452"/>
            <a:ext cx="6883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Fig.2 : Transformer architecture taken from ‘</a:t>
            </a:r>
            <a:r>
              <a:rPr lang="it-IT" sz="1200" i="1" dirty="0"/>
              <a:t>Attention is all you need</a:t>
            </a:r>
            <a:r>
              <a:rPr lang="it-IT" sz="1200" dirty="0"/>
              <a:t>’ by A. Vaswani et al.</a:t>
            </a:r>
          </a:p>
        </p:txBody>
      </p:sp>
    </p:spTree>
    <p:extLst>
      <p:ext uri="{BB962C8B-B14F-4D97-AF65-F5344CB8AC3E}">
        <p14:creationId xmlns:p14="http://schemas.microsoft.com/office/powerpoint/2010/main" val="98900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A66E4-1BE6-74AE-9737-9E4A176C9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9374EB-76A6-CBCE-03D1-1C635869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44050"/>
            <a:ext cx="9404723" cy="834906"/>
          </a:xfrm>
        </p:spPr>
        <p:txBody>
          <a:bodyPr/>
          <a:lstStyle/>
          <a:p>
            <a:pPr algn="ctr"/>
            <a:r>
              <a:rPr lang="it-IT" sz="4000" dirty="0"/>
              <a:t>ARCHITECTURE: QGPT MODEL</a:t>
            </a:r>
          </a:p>
        </p:txBody>
      </p:sp>
      <p:pic>
        <p:nvPicPr>
          <p:cNvPr id="7" name="Immagine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A64AD90F-6C48-5CE1-D3EF-6E506F23B7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64302" y="1178956"/>
            <a:ext cx="2019475" cy="5362495"/>
          </a:xfrm>
          <a:prstGeom prst="rect">
            <a:avLst/>
          </a:prstGeom>
        </p:spPr>
      </p:pic>
      <p:sp>
        <p:nvSpPr>
          <p:cNvPr id="8" name="Segno di moltiplicazione 7">
            <a:extLst>
              <a:ext uri="{FF2B5EF4-FFF2-40B4-BE49-F238E27FC236}">
                <a16:creationId xmlns:a16="http://schemas.microsoft.com/office/drawing/2014/main" id="{528BB97C-770D-0E20-D8FE-C47D67EAA2F7}"/>
              </a:ext>
            </a:extLst>
          </p:cNvPr>
          <p:cNvSpPr/>
          <p:nvPr/>
        </p:nvSpPr>
        <p:spPr>
          <a:xfrm>
            <a:off x="2528598" y="3026771"/>
            <a:ext cx="1079241" cy="786882"/>
          </a:xfrm>
          <a:prstGeom prst="mathMultiply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gradFill flip="none" rotWithShape="1">
                <a:gsLst>
                  <a:gs pos="0">
                    <a:srgbClr val="B01513">
                      <a:tint val="66000"/>
                      <a:satMod val="160000"/>
                    </a:srgbClr>
                  </a:gs>
                  <a:gs pos="50000">
                    <a:srgbClr val="B01513">
                      <a:tint val="44500"/>
                      <a:satMod val="160000"/>
                    </a:srgbClr>
                  </a:gs>
                  <a:gs pos="100000">
                    <a:srgbClr val="B01513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2281675-FABB-283D-FD65-B21B8F0B5082}"/>
              </a:ext>
            </a:extLst>
          </p:cNvPr>
          <p:cNvSpPr/>
          <p:nvPr/>
        </p:nvSpPr>
        <p:spPr>
          <a:xfrm>
            <a:off x="2528598" y="1944243"/>
            <a:ext cx="998642" cy="317241"/>
          </a:xfrm>
          <a:prstGeom prst="rect">
            <a:avLst/>
          </a:prstGeom>
          <a:noFill/>
          <a:ln w="38100">
            <a:solidFill>
              <a:srgbClr val="B0151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36485C4-1E75-9017-CEC4-DBBB69C22723}"/>
              </a:ext>
            </a:extLst>
          </p:cNvPr>
          <p:cNvSpPr txBox="1"/>
          <p:nvPr/>
        </p:nvSpPr>
        <p:spPr>
          <a:xfrm>
            <a:off x="5498577" y="1944243"/>
            <a:ext cx="201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Linear layers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911CDB1-D3A2-DFFC-7495-70C5B2798132}"/>
              </a:ext>
            </a:extLst>
          </p:cNvPr>
          <p:cNvSpPr txBox="1"/>
          <p:nvPr/>
        </p:nvSpPr>
        <p:spPr>
          <a:xfrm>
            <a:off x="7852736" y="1947719"/>
            <a:ext cx="201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BitLinear layers</a:t>
            </a: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D05B2873-6028-B437-0A5B-5F8017A3EFC2}"/>
              </a:ext>
            </a:extLst>
          </p:cNvPr>
          <p:cNvSpPr/>
          <p:nvPr/>
        </p:nvSpPr>
        <p:spPr>
          <a:xfrm>
            <a:off x="7206891" y="2108718"/>
            <a:ext cx="500196" cy="995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AD6979D-950D-F6B6-6892-23945146B0D8}"/>
              </a:ext>
            </a:extLst>
          </p:cNvPr>
          <p:cNvSpPr txBox="1"/>
          <p:nvPr/>
        </p:nvSpPr>
        <p:spPr>
          <a:xfrm>
            <a:off x="5498576" y="2618375"/>
            <a:ext cx="4373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Observation</a:t>
            </a:r>
            <a:r>
              <a:rPr lang="it-IT" dirty="0"/>
              <a:t>: </a:t>
            </a:r>
          </a:p>
          <a:p>
            <a:r>
              <a:rPr lang="it-IT" dirty="0"/>
              <a:t>BitLinear logits layer highly diminishes accuracy.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5440098-DFAA-4BC9-87E9-75EEC8E6A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834" y="3951861"/>
            <a:ext cx="4607804" cy="218923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A63A320-383B-29A9-432A-77BA0907A12E}"/>
              </a:ext>
            </a:extLst>
          </p:cNvPr>
          <p:cNvSpPr txBox="1"/>
          <p:nvPr/>
        </p:nvSpPr>
        <p:spPr>
          <a:xfrm>
            <a:off x="4503046" y="6264452"/>
            <a:ext cx="6875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Fig.3 : Transformer architecture taken from ‘</a:t>
            </a:r>
            <a:r>
              <a:rPr lang="it-IT" sz="1200" i="1" dirty="0"/>
              <a:t>Attention is all you need</a:t>
            </a:r>
            <a:r>
              <a:rPr lang="it-IT" sz="1200" dirty="0"/>
              <a:t>’ by A. Vaswani et al.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9C5741F5-E9A0-2BBC-06EB-A7561D2B5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834" y="4963856"/>
            <a:ext cx="4607804" cy="210883"/>
          </a:xfrm>
          <a:prstGeom prst="rect">
            <a:avLst/>
          </a:prstGeom>
        </p:spPr>
      </p:pic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A93A3765-C795-EFC5-2A68-9C0783831CDC}"/>
              </a:ext>
            </a:extLst>
          </p:cNvPr>
          <p:cNvSpPr/>
          <p:nvPr/>
        </p:nvSpPr>
        <p:spPr>
          <a:xfrm rot="5400000">
            <a:off x="7435295" y="4517543"/>
            <a:ext cx="500196" cy="995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504966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A684B-4BBC-5763-B83D-5B242EEF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051" y="479137"/>
            <a:ext cx="9404723" cy="862898"/>
          </a:xfrm>
        </p:spPr>
        <p:txBody>
          <a:bodyPr/>
          <a:lstStyle/>
          <a:p>
            <a:pPr algn="ctr"/>
            <a:r>
              <a:rPr lang="it-IT" sz="4000" dirty="0"/>
              <a:t>OPTIMAL LEARNING RATE ANALYSIS</a:t>
            </a:r>
          </a:p>
        </p:txBody>
      </p:sp>
      <p:pic>
        <p:nvPicPr>
          <p:cNvPr id="4" name="Immagine 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429D4EFF-6125-623D-590F-17558D559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4" y="1558285"/>
            <a:ext cx="5852172" cy="438912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6F2210B-BB53-8717-D106-BAAD4F04DB0D}"/>
              </a:ext>
            </a:extLst>
          </p:cNvPr>
          <p:cNvSpPr txBox="1"/>
          <p:nvPr/>
        </p:nvSpPr>
        <p:spPr>
          <a:xfrm>
            <a:off x="3169914" y="6163664"/>
            <a:ext cx="6875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Fig.4 : Loss vs. number of iterations for learning rate analysis</a:t>
            </a:r>
          </a:p>
        </p:txBody>
      </p:sp>
    </p:spTree>
    <p:extLst>
      <p:ext uri="{BB962C8B-B14F-4D97-AF65-F5344CB8AC3E}">
        <p14:creationId xmlns:p14="http://schemas.microsoft.com/office/powerpoint/2010/main" val="343917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11D37-EC2F-6ED4-5E2C-ED6200912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54524D-4D27-814E-3695-EFF17D1E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612" y="149198"/>
            <a:ext cx="9404723" cy="1274249"/>
          </a:xfrm>
        </p:spPr>
        <p:txBody>
          <a:bodyPr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COMPARISON WITH INPUT QUANTIZATION</a:t>
            </a:r>
          </a:p>
        </p:txBody>
      </p:sp>
      <p:pic>
        <p:nvPicPr>
          <p:cNvPr id="7" name="Immagine 6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B74E2C1-B16B-24B5-0967-8F1D0B0D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24" y="1898374"/>
            <a:ext cx="5523511" cy="4142633"/>
          </a:xfrm>
          <a:prstGeom prst="rect">
            <a:avLst/>
          </a:prstGeom>
        </p:spPr>
      </p:pic>
      <p:pic>
        <p:nvPicPr>
          <p:cNvPr id="9" name="Immagine 8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21937D2C-F16E-0A8B-D9B6-EF03DCA6E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767" y="1898373"/>
            <a:ext cx="5523511" cy="41426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8A1D6B8-50D7-DD6C-B534-58C81894F927}"/>
              </a:ext>
            </a:extLst>
          </p:cNvPr>
          <p:cNvSpPr txBox="1"/>
          <p:nvPr/>
        </p:nvSpPr>
        <p:spPr>
          <a:xfrm>
            <a:off x="479724" y="6163664"/>
            <a:ext cx="6875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Fig.5 : Loss vs. number of iterations for weight quantization only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E5A213-3D2F-DC15-B71A-7AAE58504712}"/>
              </a:ext>
            </a:extLst>
          </p:cNvPr>
          <p:cNvSpPr txBox="1"/>
          <p:nvPr/>
        </p:nvSpPr>
        <p:spPr>
          <a:xfrm>
            <a:off x="6188767" y="6163664"/>
            <a:ext cx="6875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Fig.6 : Loss vs. number of iterations for weight and input quantization</a:t>
            </a:r>
          </a:p>
        </p:txBody>
      </p:sp>
    </p:spTree>
    <p:extLst>
      <p:ext uri="{BB962C8B-B14F-4D97-AF65-F5344CB8AC3E}">
        <p14:creationId xmlns:p14="http://schemas.microsoft.com/office/powerpoint/2010/main" val="312819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4444</TotalTime>
  <Words>667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Century Gothic</vt:lpstr>
      <vt:lpstr>Wingdings 3</vt:lpstr>
      <vt:lpstr>Ione</vt:lpstr>
      <vt:lpstr>Simulation of 2-bits weights quantization for LLMs</vt:lpstr>
      <vt:lpstr>OUTLINE OF THIS WORK</vt:lpstr>
      <vt:lpstr>GPT MODEL BY ANDREJ KARPATHY</vt:lpstr>
      <vt:lpstr>QUANTIZATION-AWARE TRAINING</vt:lpstr>
      <vt:lpstr>WHY</vt:lpstr>
      <vt:lpstr>ARCHITECTURE: GPT MODEL</vt:lpstr>
      <vt:lpstr>ARCHITECTURE: QGPT MODEL</vt:lpstr>
      <vt:lpstr>OPTIMAL LEARNING RATE ANALYSIS</vt:lpstr>
      <vt:lpstr>COMPARISON WITH INPUT QUANTIZATION</vt:lpstr>
      <vt:lpstr>COMPUTATIONAL TIME COMPARISON</vt:lpstr>
      <vt:lpstr>SCALABILITY</vt:lpstr>
      <vt:lpstr>TEXT GENERATION</vt:lpstr>
      <vt:lpstr>CONCLUSION</vt:lpstr>
      <vt:lpstr>FUTURE WORK</vt:lpstr>
      <vt:lpstr>Thank you.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BOUGAMMOURA YASMIN [SM3500451]</dc:creator>
  <cp:lastModifiedBy>BOUGAMMOURA YASMIN [SM3500451]</cp:lastModifiedBy>
  <cp:revision>29</cp:revision>
  <dcterms:created xsi:type="dcterms:W3CDTF">2024-04-07T08:55:46Z</dcterms:created>
  <dcterms:modified xsi:type="dcterms:W3CDTF">2024-04-12T13:24:56Z</dcterms:modified>
</cp:coreProperties>
</file>