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7"/>
  </p:notesMasterIdLst>
  <p:sldIdLst>
    <p:sldId id="256" r:id="rId6"/>
    <p:sldId id="2716" r:id="rId7"/>
    <p:sldId id="2717" r:id="rId8"/>
    <p:sldId id="2719" r:id="rId9"/>
    <p:sldId id="2736" r:id="rId10"/>
    <p:sldId id="2728" r:id="rId11"/>
    <p:sldId id="2735" r:id="rId12"/>
    <p:sldId id="2721" r:id="rId13"/>
    <p:sldId id="2726" r:id="rId14"/>
    <p:sldId id="2722" r:id="rId15"/>
    <p:sldId id="272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A59B01-224C-43DE-B537-DB9FFC21D5E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619A15E-C432-435C-AADB-1A5A9927633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DESENVOLVIMENTO DE ESTRUTURA RELACIONAL DE TABELAS COM BASE NOS DADOS DISPONIBILIZADOS</a:t>
          </a:r>
          <a:endParaRPr lang="en-US"/>
        </a:p>
      </dgm:t>
    </dgm:pt>
    <dgm:pt modelId="{6060DF46-151F-4DE8-B26E-4A3E78309704}" type="parTrans" cxnId="{98F53B26-878B-4207-85E7-0792FE87F749}">
      <dgm:prSet/>
      <dgm:spPr/>
      <dgm:t>
        <a:bodyPr/>
        <a:lstStyle/>
        <a:p>
          <a:endParaRPr lang="en-US"/>
        </a:p>
      </dgm:t>
    </dgm:pt>
    <dgm:pt modelId="{ABA69C06-318D-45D6-98F8-6C9D5BBEF010}" type="sibTrans" cxnId="{98F53B26-878B-4207-85E7-0792FE87F749}">
      <dgm:prSet/>
      <dgm:spPr/>
      <dgm:t>
        <a:bodyPr/>
        <a:lstStyle/>
        <a:p>
          <a:endParaRPr lang="en-US"/>
        </a:p>
      </dgm:t>
    </dgm:pt>
    <dgm:pt modelId="{1705B5EC-9192-49F4-BE09-47D6724DDC9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DOCUMENTAÇÃO NO GITHUB E GESTÃO DO PROJETO DESENVOLVIDA NO JIRA SOFTWARE</a:t>
          </a:r>
          <a:endParaRPr lang="en-US" dirty="0"/>
        </a:p>
      </dgm:t>
    </dgm:pt>
    <dgm:pt modelId="{51F24FC6-5C11-4239-8961-305A4BC5DB91}" type="parTrans" cxnId="{B3D77E11-A020-4308-B3C8-8B0E7B710D17}">
      <dgm:prSet/>
      <dgm:spPr/>
      <dgm:t>
        <a:bodyPr/>
        <a:lstStyle/>
        <a:p>
          <a:endParaRPr lang="en-US"/>
        </a:p>
      </dgm:t>
    </dgm:pt>
    <dgm:pt modelId="{510F4C03-479C-4B60-8A06-137545A0E3F1}" type="sibTrans" cxnId="{B3D77E11-A020-4308-B3C8-8B0E7B710D17}">
      <dgm:prSet/>
      <dgm:spPr/>
      <dgm:t>
        <a:bodyPr/>
        <a:lstStyle/>
        <a:p>
          <a:endParaRPr lang="en-US"/>
        </a:p>
      </dgm:t>
    </dgm:pt>
    <dgm:pt modelId="{8A6CA951-B798-4F2E-83EE-102CD8AFF83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DOCUMENTAÇÃO DO PROJETO DE FORMA CLARA E DE FÁCIL ACESSO</a:t>
          </a:r>
          <a:endParaRPr lang="en-US" dirty="0"/>
        </a:p>
      </dgm:t>
    </dgm:pt>
    <dgm:pt modelId="{B802EDFE-2CAF-43BD-9E0E-F1CFD3E623A9}" type="parTrans" cxnId="{63D005D2-1480-4BE1-9D7A-4BA7716924B6}">
      <dgm:prSet/>
      <dgm:spPr/>
      <dgm:t>
        <a:bodyPr/>
        <a:lstStyle/>
        <a:p>
          <a:endParaRPr lang="en-US"/>
        </a:p>
      </dgm:t>
    </dgm:pt>
    <dgm:pt modelId="{365956F9-F333-4ECB-9FE3-66BE4EB8D340}" type="sibTrans" cxnId="{63D005D2-1480-4BE1-9D7A-4BA7716924B6}">
      <dgm:prSet/>
      <dgm:spPr/>
      <dgm:t>
        <a:bodyPr/>
        <a:lstStyle/>
        <a:p>
          <a:endParaRPr lang="en-US"/>
        </a:p>
      </dgm:t>
    </dgm:pt>
    <dgm:pt modelId="{548C23D6-9D57-4478-85B2-599310A8017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dirty="0"/>
            <a:t>CRIAÇÃO DE UM </a:t>
          </a:r>
          <a:r>
            <a:rPr lang="pt-BR" i="1" dirty="0"/>
            <a:t>DASHBOARD</a:t>
          </a:r>
          <a:r>
            <a:rPr lang="pt-BR" dirty="0"/>
            <a:t> INTUITIVO PARA VISUALIZAÇÃO DOS DADOS APRESENTADOS</a:t>
          </a:r>
        </a:p>
      </dgm:t>
    </dgm:pt>
    <dgm:pt modelId="{285B243F-D331-455C-B9A2-3194C340C4AE}" type="parTrans" cxnId="{2206F7C7-E144-4B28-A4BE-FECB08B53148}">
      <dgm:prSet/>
      <dgm:spPr/>
      <dgm:t>
        <a:bodyPr/>
        <a:lstStyle/>
        <a:p>
          <a:endParaRPr lang="pt-BR"/>
        </a:p>
      </dgm:t>
    </dgm:pt>
    <dgm:pt modelId="{C46429B5-9022-4AD4-B7E1-B35E45BBC0CA}" type="sibTrans" cxnId="{2206F7C7-E144-4B28-A4BE-FECB08B53148}">
      <dgm:prSet/>
      <dgm:spPr/>
      <dgm:t>
        <a:bodyPr/>
        <a:lstStyle/>
        <a:p>
          <a:endParaRPr lang="pt-BR"/>
        </a:p>
      </dgm:t>
    </dgm:pt>
    <dgm:pt modelId="{DA079D59-FA48-41F7-B8BA-C61FE9D1BC28}" type="pres">
      <dgm:prSet presAssocID="{D1A59B01-224C-43DE-B537-DB9FFC21D5E4}" presName="root" presStyleCnt="0">
        <dgm:presLayoutVars>
          <dgm:dir/>
          <dgm:resizeHandles val="exact"/>
        </dgm:presLayoutVars>
      </dgm:prSet>
      <dgm:spPr/>
    </dgm:pt>
    <dgm:pt modelId="{0D1A17FE-4100-4656-B63E-2415B6DD3D06}" type="pres">
      <dgm:prSet presAssocID="{A619A15E-C432-435C-AADB-1A5A99276336}" presName="compNode" presStyleCnt="0"/>
      <dgm:spPr/>
    </dgm:pt>
    <dgm:pt modelId="{A2B5C4EF-5BC5-4349-AABE-5460B372E4CA}" type="pres">
      <dgm:prSet presAssocID="{A619A15E-C432-435C-AADB-1A5A9927633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623D7AF-AD6C-4FF5-9190-2F257BBB8BED}" type="pres">
      <dgm:prSet presAssocID="{A619A15E-C432-435C-AADB-1A5A99276336}" presName="spaceRect" presStyleCnt="0"/>
      <dgm:spPr/>
    </dgm:pt>
    <dgm:pt modelId="{F8BEC9D7-6CCE-47E4-8F0D-318A92EA3B88}" type="pres">
      <dgm:prSet presAssocID="{A619A15E-C432-435C-AADB-1A5A99276336}" presName="textRect" presStyleLbl="revTx" presStyleIdx="0" presStyleCnt="4">
        <dgm:presLayoutVars>
          <dgm:chMax val="1"/>
          <dgm:chPref val="1"/>
        </dgm:presLayoutVars>
      </dgm:prSet>
      <dgm:spPr/>
    </dgm:pt>
    <dgm:pt modelId="{88572CD6-3608-439B-BE66-46DA4F18CA8D}" type="pres">
      <dgm:prSet presAssocID="{ABA69C06-318D-45D6-98F8-6C9D5BBEF010}" presName="sibTrans" presStyleCnt="0"/>
      <dgm:spPr/>
    </dgm:pt>
    <dgm:pt modelId="{BADB173B-D719-48D4-B50D-BD6CEF49763F}" type="pres">
      <dgm:prSet presAssocID="{548C23D6-9D57-4478-85B2-599310A80175}" presName="compNode" presStyleCnt="0"/>
      <dgm:spPr/>
    </dgm:pt>
    <dgm:pt modelId="{D727EABD-DF79-40AF-A2B5-E26CE1640564}" type="pres">
      <dgm:prSet presAssocID="{548C23D6-9D57-4478-85B2-599310A8017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A77BB19-7E65-4A92-B7CA-CB79ADBEBE43}" type="pres">
      <dgm:prSet presAssocID="{548C23D6-9D57-4478-85B2-599310A80175}" presName="spaceRect" presStyleCnt="0"/>
      <dgm:spPr/>
    </dgm:pt>
    <dgm:pt modelId="{EF0134F0-6262-4553-B251-45154BA579AF}" type="pres">
      <dgm:prSet presAssocID="{548C23D6-9D57-4478-85B2-599310A80175}" presName="textRect" presStyleLbl="revTx" presStyleIdx="1" presStyleCnt="4">
        <dgm:presLayoutVars>
          <dgm:chMax val="1"/>
          <dgm:chPref val="1"/>
        </dgm:presLayoutVars>
      </dgm:prSet>
      <dgm:spPr/>
    </dgm:pt>
    <dgm:pt modelId="{2C7E4300-13C1-4ACB-AC6A-62DABD2EBC17}" type="pres">
      <dgm:prSet presAssocID="{C46429B5-9022-4AD4-B7E1-B35E45BBC0CA}" presName="sibTrans" presStyleCnt="0"/>
      <dgm:spPr/>
    </dgm:pt>
    <dgm:pt modelId="{DF47644C-0952-4A7B-B4E4-78527C8C22BD}" type="pres">
      <dgm:prSet presAssocID="{1705B5EC-9192-49F4-BE09-47D6724DDC91}" presName="compNode" presStyleCnt="0"/>
      <dgm:spPr/>
    </dgm:pt>
    <dgm:pt modelId="{306042B8-3F9D-4D42-8AC5-D6167A5CAC9A}" type="pres">
      <dgm:prSet presAssocID="{1705B5EC-9192-49F4-BE09-47D6724DDC9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2DEF7D23-58F2-4986-AA6C-46EF56C07658}" type="pres">
      <dgm:prSet presAssocID="{1705B5EC-9192-49F4-BE09-47D6724DDC91}" presName="spaceRect" presStyleCnt="0"/>
      <dgm:spPr/>
    </dgm:pt>
    <dgm:pt modelId="{B2A172C8-97A9-41E4-AD36-412FF7AAB933}" type="pres">
      <dgm:prSet presAssocID="{1705B5EC-9192-49F4-BE09-47D6724DDC91}" presName="textRect" presStyleLbl="revTx" presStyleIdx="2" presStyleCnt="4">
        <dgm:presLayoutVars>
          <dgm:chMax val="1"/>
          <dgm:chPref val="1"/>
        </dgm:presLayoutVars>
      </dgm:prSet>
      <dgm:spPr/>
    </dgm:pt>
    <dgm:pt modelId="{72DA48F9-8E58-45B9-98C9-182880F8BA30}" type="pres">
      <dgm:prSet presAssocID="{510F4C03-479C-4B60-8A06-137545A0E3F1}" presName="sibTrans" presStyleCnt="0"/>
      <dgm:spPr/>
    </dgm:pt>
    <dgm:pt modelId="{C224F710-CB13-499C-9768-2767510D639B}" type="pres">
      <dgm:prSet presAssocID="{8A6CA951-B798-4F2E-83EE-102CD8AFF83E}" presName="compNode" presStyleCnt="0"/>
      <dgm:spPr/>
    </dgm:pt>
    <dgm:pt modelId="{E9CFFAEB-33B8-4D0D-B651-1CB88474C09C}" type="pres">
      <dgm:prSet presAssocID="{8A6CA951-B798-4F2E-83EE-102CD8AFF83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F73B198-0AD4-4164-969B-513AB6F64CE8}" type="pres">
      <dgm:prSet presAssocID="{8A6CA951-B798-4F2E-83EE-102CD8AFF83E}" presName="spaceRect" presStyleCnt="0"/>
      <dgm:spPr/>
    </dgm:pt>
    <dgm:pt modelId="{77A8F7EB-4260-4BF9-BE2E-0BF6470621E8}" type="pres">
      <dgm:prSet presAssocID="{8A6CA951-B798-4F2E-83EE-102CD8AFF83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3D77E11-A020-4308-B3C8-8B0E7B710D17}" srcId="{D1A59B01-224C-43DE-B537-DB9FFC21D5E4}" destId="{1705B5EC-9192-49F4-BE09-47D6724DDC91}" srcOrd="2" destOrd="0" parTransId="{51F24FC6-5C11-4239-8961-305A4BC5DB91}" sibTransId="{510F4C03-479C-4B60-8A06-137545A0E3F1}"/>
    <dgm:cxn modelId="{E377C820-67CE-9C4C-BAE1-389299D970F1}" type="presOf" srcId="{1705B5EC-9192-49F4-BE09-47D6724DDC91}" destId="{B2A172C8-97A9-41E4-AD36-412FF7AAB933}" srcOrd="0" destOrd="0" presId="urn:microsoft.com/office/officeart/2018/2/layout/IconLabelList"/>
    <dgm:cxn modelId="{98F53B26-878B-4207-85E7-0792FE87F749}" srcId="{D1A59B01-224C-43DE-B537-DB9FFC21D5E4}" destId="{A619A15E-C432-435C-AADB-1A5A99276336}" srcOrd="0" destOrd="0" parTransId="{6060DF46-151F-4DE8-B26E-4A3E78309704}" sibTransId="{ABA69C06-318D-45D6-98F8-6C9D5BBEF010}"/>
    <dgm:cxn modelId="{9D11A67A-5FC6-2140-B757-8DC75A306A85}" type="presOf" srcId="{548C23D6-9D57-4478-85B2-599310A80175}" destId="{EF0134F0-6262-4553-B251-45154BA579AF}" srcOrd="0" destOrd="0" presId="urn:microsoft.com/office/officeart/2018/2/layout/IconLabelList"/>
    <dgm:cxn modelId="{CCFCDC7B-C34B-4943-B32C-1DEA478FE1AE}" type="presOf" srcId="{D1A59B01-224C-43DE-B537-DB9FFC21D5E4}" destId="{DA079D59-FA48-41F7-B8BA-C61FE9D1BC28}" srcOrd="0" destOrd="0" presId="urn:microsoft.com/office/officeart/2018/2/layout/IconLabelList"/>
    <dgm:cxn modelId="{98D2F7AC-4CCF-CF43-BD0A-00CF16D54F22}" type="presOf" srcId="{A619A15E-C432-435C-AADB-1A5A99276336}" destId="{F8BEC9D7-6CCE-47E4-8F0D-318A92EA3B88}" srcOrd="0" destOrd="0" presId="urn:microsoft.com/office/officeart/2018/2/layout/IconLabelList"/>
    <dgm:cxn modelId="{983595AE-04FD-E84F-B5C6-55588072AD86}" type="presOf" srcId="{8A6CA951-B798-4F2E-83EE-102CD8AFF83E}" destId="{77A8F7EB-4260-4BF9-BE2E-0BF6470621E8}" srcOrd="0" destOrd="0" presId="urn:microsoft.com/office/officeart/2018/2/layout/IconLabelList"/>
    <dgm:cxn modelId="{2206F7C7-E144-4B28-A4BE-FECB08B53148}" srcId="{D1A59B01-224C-43DE-B537-DB9FFC21D5E4}" destId="{548C23D6-9D57-4478-85B2-599310A80175}" srcOrd="1" destOrd="0" parTransId="{285B243F-D331-455C-B9A2-3194C340C4AE}" sibTransId="{C46429B5-9022-4AD4-B7E1-B35E45BBC0CA}"/>
    <dgm:cxn modelId="{63D005D2-1480-4BE1-9D7A-4BA7716924B6}" srcId="{D1A59B01-224C-43DE-B537-DB9FFC21D5E4}" destId="{8A6CA951-B798-4F2E-83EE-102CD8AFF83E}" srcOrd="3" destOrd="0" parTransId="{B802EDFE-2CAF-43BD-9E0E-F1CFD3E623A9}" sibTransId="{365956F9-F333-4ECB-9FE3-66BE4EB8D340}"/>
    <dgm:cxn modelId="{F0F37C2C-0687-FB44-AD68-A53337413579}" type="presParOf" srcId="{DA079D59-FA48-41F7-B8BA-C61FE9D1BC28}" destId="{0D1A17FE-4100-4656-B63E-2415B6DD3D06}" srcOrd="0" destOrd="0" presId="urn:microsoft.com/office/officeart/2018/2/layout/IconLabelList"/>
    <dgm:cxn modelId="{E4ABCA3D-30CB-B047-9364-FE83A7700D78}" type="presParOf" srcId="{0D1A17FE-4100-4656-B63E-2415B6DD3D06}" destId="{A2B5C4EF-5BC5-4349-AABE-5460B372E4CA}" srcOrd="0" destOrd="0" presId="urn:microsoft.com/office/officeart/2018/2/layout/IconLabelList"/>
    <dgm:cxn modelId="{B2E6F8C2-8911-4647-99C4-0CF3F618531E}" type="presParOf" srcId="{0D1A17FE-4100-4656-B63E-2415B6DD3D06}" destId="{E623D7AF-AD6C-4FF5-9190-2F257BBB8BED}" srcOrd="1" destOrd="0" presId="urn:microsoft.com/office/officeart/2018/2/layout/IconLabelList"/>
    <dgm:cxn modelId="{DBB4E907-8489-3446-AE8E-717A866D670F}" type="presParOf" srcId="{0D1A17FE-4100-4656-B63E-2415B6DD3D06}" destId="{F8BEC9D7-6CCE-47E4-8F0D-318A92EA3B88}" srcOrd="2" destOrd="0" presId="urn:microsoft.com/office/officeart/2018/2/layout/IconLabelList"/>
    <dgm:cxn modelId="{100B8826-D88C-4047-8F79-667E8B40C8F5}" type="presParOf" srcId="{DA079D59-FA48-41F7-B8BA-C61FE9D1BC28}" destId="{88572CD6-3608-439B-BE66-46DA4F18CA8D}" srcOrd="1" destOrd="0" presId="urn:microsoft.com/office/officeart/2018/2/layout/IconLabelList"/>
    <dgm:cxn modelId="{A01B20A2-8E60-884C-92C5-605F4301A4B8}" type="presParOf" srcId="{DA079D59-FA48-41F7-B8BA-C61FE9D1BC28}" destId="{BADB173B-D719-48D4-B50D-BD6CEF49763F}" srcOrd="2" destOrd="0" presId="urn:microsoft.com/office/officeart/2018/2/layout/IconLabelList"/>
    <dgm:cxn modelId="{495041AA-FB92-0F4F-A219-21D7F4D14636}" type="presParOf" srcId="{BADB173B-D719-48D4-B50D-BD6CEF49763F}" destId="{D727EABD-DF79-40AF-A2B5-E26CE1640564}" srcOrd="0" destOrd="0" presId="urn:microsoft.com/office/officeart/2018/2/layout/IconLabelList"/>
    <dgm:cxn modelId="{87C40C79-F617-1A4E-BE33-44F4AB3CFCA1}" type="presParOf" srcId="{BADB173B-D719-48D4-B50D-BD6CEF49763F}" destId="{FA77BB19-7E65-4A92-B7CA-CB79ADBEBE43}" srcOrd="1" destOrd="0" presId="urn:microsoft.com/office/officeart/2018/2/layout/IconLabelList"/>
    <dgm:cxn modelId="{292DAA98-C56C-B04A-AAC4-CF9A0E39545F}" type="presParOf" srcId="{BADB173B-D719-48D4-B50D-BD6CEF49763F}" destId="{EF0134F0-6262-4553-B251-45154BA579AF}" srcOrd="2" destOrd="0" presId="urn:microsoft.com/office/officeart/2018/2/layout/IconLabelList"/>
    <dgm:cxn modelId="{8ED7E952-D8D9-1043-B3D2-10E7837705A1}" type="presParOf" srcId="{DA079D59-FA48-41F7-B8BA-C61FE9D1BC28}" destId="{2C7E4300-13C1-4ACB-AC6A-62DABD2EBC17}" srcOrd="3" destOrd="0" presId="urn:microsoft.com/office/officeart/2018/2/layout/IconLabelList"/>
    <dgm:cxn modelId="{F28B331F-495E-A242-8A91-170396EA04AB}" type="presParOf" srcId="{DA079D59-FA48-41F7-B8BA-C61FE9D1BC28}" destId="{DF47644C-0952-4A7B-B4E4-78527C8C22BD}" srcOrd="4" destOrd="0" presId="urn:microsoft.com/office/officeart/2018/2/layout/IconLabelList"/>
    <dgm:cxn modelId="{8FBF9F1E-8213-6141-90FE-44DC88DA8131}" type="presParOf" srcId="{DF47644C-0952-4A7B-B4E4-78527C8C22BD}" destId="{306042B8-3F9D-4D42-8AC5-D6167A5CAC9A}" srcOrd="0" destOrd="0" presId="urn:microsoft.com/office/officeart/2018/2/layout/IconLabelList"/>
    <dgm:cxn modelId="{5BD72D4D-71FE-754E-9D7A-34BBBE1935E9}" type="presParOf" srcId="{DF47644C-0952-4A7B-B4E4-78527C8C22BD}" destId="{2DEF7D23-58F2-4986-AA6C-46EF56C07658}" srcOrd="1" destOrd="0" presId="urn:microsoft.com/office/officeart/2018/2/layout/IconLabelList"/>
    <dgm:cxn modelId="{336B69D4-A490-254B-B58F-D1820450AA23}" type="presParOf" srcId="{DF47644C-0952-4A7B-B4E4-78527C8C22BD}" destId="{B2A172C8-97A9-41E4-AD36-412FF7AAB933}" srcOrd="2" destOrd="0" presId="urn:microsoft.com/office/officeart/2018/2/layout/IconLabelList"/>
    <dgm:cxn modelId="{599E9DF6-DBEF-3747-9D81-BC428C8E1A3F}" type="presParOf" srcId="{DA079D59-FA48-41F7-B8BA-C61FE9D1BC28}" destId="{72DA48F9-8E58-45B9-98C9-182880F8BA30}" srcOrd="5" destOrd="0" presId="urn:microsoft.com/office/officeart/2018/2/layout/IconLabelList"/>
    <dgm:cxn modelId="{F0A94288-F48C-1342-94C3-C74F43CA32E2}" type="presParOf" srcId="{DA079D59-FA48-41F7-B8BA-C61FE9D1BC28}" destId="{C224F710-CB13-499C-9768-2767510D639B}" srcOrd="6" destOrd="0" presId="urn:microsoft.com/office/officeart/2018/2/layout/IconLabelList"/>
    <dgm:cxn modelId="{69DBDE01-2ED0-2E4B-BAB7-3FE05775834A}" type="presParOf" srcId="{C224F710-CB13-499C-9768-2767510D639B}" destId="{E9CFFAEB-33B8-4D0D-B651-1CB88474C09C}" srcOrd="0" destOrd="0" presId="urn:microsoft.com/office/officeart/2018/2/layout/IconLabelList"/>
    <dgm:cxn modelId="{007B4440-09DA-CC40-AF08-36D2F4EC2964}" type="presParOf" srcId="{C224F710-CB13-499C-9768-2767510D639B}" destId="{FF73B198-0AD4-4164-969B-513AB6F64CE8}" srcOrd="1" destOrd="0" presId="urn:microsoft.com/office/officeart/2018/2/layout/IconLabelList"/>
    <dgm:cxn modelId="{9AE875FE-583E-2C4C-862E-AABB2C274C32}" type="presParOf" srcId="{C224F710-CB13-499C-9768-2767510D639B}" destId="{77A8F7EB-4260-4BF9-BE2E-0BF6470621E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5C4EF-5BC5-4349-AABE-5460B372E4CA}">
      <dsp:nvSpPr>
        <dsp:cNvPr id="0" name=""/>
        <dsp:cNvSpPr/>
      </dsp:nvSpPr>
      <dsp:spPr>
        <a:xfrm>
          <a:off x="909581" y="488911"/>
          <a:ext cx="1259653" cy="12596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EC9D7-6CCE-47E4-8F0D-318A92EA3B88}">
      <dsp:nvSpPr>
        <dsp:cNvPr id="0" name=""/>
        <dsp:cNvSpPr/>
      </dsp:nvSpPr>
      <dsp:spPr>
        <a:xfrm>
          <a:off x="139792" y="2132902"/>
          <a:ext cx="27992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DESENVOLVIMENTO DE ESTRUTURA RELACIONAL DE TABELAS COM BASE NOS DADOS DISPONIBILIZADOS</a:t>
          </a:r>
          <a:endParaRPr lang="en-US" sz="1400" kern="1200"/>
        </a:p>
      </dsp:txBody>
      <dsp:txXfrm>
        <a:off x="139792" y="2132902"/>
        <a:ext cx="2799230" cy="720000"/>
      </dsp:txXfrm>
    </dsp:sp>
    <dsp:sp modelId="{D727EABD-DF79-40AF-A2B5-E26CE1640564}">
      <dsp:nvSpPr>
        <dsp:cNvPr id="0" name=""/>
        <dsp:cNvSpPr/>
      </dsp:nvSpPr>
      <dsp:spPr>
        <a:xfrm>
          <a:off x="4198677" y="488911"/>
          <a:ext cx="1259653" cy="12596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134F0-6262-4553-B251-45154BA579AF}">
      <dsp:nvSpPr>
        <dsp:cNvPr id="0" name=""/>
        <dsp:cNvSpPr/>
      </dsp:nvSpPr>
      <dsp:spPr>
        <a:xfrm>
          <a:off x="3428889" y="2132902"/>
          <a:ext cx="27992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i="0" kern="1200" dirty="0"/>
            <a:t>CRIAÇÃO DE UM </a:t>
          </a:r>
          <a:r>
            <a:rPr lang="pt-BR" sz="1400" i="1" kern="1200" dirty="0"/>
            <a:t>DASHBOARD</a:t>
          </a:r>
          <a:r>
            <a:rPr lang="pt-BR" sz="1400" kern="1200" dirty="0"/>
            <a:t> INTUITIVO PARA VISUALIZAÇÃO DOS DADOS APRESENTADOS</a:t>
          </a:r>
        </a:p>
      </dsp:txBody>
      <dsp:txXfrm>
        <a:off x="3428889" y="2132902"/>
        <a:ext cx="2799230" cy="720000"/>
      </dsp:txXfrm>
    </dsp:sp>
    <dsp:sp modelId="{306042B8-3F9D-4D42-8AC5-D6167A5CAC9A}">
      <dsp:nvSpPr>
        <dsp:cNvPr id="0" name=""/>
        <dsp:cNvSpPr/>
      </dsp:nvSpPr>
      <dsp:spPr>
        <a:xfrm>
          <a:off x="909581" y="3552710"/>
          <a:ext cx="1259653" cy="12596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172C8-97A9-41E4-AD36-412FF7AAB933}">
      <dsp:nvSpPr>
        <dsp:cNvPr id="0" name=""/>
        <dsp:cNvSpPr/>
      </dsp:nvSpPr>
      <dsp:spPr>
        <a:xfrm>
          <a:off x="139792" y="5196701"/>
          <a:ext cx="27992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DOCUMENTAÇÃO NO GITHUB E GESTÃO DO PROJETO DESENVOLVIDA NO JIRA SOFTWARE</a:t>
          </a:r>
          <a:endParaRPr lang="en-US" sz="1400" kern="1200" dirty="0"/>
        </a:p>
      </dsp:txBody>
      <dsp:txXfrm>
        <a:off x="139792" y="5196701"/>
        <a:ext cx="2799230" cy="720000"/>
      </dsp:txXfrm>
    </dsp:sp>
    <dsp:sp modelId="{E9CFFAEB-33B8-4D0D-B651-1CB88474C09C}">
      <dsp:nvSpPr>
        <dsp:cNvPr id="0" name=""/>
        <dsp:cNvSpPr/>
      </dsp:nvSpPr>
      <dsp:spPr>
        <a:xfrm>
          <a:off x="4198677" y="3552710"/>
          <a:ext cx="1259653" cy="12596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8F7EB-4260-4BF9-BE2E-0BF6470621E8}">
      <dsp:nvSpPr>
        <dsp:cNvPr id="0" name=""/>
        <dsp:cNvSpPr/>
      </dsp:nvSpPr>
      <dsp:spPr>
        <a:xfrm>
          <a:off x="3428889" y="5196701"/>
          <a:ext cx="27992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DOCUMENTAÇÃO DO PROJETO DE FORMA CLARA E DE FÁCIL ACESSO</a:t>
          </a:r>
          <a:endParaRPr lang="en-US" sz="1400" kern="1200" dirty="0"/>
        </a:p>
      </dsp:txBody>
      <dsp:txXfrm>
        <a:off x="3428889" y="5196701"/>
        <a:ext cx="279923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23CB0-6879-4053-8C6D-D6C0DD18E127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26E3A-674C-4367-A3FB-5D58B6D2F9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38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26E3A-674C-4367-A3FB-5D58B6D2F9A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76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26E3A-674C-4367-A3FB-5D58B6D2F9A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81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ACFE8-60C6-B5AB-D1AA-E9C0E0EDD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0F9E3-8B23-CC9A-ECF3-7B2A2F983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D7E59F-2DCE-11FC-5FF0-3797EC8C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1E0911-AC1F-B059-35F7-61793803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D3749D-C14A-76FD-4070-E32ECF49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72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22F4E-DCCF-14C3-21F3-A092C8185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90C9AC-B053-D667-DA10-5AF0BE1C6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3A9EC4-5B6E-9E6C-4C4C-EAFDCFAE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37935C-3F8F-ADB2-DED4-D99724A4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ACB9C3-8996-A596-D7AD-13E60BB6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03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BD4F52-481C-E0DE-5D9C-D362D8482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4C557F-0CD9-6997-F3FC-31D9FEEB8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702E8-65FC-5FC1-3F57-285F4BEE7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A00E5B-18E1-FF03-C2AE-494FBD38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2D23EE-64D3-BE0D-DA14-00870880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025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68E5802-6A6C-48CC-AFC5-2220CE690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1990" y="0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0000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4775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7272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3/12/2024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1327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5091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55843-382A-BD13-1195-AE53B0BA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31C77-082D-5506-D518-F3F9FE7DB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679575-6B2F-C5C1-6169-CEA40941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9760BB-F180-AB19-A36E-F162899F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2187FF-3C54-B8CC-5E5A-B2B19C44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31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197DD-2F29-7BED-60AA-3500FD2E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E702C9-9A82-BEC9-9BDC-1F5126A5B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22A8EE-37BA-E749-9590-3137B387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F30EE-9D76-5B4C-383F-A957DF01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2C1182-1463-5C8A-EAFA-B43FC57A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35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75920-F810-2E31-B363-85AB0C30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E95FE3-247A-B70D-C8CD-CF51D17B5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4B0917-918F-8131-FD2F-8027AC0FC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343F9B-4624-3A35-D05E-415AB66C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C2D63D-6859-1F64-E7DA-35D551E7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166BD2-36D7-3DB4-9D64-833604CE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18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03220-433A-71BF-2AF9-13ECF9DEE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3BD825-4C28-E52C-D17C-4766E1BE1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4C078F-F33C-92D3-AA7E-8BFCF9204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0E70E16-F307-A112-970E-26A653289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4373085-8174-9E2C-C4F6-EFB36591A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46232C-1841-63A5-4713-F5B0BA42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9A21D8B-DB65-E458-8E33-D404EA6C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42E60D7-17CF-B46F-C69D-2607EF18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3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99F49-BAAA-A6EC-1583-88907305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9E152F-BB95-08FD-2844-8153FA7E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21DED9-00D5-BE55-1DA6-2FB483A4C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359F950-C3D3-DA4D-32D6-CA04268C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14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0034592-DE1E-2AE5-BB55-2412D514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CFC0034-1CB8-70EA-758A-372EF186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C565D8-161D-906C-331F-D4285C82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14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E9D03-15A1-E3BC-8BC3-0F6050C9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E15665-5587-4EBD-374E-FD7061978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FA282C-906E-79B8-A6FB-A6C7E5B65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07CA2D-3E26-7DE2-FC35-1D35C32F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C945F2-D6F1-E825-FA15-A8B81DA1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F6C23E-C636-9C59-D920-2E3FEF0F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57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60B7B-CC88-C886-CA8E-7749B2EA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5B67EE7-5FED-86F1-6611-D7A21EEC0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B612DC-E649-DD9F-3805-674C269EA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0BD6B4-DD40-8A9D-5418-84C7727B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DA2-84B4-4422-B12E-7870BDF800FA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74B0B9-1EFE-52CD-75E1-8F971D5A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602AB5-B835-54F5-D647-3F7D948B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4EE6-1CEA-4321-A9C3-9A360ABD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11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18A1732-67E6-456A-0FDF-BB556FCB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3A025D-D286-081E-2329-7EF2E05C2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A12882-8B34-010C-0923-6A72D2E4A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73DA2-84B4-4422-B12E-7870BDF800FA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B8C869-8C05-4944-E63A-71A53A054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90E30E-9173-8864-5A76-E9823061B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04EE6-1CEA-4321-A9C3-9A360ABD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81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1990" y="0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0000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58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5FF6C6-51B3-850B-25B0-939808628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pt-BR" sz="4800">
                <a:solidFill>
                  <a:srgbClr val="FFFFFF"/>
                </a:solidFill>
              </a:rPr>
              <a:t>KICK-OFF API 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2FAD9F-5B9E-D061-FF9D-DCBFEFF06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r>
              <a:rPr lang="pt-BR">
                <a:solidFill>
                  <a:srgbClr val="FFFFFF"/>
                </a:solidFill>
              </a:rPr>
              <a:t>Cliente: Parceria interna</a:t>
            </a:r>
          </a:p>
          <a:p>
            <a:pPr algn="l"/>
            <a:endParaRPr lang="pt-BR">
              <a:solidFill>
                <a:srgbClr val="FFFFFF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7" descr="Uma imagem contendo placar, comida&#10;&#10;Descrição gerada automaticamente">
            <a:extLst>
              <a:ext uri="{FF2B5EF4-FFF2-40B4-BE49-F238E27FC236}">
                <a16:creationId xmlns:a16="http://schemas.microsoft.com/office/drawing/2014/main" id="{DC6B1F0C-2198-EAA5-0FE5-EAFDA81BD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710" y="2810553"/>
            <a:ext cx="2385920" cy="114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27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EEC6B59-B1BE-4453-8D02-79B59A944761}"/>
              </a:ext>
            </a:extLst>
          </p:cNvPr>
          <p:cNvSpPr txBox="1">
            <a:spLocks/>
          </p:cNvSpPr>
          <p:nvPr/>
        </p:nvSpPr>
        <p:spPr>
          <a:xfrm>
            <a:off x="6412091" y="501652"/>
            <a:ext cx="4395340" cy="887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5600" b="0" i="0" u="none" strike="noStrike" kern="1200" cap="none" spc="-5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Avaliação</a:t>
            </a:r>
            <a:endParaRPr kumimoji="0" lang="en-US" sz="5600" b="0" i="0" u="none" strike="noStrike" kern="1200" cap="none" spc="-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Head with Gears">
            <a:extLst>
              <a:ext uri="{FF2B5EF4-FFF2-40B4-BE49-F238E27FC236}">
                <a16:creationId xmlns:a16="http://schemas.microsoft.com/office/drawing/2014/main" id="{7C625E66-E5CA-B0D9-8F99-B95FE7ADF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A1FED02-A99A-18DC-CA0E-A94114301EBC}"/>
              </a:ext>
            </a:extLst>
          </p:cNvPr>
          <p:cNvSpPr txBox="1"/>
          <p:nvPr/>
        </p:nvSpPr>
        <p:spPr>
          <a:xfrm>
            <a:off x="6392583" y="1508166"/>
            <a:ext cx="4434721" cy="4848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0" i="0" u="none" strike="noStrike" cap="none" spc="0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</a:rPr>
              <a:t>Para as Hard Skills, cada sprint possui um peso específico para a média do aluno, sendo:</a:t>
            </a:r>
          </a:p>
          <a:p>
            <a:pPr marL="57150"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pt-BR" sz="2000" b="0" i="0" u="none" strike="noStrike" cap="none" spc="0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uLnTx/>
              <a:uFillTx/>
            </a:endParaRPr>
          </a:p>
          <a:p>
            <a:pPr marL="742950" marR="0" lvl="1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0" i="0" u="none" strike="noStrike" cap="none" spc="0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</a:rPr>
              <a:t>Sprint 1 = 1</a:t>
            </a:r>
          </a:p>
          <a:p>
            <a:pPr marL="742950" marR="0" lvl="1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0" i="0" u="none" strike="noStrike" cap="none" spc="0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</a:rPr>
              <a:t>Sprint 2 = 2</a:t>
            </a:r>
          </a:p>
          <a:p>
            <a:pPr marL="742950" marR="0" lvl="1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0" i="0" u="none" strike="noStrike" cap="none" spc="0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</a:rPr>
              <a:t>Sprint 3 = 2</a:t>
            </a:r>
          </a:p>
          <a:p>
            <a:pPr marL="742950" marR="0" lvl="1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0" i="0" u="none" strike="noStrike" cap="none" spc="0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</a:rPr>
              <a:t>Sprint 4 = 2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0" i="0" u="none" strike="noStrike" cap="none" spc="0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uLnTx/>
              <a:uFillTx/>
            </a:endParaRP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0" i="0" u="none" strike="noStrike" cap="none" spc="0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</a:rPr>
              <a:t>Nota total de Hard Skills com os pesos de cada Sprint = 7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0" i="0" u="none" strike="noStrike" cap="none" spc="0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uLnTx/>
              <a:uFillTx/>
            </a:endParaRP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0" i="0" u="none" strike="noStrike" cap="none" spc="0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</a:rPr>
              <a:t>Nota total de Soft Skills = 3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0" i="0" u="none" strike="noStrike" cap="none" spc="0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969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BF09AE7-334F-3A19-86F1-CD1A4E3B5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Soft Skills avaliadas</a:t>
            </a:r>
          </a:p>
        </p:txBody>
      </p:sp>
      <p:pic>
        <p:nvPicPr>
          <p:cNvPr id="6" name="Picture 5" descr="Mãos em cima umas das outras">
            <a:extLst>
              <a:ext uri="{FF2B5EF4-FFF2-40B4-BE49-F238E27FC236}">
                <a16:creationId xmlns:a16="http://schemas.microsoft.com/office/drawing/2014/main" id="{65C42F98-5CB9-EDF7-1A32-E85C885A9B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40" r="14042" b="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894D50-E5AB-4D1B-4125-BA60BBF6A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/>
          </a:bodyPr>
          <a:lstStyle/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pt-BR" sz="2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Adaptabilidade</a:t>
            </a:r>
            <a:endParaRPr lang="en-GB" sz="2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pt-BR" sz="2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Colaboração</a:t>
            </a:r>
            <a:endParaRPr lang="en-GB" sz="2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pt-BR" sz="2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Comunicação</a:t>
            </a:r>
            <a:endParaRPr lang="en-GB" sz="2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en-US" sz="28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Autonomia</a:t>
            </a:r>
            <a:endParaRPr lang="en-GB" sz="2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pt-BR" sz="2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Proatividade</a:t>
            </a:r>
            <a:endParaRPr lang="en-GB" sz="2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773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B1640A-2B8D-0887-AFC8-95CEFB0A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2"/>
            <a:ext cx="4395340" cy="994640"/>
          </a:xfrm>
        </p:spPr>
        <p:txBody>
          <a:bodyPr anchor="t">
            <a:normAutofit/>
          </a:bodyPr>
          <a:lstStyle/>
          <a:p>
            <a:r>
              <a:rPr lang="pt-BR" sz="5600" dirty="0"/>
              <a:t>PROJETO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Estatísticas">
            <a:extLst>
              <a:ext uri="{FF2B5EF4-FFF2-40B4-BE49-F238E27FC236}">
                <a16:creationId xmlns:a16="http://schemas.microsoft.com/office/drawing/2014/main" id="{D293FC8E-419C-91DC-5EAE-0344E23C1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978999-CE32-118E-7CCF-B39A9B748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1496292"/>
            <a:ext cx="4434721" cy="4860057"/>
          </a:xfrm>
        </p:spPr>
        <p:txBody>
          <a:bodyPr anchor="t">
            <a:normAutofit/>
          </a:bodyPr>
          <a:lstStyle/>
          <a:p>
            <a:r>
              <a:rPr lang="pt-BR" sz="18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Criar base de dados relacional e Dashboard que permita:</a:t>
            </a:r>
          </a:p>
          <a:p>
            <a:pPr marL="0" indent="0">
              <a:buNone/>
            </a:pPr>
            <a:endParaRPr lang="pt-BR" sz="1800" dirty="0">
              <a:solidFill>
                <a:schemeClr val="tx1">
                  <a:alpha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pt-BR" sz="16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Identificar os modais utilizados nos trâmites internacionais de movimentação de cargas e </a:t>
            </a:r>
          </a:p>
          <a:p>
            <a:pPr lvl="1"/>
            <a:endParaRPr lang="pt-BR" sz="1600" dirty="0">
              <a:solidFill>
                <a:schemeClr val="tx1">
                  <a:alpha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pt-BR" sz="16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Desenhar a geografia do fluxo de exportação de cargas provenientes do estado de SP</a:t>
            </a:r>
          </a:p>
          <a:p>
            <a:pPr lvl="1"/>
            <a:endParaRPr lang="pt-BR" sz="1600" dirty="0">
              <a:solidFill>
                <a:schemeClr val="tx1">
                  <a:alpha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pt-BR" sz="16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Desenvolver linha de tendência para as cargas identificadas</a:t>
            </a:r>
          </a:p>
          <a:p>
            <a:pPr lvl="1"/>
            <a:endParaRPr lang="pt-BR" sz="1600" dirty="0">
              <a:solidFill>
                <a:schemeClr val="tx1">
                  <a:alpha val="8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pt-BR" sz="16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Criar modelo de previsão </a:t>
            </a:r>
            <a:r>
              <a:rPr lang="pt-BR" sz="16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por meio de suavização exponencial que permita identificar as movimentações futuras de cargas</a:t>
            </a:r>
            <a:endParaRPr lang="pt-BR" sz="1600" dirty="0">
              <a:solidFill>
                <a:schemeClr val="tx1">
                  <a:alpha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2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32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123B757-443B-0793-3967-CACDD61B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Requisitos Básicos do Projeto</a:t>
            </a:r>
          </a:p>
        </p:txBody>
      </p:sp>
      <p:graphicFrame>
        <p:nvGraphicFramePr>
          <p:cNvPr id="9" name="Espaço Reservado para Conteúdo 2">
            <a:extLst>
              <a:ext uri="{FF2B5EF4-FFF2-40B4-BE49-F238E27FC236}">
                <a16:creationId xmlns:a16="http://schemas.microsoft.com/office/drawing/2014/main" id="{A7BA9AC5-03AC-7280-9B49-6134D45587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760215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923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24FDCB-D21A-7555-6CAF-F721C351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355"/>
            <a:ext cx="10515600" cy="33462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Tecnologias de Informação obrigatórias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EDCC6308-2814-E235-E002-BD8262F96B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73"/>
          <a:stretch/>
        </p:blipFill>
        <p:spPr>
          <a:xfrm>
            <a:off x="192722" y="4208894"/>
            <a:ext cx="2251332" cy="1932827"/>
          </a:xfrm>
          <a:prstGeom prst="rect">
            <a:avLst/>
          </a:prstGeom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C6471444-5E9B-5539-2627-C518FE9A2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987" y="4719413"/>
            <a:ext cx="2251332" cy="911789"/>
          </a:xfrm>
          <a:prstGeom prst="rect">
            <a:avLst/>
          </a:prstGeom>
        </p:spPr>
      </p:pic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83EC510-F7DD-68FB-0132-6E8A624A90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986" y="4725042"/>
            <a:ext cx="2251332" cy="900532"/>
          </a:xfrm>
          <a:prstGeom prst="rect">
            <a:avLst/>
          </a:prstGeom>
        </p:spPr>
      </p:pic>
      <p:pic>
        <p:nvPicPr>
          <p:cNvPr id="4" name="Picture 3" descr="A yellow and black sign&#10;&#10;Description automatically generated with low confidence">
            <a:extLst>
              <a:ext uri="{FF2B5EF4-FFF2-40B4-BE49-F238E27FC236}">
                <a16:creationId xmlns:a16="http://schemas.microsoft.com/office/drawing/2014/main" id="{A17F379B-AA0B-5199-DACF-39F29C32BA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966" y="4801024"/>
            <a:ext cx="2251332" cy="748567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EDFC33BC-0479-128B-D5DA-D89C86C46B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946" y="4801024"/>
            <a:ext cx="2251332" cy="74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5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4FDCB-D21A-7555-6CAF-F721C351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33" y="155220"/>
            <a:ext cx="3808221" cy="11971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/>
              <a:t>Relação</a:t>
            </a:r>
            <a:r>
              <a:rPr lang="en-US" sz="3600" dirty="0"/>
              <a:t> do </a:t>
            </a:r>
            <a:r>
              <a:rPr lang="en-US" sz="3600" dirty="0" err="1"/>
              <a:t>projeto</a:t>
            </a:r>
            <a:r>
              <a:rPr lang="en-US" sz="3600" dirty="0"/>
              <a:t> com a </a:t>
            </a:r>
            <a:r>
              <a:rPr lang="en-US" sz="3600" dirty="0" err="1"/>
              <a:t>Logística</a:t>
            </a:r>
            <a:endParaRPr lang="en-US" sz="3600" dirty="0"/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8E7D2AF-92DC-F0D0-39F1-55097B01A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8" y="1817688"/>
            <a:ext cx="4760271" cy="1797050"/>
          </a:xfrm>
          <a:prstGeom prst="rect">
            <a:avLst/>
          </a:prstGeom>
        </p:spPr>
      </p:pic>
      <p:pic>
        <p:nvPicPr>
          <p:cNvPr id="7" name="Picture 6" descr="A close up of a text&#10;&#10;Description automatically generated">
            <a:extLst>
              <a:ext uri="{FF2B5EF4-FFF2-40B4-BE49-F238E27FC236}">
                <a16:creationId xmlns:a16="http://schemas.microsoft.com/office/drawing/2014/main" id="{D2D36DF1-99C0-D3F3-C0AC-4DFE1A71C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8" y="3614738"/>
            <a:ext cx="4681381" cy="2274888"/>
          </a:xfrm>
          <a:prstGeom prst="rect">
            <a:avLst/>
          </a:prstGeom>
        </p:spPr>
      </p:pic>
      <p:pic>
        <p:nvPicPr>
          <p:cNvPr id="9" name="Picture 8" descr="A graph of different types of sales&#10;&#10;Description automatically generated with medium confidence">
            <a:extLst>
              <a:ext uri="{FF2B5EF4-FFF2-40B4-BE49-F238E27FC236}">
                <a16:creationId xmlns:a16="http://schemas.microsoft.com/office/drawing/2014/main" id="{C86B2F95-7C0E-2D28-953A-F979A631A5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847" y="272063"/>
            <a:ext cx="4357867" cy="631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0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6E7F578-E692-1635-7AAA-B84DBF841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030630"/>
              </p:ext>
            </p:extLst>
          </p:nvPr>
        </p:nvGraphicFramePr>
        <p:xfrm>
          <a:off x="5233249" y="1223599"/>
          <a:ext cx="4077478" cy="4464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7478">
                  <a:extLst>
                    <a:ext uri="{9D8B030D-6E8A-4147-A177-3AD203B41FA5}">
                      <a16:colId xmlns:a16="http://schemas.microsoft.com/office/drawing/2014/main" val="1907233996"/>
                    </a:ext>
                  </a:extLst>
                </a:gridCol>
              </a:tblGrid>
              <a:tr h="744114">
                <a:tc>
                  <a:txBody>
                    <a:bodyPr/>
                    <a:lstStyle/>
                    <a:p>
                      <a:r>
                        <a:rPr lang="en-BR" dirty="0"/>
                        <a:t>Kick-off do Projeto – 11/03/2024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23968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r>
                        <a:rPr lang="en-BR" dirty="0"/>
                        <a:t>Apresentação Sprint 1 – 18/0</a:t>
                      </a:r>
                      <a:r>
                        <a:rPr lang="en-US" dirty="0"/>
                        <a:t>4</a:t>
                      </a:r>
                      <a:r>
                        <a:rPr lang="en-BR" dirty="0"/>
                        <a:t>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812313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dirty="0"/>
                        <a:t>Apresentação Sprint 2 – 09/05/2024</a:t>
                      </a:r>
                    </a:p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602615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dirty="0"/>
                        <a:t>Apresentação Sprint 3 – 30/05/2024</a:t>
                      </a:r>
                    </a:p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691806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dirty="0"/>
                        <a:t>Apresentação Sprint 4 – 20/06/2024</a:t>
                      </a:r>
                    </a:p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450269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r>
                        <a:rPr lang="en-BR" dirty="0"/>
                        <a:t>Feira de Soluções – 27/06/2024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04508"/>
                  </a:ext>
                </a:extLst>
              </a:tr>
            </a:tbl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826C7FF9-3978-915E-2296-C5D1F9200A40}"/>
              </a:ext>
            </a:extLst>
          </p:cNvPr>
          <p:cNvSpPr txBox="1">
            <a:spLocks/>
          </p:cNvSpPr>
          <p:nvPr/>
        </p:nvSpPr>
        <p:spPr>
          <a:xfrm>
            <a:off x="609892" y="516835"/>
            <a:ext cx="3084844" cy="5772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ea typeface="+mj-lt"/>
                <a:cs typeface="+mj-lt"/>
              </a:rPr>
              <a:t>Cronograma da API</a:t>
            </a:r>
          </a:p>
          <a:p>
            <a:pPr algn="ctr"/>
            <a:endParaRPr lang="pt-BR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370B0BE-76F8-D889-587A-E57F7F488966}"/>
              </a:ext>
            </a:extLst>
          </p:cNvPr>
          <p:cNvSpPr/>
          <p:nvPr/>
        </p:nvSpPr>
        <p:spPr>
          <a:xfrm>
            <a:off x="5233249" y="1196528"/>
            <a:ext cx="4077478" cy="447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17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26C7FF9-3978-915E-2296-C5D1F9200A40}"/>
              </a:ext>
            </a:extLst>
          </p:cNvPr>
          <p:cNvSpPr txBox="1">
            <a:spLocks/>
          </p:cNvSpPr>
          <p:nvPr/>
        </p:nvSpPr>
        <p:spPr>
          <a:xfrm>
            <a:off x="609892" y="516835"/>
            <a:ext cx="3084844" cy="5772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ea typeface="+mj-lt"/>
                <a:cs typeface="+mj-lt"/>
              </a:rPr>
              <a:t>Cronograma da API</a:t>
            </a:r>
          </a:p>
          <a:p>
            <a:pPr algn="ctr"/>
            <a:endParaRPr lang="pt-BR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2" name="Retângulo 5">
            <a:extLst>
              <a:ext uri="{FF2B5EF4-FFF2-40B4-BE49-F238E27FC236}">
                <a16:creationId xmlns:a16="http://schemas.microsoft.com/office/drawing/2014/main" id="{BFDEA15B-89FE-52B4-26BB-196A956F2BDC}"/>
              </a:ext>
            </a:extLst>
          </p:cNvPr>
          <p:cNvSpPr/>
          <p:nvPr/>
        </p:nvSpPr>
        <p:spPr>
          <a:xfrm>
            <a:off x="5233249" y="1913980"/>
            <a:ext cx="4077478" cy="447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5AD41C3E-4417-009F-BBB2-07EAA1AAF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379984"/>
              </p:ext>
            </p:extLst>
          </p:nvPr>
        </p:nvGraphicFramePr>
        <p:xfrm>
          <a:off x="9547760" y="1223599"/>
          <a:ext cx="2446318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6318">
                  <a:extLst>
                    <a:ext uri="{9D8B030D-6E8A-4147-A177-3AD203B41FA5}">
                      <a16:colId xmlns:a16="http://schemas.microsoft.com/office/drawing/2014/main" val="1907233996"/>
                    </a:ext>
                  </a:extLst>
                </a:gridCol>
              </a:tblGrid>
              <a:tr h="1802028">
                <a:tc>
                  <a:txBody>
                    <a:bodyPr/>
                    <a:lstStyle/>
                    <a:p>
                      <a:r>
                        <a:rPr lang="en-BR" sz="1600" dirty="0"/>
                        <a:t>- Backlog do produto</a:t>
                      </a:r>
                    </a:p>
                    <a:p>
                      <a:endParaRPr lang="en-BR" sz="1600" dirty="0"/>
                    </a:p>
                    <a:p>
                      <a:r>
                        <a:rPr lang="en-BR" sz="1600" dirty="0"/>
                        <a:t>- GitHub estruturado com link disponibilizado</a:t>
                      </a:r>
                    </a:p>
                    <a:p>
                      <a:endParaRPr lang="en-BR" sz="1600" dirty="0"/>
                    </a:p>
                    <a:p>
                      <a:r>
                        <a:rPr lang="en-BR" sz="1600" dirty="0"/>
                        <a:t>- Jira Software estruturado</a:t>
                      </a:r>
                    </a:p>
                    <a:p>
                      <a:endParaRPr lang="en-BR" sz="1600" dirty="0"/>
                    </a:p>
                    <a:p>
                      <a:r>
                        <a:rPr lang="en-BR" sz="1600" dirty="0"/>
                        <a:t>- Atribuição das atividades para a Sprint 2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423968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EB801F7-862D-07CD-B185-FA032B0DF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861346"/>
              </p:ext>
            </p:extLst>
          </p:nvPr>
        </p:nvGraphicFramePr>
        <p:xfrm>
          <a:off x="5233249" y="1223599"/>
          <a:ext cx="4077478" cy="4464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7478">
                  <a:extLst>
                    <a:ext uri="{9D8B030D-6E8A-4147-A177-3AD203B41FA5}">
                      <a16:colId xmlns:a16="http://schemas.microsoft.com/office/drawing/2014/main" val="1907233996"/>
                    </a:ext>
                  </a:extLst>
                </a:gridCol>
              </a:tblGrid>
              <a:tr h="744114">
                <a:tc>
                  <a:txBody>
                    <a:bodyPr/>
                    <a:lstStyle/>
                    <a:p>
                      <a:r>
                        <a:rPr lang="en-BR" dirty="0"/>
                        <a:t>Kick-off do Projeto – 11/03/2024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23968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r>
                        <a:rPr lang="en-BR" dirty="0"/>
                        <a:t>Apresentação Sprint 1 – 18/0</a:t>
                      </a:r>
                      <a:r>
                        <a:rPr lang="en-US" dirty="0"/>
                        <a:t>4</a:t>
                      </a:r>
                      <a:r>
                        <a:rPr lang="en-BR" dirty="0"/>
                        <a:t>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812313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dirty="0"/>
                        <a:t>Apresentação Sprint 2 – 09/05/2024</a:t>
                      </a:r>
                    </a:p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602615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dirty="0"/>
                        <a:t>Apresentação Sprint 3 – 30/05/2024</a:t>
                      </a:r>
                    </a:p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691806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dirty="0"/>
                        <a:t>Apresentação Sprint 4 – 20/06/2024</a:t>
                      </a:r>
                    </a:p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450269"/>
                  </a:ext>
                </a:extLst>
              </a:tr>
              <a:tr h="744114">
                <a:tc>
                  <a:txBody>
                    <a:bodyPr/>
                    <a:lstStyle/>
                    <a:p>
                      <a:r>
                        <a:rPr lang="en-BR" dirty="0"/>
                        <a:t>Feira de Soluções – 27/06/2024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04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86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86E142-ED2F-B701-5A42-FA2BE6FE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Papel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das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disciplinas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API </a:t>
            </a:r>
            <a:r>
              <a:rPr lang="en-US" sz="3200" dirty="0">
                <a:solidFill>
                  <a:schemeClr val="bg1"/>
                </a:solidFill>
              </a:rPr>
              <a:t>2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3" name="Picture 2" descr="A table with text on it&#10;&#10;Description automatically generated">
            <a:extLst>
              <a:ext uri="{FF2B5EF4-FFF2-40B4-BE49-F238E27FC236}">
                <a16:creationId xmlns:a16="http://schemas.microsoft.com/office/drawing/2014/main" id="{5F43BEEF-27BE-A223-5E8B-A1D02B505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051" y="3250753"/>
            <a:ext cx="73533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3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6E142-ED2F-B701-5A42-FA2BE6FE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2" y="1"/>
            <a:ext cx="6798541" cy="1187532"/>
          </a:xfrm>
        </p:spPr>
        <p:txBody>
          <a:bodyPr anchor="b">
            <a:normAutofit/>
          </a:bodyPr>
          <a:lstStyle/>
          <a:p>
            <a:r>
              <a:rPr lang="pt-BR" sz="4000" dirty="0"/>
              <a:t>O que se espera ao final da API2</a:t>
            </a:r>
          </a:p>
        </p:txBody>
      </p:sp>
      <p:pic>
        <p:nvPicPr>
          <p:cNvPr id="26" name="Picture 25" descr="Dispositivo móvel com aplicativos">
            <a:extLst>
              <a:ext uri="{FF2B5EF4-FFF2-40B4-BE49-F238E27FC236}">
                <a16:creationId xmlns:a16="http://schemas.microsoft.com/office/drawing/2014/main" id="{95D94154-BD70-EFE0-9ADC-7C6D3FACB1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75" r="13005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1A4DB2-B136-8AB9-F34E-F162929C0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1793174"/>
            <a:ext cx="6798539" cy="4321873"/>
          </a:xfrm>
        </p:spPr>
        <p:txBody>
          <a:bodyPr>
            <a:normAutofit/>
          </a:bodyPr>
          <a:lstStyle/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Demonstrar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conhecimento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sobre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modais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transporte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habilidade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modelar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dados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históricos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sabendo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Conceitos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tendência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Projeções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habilidade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 ferramentas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digitais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Conhecer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geografia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fluxos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movimentação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cargas no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Brasil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006174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243141"/>
      </a:dk2>
      <a:lt2>
        <a:srgbClr val="E8E2E2"/>
      </a:lt2>
      <a:accent1>
        <a:srgbClr val="45AFAF"/>
      </a:accent1>
      <a:accent2>
        <a:srgbClr val="3B80B1"/>
      </a:accent2>
      <a:accent3>
        <a:srgbClr val="4D60C3"/>
      </a:accent3>
      <a:accent4>
        <a:srgbClr val="664BB8"/>
      </a:accent4>
      <a:accent5>
        <a:srgbClr val="9C4DC3"/>
      </a:accent5>
      <a:accent6>
        <a:srgbClr val="B13BA7"/>
      </a:accent6>
      <a:hlink>
        <a:srgbClr val="C65555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52C81C433762C40A4515B8ECCA29443" ma:contentTypeVersion="0" ma:contentTypeDescription="Crie um novo documento." ma:contentTypeScope="" ma:versionID="222c8c75644cede6e862d5bd32b82b7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58B64A-984B-4050-BD82-F02C16F3914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A2EB7F4-2A23-443B-8659-C54230454F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43C195-E24F-47CD-8B63-34D2A476F4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333</Words>
  <Application>Microsoft Office PowerPoint</Application>
  <PresentationFormat>Widescreen</PresentationFormat>
  <Paragraphs>67</Paragraphs>
  <Slides>11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3" baseType="lpstr">
      <vt:lpstr>Tema do Office</vt:lpstr>
      <vt:lpstr>RetrospectVTI</vt:lpstr>
      <vt:lpstr>KICK-OFF API 2</vt:lpstr>
      <vt:lpstr>PROJETO</vt:lpstr>
      <vt:lpstr>Requisitos Básicos do Projeto</vt:lpstr>
      <vt:lpstr>Tecnologias de Informação obrigatórias</vt:lpstr>
      <vt:lpstr>Relação do projeto com a Logística</vt:lpstr>
      <vt:lpstr>Apresentação do PowerPoint</vt:lpstr>
      <vt:lpstr>Apresentação do PowerPoint</vt:lpstr>
      <vt:lpstr>Papel das disciplinas na API 2 </vt:lpstr>
      <vt:lpstr>O que se espera ao final da API2</vt:lpstr>
      <vt:lpstr>Apresentação do PowerPoint</vt:lpstr>
      <vt:lpstr>Soft Skills avaliadas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I</dc:title>
  <dc:creator>MARCUS VINICIUS DO NASCIMENTO</dc:creator>
  <cp:lastModifiedBy>Marcus</cp:lastModifiedBy>
  <cp:revision>28</cp:revision>
  <dcterms:created xsi:type="dcterms:W3CDTF">2022-08-13T22:32:47Z</dcterms:created>
  <dcterms:modified xsi:type="dcterms:W3CDTF">2024-03-12T17:41:08Z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0x010100D52C81C433762C40A4515B8ECCA29443</vt:lpwstr>
  </property>
</Properties>
</file>