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3" r:id="rId4"/>
    <p:sldId id="264" r:id="rId5"/>
    <p:sldId id="266" r:id="rId6"/>
    <p:sldId id="257" r:id="rId7"/>
    <p:sldId id="274" r:id="rId8"/>
    <p:sldId id="261" r:id="rId9"/>
    <p:sldId id="267" r:id="rId10"/>
    <p:sldId id="258" r:id="rId11"/>
    <p:sldId id="275" r:id="rId12"/>
    <p:sldId id="268" r:id="rId13"/>
    <p:sldId id="259" r:id="rId14"/>
    <p:sldId id="269" r:id="rId15"/>
    <p:sldId id="270" r:id="rId16"/>
    <p:sldId id="272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5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2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551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59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0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9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1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3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9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0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13BBE-1522-4131-AC48-79C0E1929EB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BD50CD-1B18-4F94-A2D7-8D96D7D8A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5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circuit board">
            <a:extLst>
              <a:ext uri="{FF2B5EF4-FFF2-40B4-BE49-F238E27FC236}">
                <a16:creationId xmlns:a16="http://schemas.microsoft.com/office/drawing/2014/main" id="{6F3B4DE7-5AAD-F834-FA50-FDAFE38DC8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9" t="835" r="-1" b="825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4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5EED9-6413-D69C-834F-6EA968B8D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PWM DRAWER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AEB86-A8D4-653D-6DE1-6E55C2449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5152" y="4681209"/>
            <a:ext cx="4485725" cy="109689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600" dirty="0"/>
              <a:t>By: Yasmin Mohamed Ali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Amit</a:t>
            </a:r>
            <a:endParaRPr lang="en-US" sz="1200" dirty="0"/>
          </a:p>
        </p:txBody>
      </p:sp>
      <p:sp>
        <p:nvSpPr>
          <p:cNvPr id="98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0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2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36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A1048-D494-27FB-8310-17279ADC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Hardware Components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0D72-8980-EA6F-0D6D-D4A0336C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>
              <a:lnSpc>
                <a:spcPct val="300000"/>
              </a:lnSpc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Atmega32</a:t>
            </a:r>
          </a:p>
          <a:p>
            <a:pPr>
              <a:lnSpc>
                <a:spcPct val="300000"/>
              </a:lnSpc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GLCD (Graphical Liquid Crystal Display)</a:t>
            </a:r>
          </a:p>
          <a:p>
            <a:pPr>
              <a:lnSpc>
                <a:spcPct val="300000"/>
              </a:lnSpc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Potentiometer</a:t>
            </a:r>
          </a:p>
          <a:p>
            <a:pPr>
              <a:lnSpc>
                <a:spcPct val="300000"/>
              </a:lnSpc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Resistance (0.5K</a:t>
            </a:r>
            <a:r>
              <a:rPr lang="el-GR" dirty="0">
                <a:solidFill>
                  <a:srgbClr val="FFFFFF"/>
                </a:solidFill>
              </a:rPr>
              <a:t>Ω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39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915E-3355-9571-4D4C-7A93D494F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89527"/>
            <a:ext cx="5319688" cy="5551835"/>
          </a:xfrm>
        </p:spPr>
        <p:txBody>
          <a:bodyPr/>
          <a:lstStyle/>
          <a:p>
            <a:r>
              <a:rPr lang="en-US" sz="2400" dirty="0"/>
              <a:t>Atmega32</a:t>
            </a:r>
          </a:p>
          <a:p>
            <a:pPr>
              <a:lnSpc>
                <a:spcPct val="150000"/>
              </a:lnSpc>
            </a:pPr>
            <a:r>
              <a:rPr lang="en-US" dirty="0"/>
              <a:t>We Will Use Atmega32. Our Microcontroller is Set To Use Internal Clock Source At 16MHZ.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GLCD (Graphical Liquid Crystal Display)</a:t>
            </a:r>
          </a:p>
          <a:p>
            <a:r>
              <a:rPr lang="en-US" dirty="0"/>
              <a:t>It Is An LCD Able To Display Images, Letters And Numbers.</a:t>
            </a:r>
          </a:p>
          <a:p>
            <a:r>
              <a:rPr lang="en-US" dirty="0"/>
              <a:t>It Has 128x64 Pixels In 128 Columns And 64 Row Segments.</a:t>
            </a:r>
          </a:p>
          <a:p>
            <a:endParaRPr lang="en-US" dirty="0"/>
          </a:p>
        </p:txBody>
      </p:sp>
      <p:pic>
        <p:nvPicPr>
          <p:cNvPr id="4" name="Picture 3" descr="A black chip with silver metal tips&#10;&#10;Description automatically generated with medium confidence">
            <a:extLst>
              <a:ext uri="{FF2B5EF4-FFF2-40B4-BE49-F238E27FC236}">
                <a16:creationId xmlns:a16="http://schemas.microsoft.com/office/drawing/2014/main" id="{581A19CA-C565-C5DD-1209-83B9618F8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34" y="378690"/>
            <a:ext cx="3120988" cy="3120988"/>
          </a:xfrm>
          <a:prstGeom prst="rect">
            <a:avLst/>
          </a:prstGeom>
        </p:spPr>
      </p:pic>
      <p:pic>
        <p:nvPicPr>
          <p:cNvPr id="5" name="Picture 4" descr="A close-up of a computer chip&#10;&#10;Description automatically generated">
            <a:extLst>
              <a:ext uri="{FF2B5EF4-FFF2-40B4-BE49-F238E27FC236}">
                <a16:creationId xmlns:a16="http://schemas.microsoft.com/office/drawing/2014/main" id="{05C580D2-E03A-A2E9-5330-6CEC168D1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22" y="3924224"/>
            <a:ext cx="2928413" cy="24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3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circuit board with many dots&#10;&#10;Description automatically generated">
            <a:extLst>
              <a:ext uri="{FF2B5EF4-FFF2-40B4-BE49-F238E27FC236}">
                <a16:creationId xmlns:a16="http://schemas.microsoft.com/office/drawing/2014/main" id="{405B5AA0-11E6-D39B-715D-ABAD374185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4D37D-D312-8C71-FF3B-6BC6E112D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/>
              <a:t>Connections</a:t>
            </a: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computer&#10;&#10;Description automatically generated">
            <a:extLst>
              <a:ext uri="{FF2B5EF4-FFF2-40B4-BE49-F238E27FC236}">
                <a16:creationId xmlns:a16="http://schemas.microsoft.com/office/drawing/2014/main" id="{B1B89166-7490-F384-D019-96AB212B4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108"/>
          <a:stretch/>
        </p:blipFill>
        <p:spPr>
          <a:xfrm>
            <a:off x="469713" y="339593"/>
            <a:ext cx="8704105" cy="6178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01314B-4797-BFCE-E1E8-313E8CDC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</p:spTree>
    <p:extLst>
      <p:ext uri="{BB962C8B-B14F-4D97-AF65-F5344CB8AC3E}">
        <p14:creationId xmlns:p14="http://schemas.microsoft.com/office/powerpoint/2010/main" val="117456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B76B2DC-F3EE-3C79-351C-9C222C422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90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5C5C9-9CA2-62C0-B354-340651EF7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/>
              <a:t>Software</a:t>
            </a: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36E11-94D1-8AFE-A00A-EB82B2CD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621E-A1FD-3C5C-5CE4-AAD67BBE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87604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Timers</a:t>
            </a:r>
          </a:p>
          <a:p>
            <a:pPr>
              <a:buClr>
                <a:schemeClr val="tx1"/>
              </a:buClr>
            </a:pPr>
            <a:r>
              <a:rPr lang="en-US" sz="1700" dirty="0">
                <a:solidFill>
                  <a:srgbClr val="FFFFFF"/>
                </a:solidFill>
              </a:rPr>
              <a:t>Timers are used to generate time delays, waveforms, or to count events. Also, for PWM generation, capturing events, etc.</a:t>
            </a:r>
          </a:p>
          <a:p>
            <a:pPr>
              <a:buClr>
                <a:schemeClr val="tx1"/>
              </a:buClr>
            </a:pPr>
            <a:r>
              <a:rPr lang="en-US" sz="1700" dirty="0">
                <a:solidFill>
                  <a:srgbClr val="FFFFFF"/>
                </a:solidFill>
              </a:rPr>
              <a:t>We Will Use Timer2 to Generate PWM Wave using Fast PWM Mode From OC2 Pin.</a:t>
            </a:r>
          </a:p>
          <a:p>
            <a:pPr>
              <a:buClr>
                <a:schemeClr val="tx1"/>
              </a:buClr>
            </a:pPr>
            <a:r>
              <a:rPr lang="en-US" sz="1700" dirty="0">
                <a:solidFill>
                  <a:srgbClr val="FFFFFF"/>
                </a:solidFill>
              </a:rPr>
              <a:t>Timer1 Which has The ICU will be used to Capture PWM Signal Using ICP1 Pin.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Interrupts</a:t>
            </a:r>
          </a:p>
          <a:p>
            <a:pPr>
              <a:buClr>
                <a:schemeClr val="tx1"/>
              </a:buClr>
            </a:pPr>
            <a:r>
              <a:rPr lang="en-US" sz="1700" dirty="0">
                <a:solidFill>
                  <a:srgbClr val="FFFFFF"/>
                </a:solidFill>
              </a:rPr>
              <a:t>Interrupts are Events That are Higher Priority.  When They Occur, The MC Goes From Background System to Foreground System to Handle them.</a:t>
            </a:r>
          </a:p>
          <a:p>
            <a:pPr>
              <a:buClr>
                <a:schemeClr val="tx1"/>
              </a:buClr>
            </a:pPr>
            <a:r>
              <a:rPr lang="en-US" sz="1700" dirty="0">
                <a:solidFill>
                  <a:srgbClr val="FFFFFF"/>
                </a:solidFill>
              </a:rPr>
              <a:t>We will Enable ICU Interrupt To Capture The PWM Signal. Also, Global Interrupt Must be Enabled to Allow Interrupts to The MC.</a:t>
            </a:r>
          </a:p>
        </p:txBody>
      </p:sp>
    </p:spTree>
    <p:extLst>
      <p:ext uri="{BB962C8B-B14F-4D97-AF65-F5344CB8AC3E}">
        <p14:creationId xmlns:p14="http://schemas.microsoft.com/office/powerpoint/2010/main" val="3872351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7D6FB-BB7A-FC12-B927-4E0B41E9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Code &amp; Video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96E1-6163-7CBF-3E81-B677CE01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FFFF"/>
                </a:solidFill>
              </a:rPr>
              <a:t>Project Code</a:t>
            </a:r>
          </a:p>
          <a:p>
            <a:r>
              <a:rPr lang="en-US" dirty="0">
                <a:solidFill>
                  <a:srgbClr val="FFFFFF"/>
                </a:solidFill>
              </a:rPr>
              <a:t>https://github.com/YasminNassar/PWM-Drawer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FFFF"/>
                </a:solidFill>
              </a:rPr>
              <a:t>Project Video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>
                <a:solidFill>
                  <a:srgbClr val="FFFFFF"/>
                </a:solidFill>
              </a:rPr>
              <a:t>https://drive.google.com/file/d/18oHS1vqbhf04olyJqDs_nsY8_ISKli90/view?usp=drivesdk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02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8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89" name="Picture 88" descr="A blue and black background">
            <a:extLst>
              <a:ext uri="{FF2B5EF4-FFF2-40B4-BE49-F238E27FC236}">
                <a16:creationId xmlns:a16="http://schemas.microsoft.com/office/drawing/2014/main" id="{84B72324-EF88-ADF5-874C-A3CB3E9A46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" r="1" b="909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6" name="Isosceles Triangle 105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6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AF6FC-7B49-D82C-F824-AC23D2C2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Thank You</a:t>
            </a:r>
          </a:p>
        </p:txBody>
      </p:sp>
      <p:sp>
        <p:nvSpPr>
          <p:cNvPr id="120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2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4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-up of a computer chip&#10;&#10;Description automatically generated">
            <a:extLst>
              <a:ext uri="{FF2B5EF4-FFF2-40B4-BE49-F238E27FC236}">
                <a16:creationId xmlns:a16="http://schemas.microsoft.com/office/drawing/2014/main" id="{41A54637-C755-FA79-86E1-F94CADBD6A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221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5" name="Parallelogram 134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48D5E-6C38-2149-F926-20D4446A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143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8C88-5887-7CBA-8EBA-768C31F1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 Description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Flow Chart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Hardware Components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Connections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Software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 Code and Video</a:t>
            </a:r>
            <a:endParaRPr lang="en-US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7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9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3" name="Isosceles Triangle 152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background with lines and dots">
            <a:extLst>
              <a:ext uri="{FF2B5EF4-FFF2-40B4-BE49-F238E27FC236}">
                <a16:creationId xmlns:a16="http://schemas.microsoft.com/office/drawing/2014/main" id="{92C0C881-764D-4F82-1DA0-B434A167C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465" b="21926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F9CDB-7126-CA45-AD42-7602C8CAD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75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02422-A35C-3198-1674-6110495C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02" y="174396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PWM Drawer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3AF0-9738-F79D-BE7E-1F83197B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93" y="1414021"/>
            <a:ext cx="4037433" cy="51753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PWM Drawer is a Mini Oscilloscope Used to Display Frequency and The Waveform of The Generated PWM Wave.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 marL="0" indent="0">
              <a:lnSpc>
                <a:spcPct val="160000"/>
              </a:lnSpc>
              <a:spcBef>
                <a:spcPct val="0"/>
              </a:spcBef>
              <a:buNone/>
            </a:pP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What is PWM?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sz="1600" b="0" i="0" dirty="0">
                <a:solidFill>
                  <a:schemeClr val="bg1"/>
                </a:solidFill>
              </a:rPr>
              <a:t>PWM is A Method of Controlling The Average </a:t>
            </a:r>
            <a:r>
              <a:rPr lang="en-US" sz="1600" b="0" i="0" strike="noStrike" dirty="0">
                <a:solidFill>
                  <a:schemeClr val="bg1"/>
                </a:solidFill>
              </a:rPr>
              <a:t>Power</a:t>
            </a:r>
            <a:r>
              <a:rPr lang="en-US" sz="1600" b="0" i="0" dirty="0">
                <a:solidFill>
                  <a:schemeClr val="bg1"/>
                </a:solidFill>
              </a:rPr>
              <a:t> </a:t>
            </a:r>
            <a:r>
              <a:rPr lang="en-US" sz="1600" dirty="0">
                <a:solidFill>
                  <a:schemeClr val="bg1"/>
                </a:solidFill>
              </a:rPr>
              <a:t>o</a:t>
            </a:r>
            <a:r>
              <a:rPr lang="en-US" sz="1600" b="0" i="0" dirty="0">
                <a:solidFill>
                  <a:schemeClr val="bg1"/>
                </a:solidFill>
              </a:rPr>
              <a:t>r </a:t>
            </a:r>
            <a:r>
              <a:rPr lang="en-US" sz="1600" dirty="0">
                <a:solidFill>
                  <a:schemeClr val="bg1"/>
                </a:solidFill>
              </a:rPr>
              <a:t>Amplitude</a:t>
            </a:r>
            <a:r>
              <a:rPr lang="en-US" sz="1600" b="0" i="0" dirty="0">
                <a:solidFill>
                  <a:schemeClr val="bg1"/>
                </a:solidFill>
              </a:rPr>
              <a:t> Delivered By an Electrical Signal. The Average Value of Voltage</a:t>
            </a:r>
            <a:r>
              <a:rPr lang="en-US" sz="1600" b="0" i="0" strike="noStrike" dirty="0">
                <a:solidFill>
                  <a:schemeClr val="bg1"/>
                </a:solidFill>
              </a:rPr>
              <a:t> </a:t>
            </a:r>
            <a:r>
              <a:rPr lang="en-US" sz="1600" b="0" i="0" dirty="0">
                <a:solidFill>
                  <a:schemeClr val="bg1"/>
                </a:solidFill>
              </a:rPr>
              <a:t>Fed to The </a:t>
            </a:r>
            <a:r>
              <a:rPr lang="en-US" sz="1600" dirty="0">
                <a:solidFill>
                  <a:schemeClr val="bg1"/>
                </a:solidFill>
              </a:rPr>
              <a:t>Load</a:t>
            </a:r>
            <a:r>
              <a:rPr lang="en-US" sz="1600" b="0" i="0" dirty="0">
                <a:solidFill>
                  <a:schemeClr val="bg1"/>
                </a:solidFill>
              </a:rPr>
              <a:t> is Controlled By Switching The Supply Between 0 &amp; 1 at a Fast Rate to Get Analog Values Between 0 and 1.</a:t>
            </a:r>
            <a:endParaRPr lang="en-US" sz="16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pic>
        <p:nvPicPr>
          <p:cNvPr id="5" name="Picture 4" descr="A diagram of a line with text&#10;&#10;Description automatically generated">
            <a:extLst>
              <a:ext uri="{FF2B5EF4-FFF2-40B4-BE49-F238E27FC236}">
                <a16:creationId xmlns:a16="http://schemas.microsoft.com/office/drawing/2014/main" id="{C43CEF84-65A2-FD87-D368-A5800A90BF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 t="15536" r="5918"/>
          <a:stretch/>
        </p:blipFill>
        <p:spPr>
          <a:xfrm>
            <a:off x="6096001" y="2522601"/>
            <a:ext cx="5143500" cy="1800282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3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hand holding a pen&#10;&#10;Description automatically generated">
            <a:extLst>
              <a:ext uri="{FF2B5EF4-FFF2-40B4-BE49-F238E27FC236}">
                <a16:creationId xmlns:a16="http://schemas.microsoft.com/office/drawing/2014/main" id="{A20F5884-8E89-B74C-8FD1-5112E481FB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6077" b="15742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6BD93-C008-E416-931C-D4955B8EB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 dirty="0"/>
              <a:t>Project Description</a:t>
            </a:r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9A159-48C2-8D26-49B8-1DEC69CE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Project Description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694C9-11DD-982F-C8F0-6D95A430D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In This Project We Will Interface Atmega32 with GLCD to make PWM Drawer That Will Display The PWM Wave Generated By The Internal Clock Source in The Microcontroller.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</a:rPr>
              <a:t>The PWM Wave Will Be Generated By Timer2 in The Microcontroller Using Fast PWM Mode and Will Be Captured By ICU (Input Capture Unit) In Timer1.</a:t>
            </a:r>
          </a:p>
        </p:txBody>
      </p:sp>
    </p:spTree>
    <p:extLst>
      <p:ext uri="{BB962C8B-B14F-4D97-AF65-F5344CB8AC3E}">
        <p14:creationId xmlns:p14="http://schemas.microsoft.com/office/powerpoint/2010/main" val="2914112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A blue rectangular shapes on a black background&#10;&#10;Description automatically generated">
            <a:extLst>
              <a:ext uri="{FF2B5EF4-FFF2-40B4-BE49-F238E27FC236}">
                <a16:creationId xmlns:a16="http://schemas.microsoft.com/office/drawing/2014/main" id="{542346F7-3296-8BAC-64FE-C931459D14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"/>
          <a:stretch/>
        </p:blipFill>
        <p:spPr>
          <a:xfrm flipH="1">
            <a:off x="1" y="10"/>
            <a:ext cx="12191999" cy="6857990"/>
          </a:xfrm>
          <a:prstGeom prst="rect">
            <a:avLst/>
          </a:prstGeom>
        </p:spPr>
      </p:pic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Parallelogram 74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6AC12-5486-FDDD-FDDD-401C47719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/>
              <a:t>Flowchart</a:t>
            </a:r>
          </a:p>
        </p:txBody>
      </p:sp>
      <p:sp>
        <p:nvSpPr>
          <p:cNvPr id="87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1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572C-C703-0198-F701-2AFE651A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4" name="Picture 3" descr="A flowchart of a process&#10;&#10;AI-generated content may be incorrect.">
            <a:extLst>
              <a:ext uri="{FF2B5EF4-FFF2-40B4-BE49-F238E27FC236}">
                <a16:creationId xmlns:a16="http://schemas.microsoft.com/office/drawing/2014/main" id="{53288791-BCE2-2EE0-44CA-6FAB862AE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28" y="103302"/>
            <a:ext cx="3666836" cy="675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circuit board&#10;&#10;Description automatically generated">
            <a:extLst>
              <a:ext uri="{FF2B5EF4-FFF2-40B4-BE49-F238E27FC236}">
                <a16:creationId xmlns:a16="http://schemas.microsoft.com/office/drawing/2014/main" id="{6B41F2F9-6656-3188-D7A0-CA30C44BD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9" t="835" r="-1" b="825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7D31D-7527-FC1C-3FAF-5C48874C6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/>
              <a:t>Hardware Components</a:t>
            </a:r>
          </a:p>
        </p:txBody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17878</TotalTime>
  <Words>386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PWM DRAWER</vt:lpstr>
      <vt:lpstr>Contents</vt:lpstr>
      <vt:lpstr>Introduction</vt:lpstr>
      <vt:lpstr>PWM Drawer</vt:lpstr>
      <vt:lpstr>Project Description</vt:lpstr>
      <vt:lpstr>Project Description</vt:lpstr>
      <vt:lpstr>Flowchart</vt:lpstr>
      <vt:lpstr>Flow Chart</vt:lpstr>
      <vt:lpstr>Hardware Components</vt:lpstr>
      <vt:lpstr>Hardware Components</vt:lpstr>
      <vt:lpstr>PowerPoint Presentation</vt:lpstr>
      <vt:lpstr>Connections</vt:lpstr>
      <vt:lpstr>Connections</vt:lpstr>
      <vt:lpstr>Software</vt:lpstr>
      <vt:lpstr>Software</vt:lpstr>
      <vt:lpstr>Project Code &amp; Video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DRAWER</dc:title>
  <dc:creator>Yasmin Mohamed Ali Hassan 17Q0101</dc:creator>
  <cp:lastModifiedBy>Yasmin Mohamed Ali Hassan 17Q0101</cp:lastModifiedBy>
  <cp:revision>81</cp:revision>
  <dcterms:created xsi:type="dcterms:W3CDTF">2023-12-01T20:19:39Z</dcterms:created>
  <dcterms:modified xsi:type="dcterms:W3CDTF">2025-05-24T21:37:29Z</dcterms:modified>
</cp:coreProperties>
</file>