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8.jpg" ContentType="image/jpeg"/>
  <Override PartName="/ppt/media/image9.jpg" ContentType="image/jpeg"/>
  <Override PartName="/ppt/media/image10.jpg" ContentType="image/jpeg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ppt/media/image16.jpg" ContentType="image/jpeg"/>
  <Override PartName="/ppt/media/image1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575" r:id="rId1"/>
  </p:sldMasterIdLst>
  <p:sldIdLst>
    <p:sldId id="256" r:id="rId2"/>
    <p:sldId id="348" r:id="rId3"/>
    <p:sldId id="257" r:id="rId4"/>
    <p:sldId id="258" r:id="rId5"/>
    <p:sldId id="294" r:id="rId6"/>
    <p:sldId id="328" r:id="rId7"/>
    <p:sldId id="363" r:id="rId8"/>
    <p:sldId id="261" r:id="rId9"/>
    <p:sldId id="357" r:id="rId10"/>
    <p:sldId id="302" r:id="rId11"/>
    <p:sldId id="307" r:id="rId12"/>
    <p:sldId id="354" r:id="rId13"/>
    <p:sldId id="345" r:id="rId14"/>
    <p:sldId id="346" r:id="rId15"/>
    <p:sldId id="262" r:id="rId16"/>
    <p:sldId id="355" r:id="rId17"/>
    <p:sldId id="310" r:id="rId18"/>
    <p:sldId id="340" r:id="rId19"/>
    <p:sldId id="312" r:id="rId20"/>
    <p:sldId id="263" r:id="rId21"/>
    <p:sldId id="337" r:id="rId22"/>
    <p:sldId id="341" r:id="rId23"/>
    <p:sldId id="352" r:id="rId24"/>
    <p:sldId id="358" r:id="rId25"/>
    <p:sldId id="362" r:id="rId26"/>
    <p:sldId id="265" r:id="rId27"/>
    <p:sldId id="342" r:id="rId28"/>
    <p:sldId id="266" r:id="rId29"/>
    <p:sldId id="299" r:id="rId30"/>
    <p:sldId id="356" r:id="rId31"/>
    <p:sldId id="308" r:id="rId32"/>
    <p:sldId id="330" r:id="rId33"/>
  </p:sldIdLst>
  <p:sldSz cx="12252325" cy="6858000"/>
  <p:notesSz cx="6858000" cy="9144000"/>
  <p:defaultTextStyle>
    <a:defPPr>
      <a:defRPr lang="en-US"/>
    </a:defPPr>
    <a:lvl1pPr marL="0" algn="l" defTabSz="91408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42" algn="l" defTabSz="91408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085" algn="l" defTabSz="91408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127" algn="l" defTabSz="91408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169" algn="l" defTabSz="91408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210" algn="l" defTabSz="91408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252" algn="l" defTabSz="91408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295" algn="l" defTabSz="91408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337" algn="l" defTabSz="91408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2025" y="2514601"/>
            <a:ext cx="8959512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2025" y="4777380"/>
            <a:ext cx="8959512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0FB6-D65C-476E-9094-8F6A19A9942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753284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4444" y="4529541"/>
            <a:ext cx="783625" cy="365125"/>
          </a:xfrm>
        </p:spPr>
        <p:txBody>
          <a:bodyPr/>
          <a:lstStyle/>
          <a:p>
            <a:fld id="{90844A3D-785E-4D41-AC8A-57477EAD7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9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2024" y="609600"/>
            <a:ext cx="8959512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2024" y="4354046"/>
            <a:ext cx="8959512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0FB6-D65C-476E-9094-8F6A19A9942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209" y="3178176"/>
            <a:ext cx="159638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4444" y="3244140"/>
            <a:ext cx="783625" cy="365125"/>
          </a:xfrm>
        </p:spPr>
        <p:txBody>
          <a:bodyPr/>
          <a:lstStyle/>
          <a:p>
            <a:fld id="{90844A3D-785E-4D41-AC8A-57477EAD7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5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4051" y="609600"/>
            <a:ext cx="8435458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91217" y="3505200"/>
            <a:ext cx="757384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2024" y="4354046"/>
            <a:ext cx="8959512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0FB6-D65C-476E-9094-8F6A19A9942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209" y="3178176"/>
            <a:ext cx="159638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4444" y="3244140"/>
            <a:ext cx="783625" cy="365125"/>
          </a:xfrm>
        </p:spPr>
        <p:txBody>
          <a:bodyPr/>
          <a:lstStyle/>
          <a:p>
            <a:fld id="{90844A3D-785E-4D41-AC8A-57477EAD708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79862" y="648005"/>
            <a:ext cx="612616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69847" y="2905306"/>
            <a:ext cx="612616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5417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2024" y="2438401"/>
            <a:ext cx="8959513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02024" y="5181600"/>
            <a:ext cx="8959513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0FB6-D65C-476E-9094-8F6A19A9942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209" y="4911726"/>
            <a:ext cx="159638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4444" y="4983088"/>
            <a:ext cx="783625" cy="365125"/>
          </a:xfrm>
        </p:spPr>
        <p:txBody>
          <a:bodyPr/>
          <a:lstStyle/>
          <a:p>
            <a:fld id="{90844A3D-785E-4D41-AC8A-57477EAD7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01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64051" y="609600"/>
            <a:ext cx="8435458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602023" y="4343400"/>
            <a:ext cx="8959513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02024" y="5181600"/>
            <a:ext cx="8959513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0FB6-D65C-476E-9094-8F6A19A9942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209" y="4911726"/>
            <a:ext cx="159638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4444" y="4983088"/>
            <a:ext cx="783625" cy="365125"/>
          </a:xfrm>
        </p:spPr>
        <p:txBody>
          <a:bodyPr/>
          <a:lstStyle/>
          <a:p>
            <a:fld id="{90844A3D-785E-4D41-AC8A-57477EAD708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79862" y="648005"/>
            <a:ext cx="612616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69847" y="2905306"/>
            <a:ext cx="612616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4421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2024" y="627407"/>
            <a:ext cx="8959512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602023" y="4343400"/>
            <a:ext cx="8959513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02024" y="5181600"/>
            <a:ext cx="8959513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0FB6-D65C-476E-9094-8F6A19A9942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209" y="4911726"/>
            <a:ext cx="159638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4444" y="4983088"/>
            <a:ext cx="783625" cy="365125"/>
          </a:xfrm>
        </p:spPr>
        <p:txBody>
          <a:bodyPr/>
          <a:lstStyle/>
          <a:p>
            <a:fld id="{90844A3D-785E-4D41-AC8A-57477EAD7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11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0FB6-D65C-476E-9094-8F6A19A9942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209" y="714376"/>
            <a:ext cx="159638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4A3D-785E-4D41-AC8A-57477EAD7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0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0802" y="627406"/>
            <a:ext cx="2218524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2023" y="627406"/>
            <a:ext cx="65090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0FB6-D65C-476E-9094-8F6A19A9942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209" y="714376"/>
            <a:ext cx="159638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4A3D-785E-4D41-AC8A-57477EAD7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80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5755" y="624110"/>
            <a:ext cx="8955781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2023" y="2133600"/>
            <a:ext cx="8959513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0FB6-D65C-476E-9094-8F6A19A9942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209" y="714376"/>
            <a:ext cx="159638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4A3D-785E-4D41-AC8A-57477EAD7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2024" y="2058750"/>
            <a:ext cx="8959512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2024" y="3530129"/>
            <a:ext cx="8959512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0FB6-D65C-476E-9094-8F6A19A9942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209" y="3178176"/>
            <a:ext cx="159638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4444" y="3244140"/>
            <a:ext cx="783625" cy="365125"/>
          </a:xfrm>
        </p:spPr>
        <p:txBody>
          <a:bodyPr/>
          <a:lstStyle/>
          <a:p>
            <a:fld id="{90844A3D-785E-4D41-AC8A-57477EAD7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10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2023" y="2133600"/>
            <a:ext cx="4335209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26326" y="2126222"/>
            <a:ext cx="4335209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0FB6-D65C-476E-9094-8F6A19A9942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209" y="714376"/>
            <a:ext cx="159638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4444" y="787783"/>
            <a:ext cx="783625" cy="365125"/>
          </a:xfrm>
        </p:spPr>
        <p:txBody>
          <a:bodyPr/>
          <a:lstStyle/>
          <a:p>
            <a:fld id="{90844A3D-785E-4D41-AC8A-57477EAD7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371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3917" y="1972703"/>
            <a:ext cx="401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024" y="2548966"/>
            <a:ext cx="4364381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72" y="1969475"/>
            <a:ext cx="40187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02419" y="2545738"/>
            <a:ext cx="4360141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0FB6-D65C-476E-9094-8F6A19A9942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209" y="714376"/>
            <a:ext cx="159638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4444" y="787783"/>
            <a:ext cx="783625" cy="365125"/>
          </a:xfrm>
        </p:spPr>
        <p:txBody>
          <a:bodyPr/>
          <a:lstStyle/>
          <a:p>
            <a:fld id="{90844A3D-785E-4D41-AC8A-57477EAD7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515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0FB6-D65C-476E-9094-8F6A19A9942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209" y="714376"/>
            <a:ext cx="159638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4A3D-785E-4D41-AC8A-57477EAD7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3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0FB6-D65C-476E-9094-8F6A19A9942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209" y="714376"/>
            <a:ext cx="159638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4A3D-785E-4D41-AC8A-57477EAD7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974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2024" y="446088"/>
            <a:ext cx="3522542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4298" y="446089"/>
            <a:ext cx="5207238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02024" y="1598613"/>
            <a:ext cx="3522542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0FB6-D65C-476E-9094-8F6A19A9942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209" y="714376"/>
            <a:ext cx="159638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4A3D-785E-4D41-AC8A-57477EAD7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85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2024" y="4800600"/>
            <a:ext cx="8959513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2023" y="634965"/>
            <a:ext cx="8959513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02024" y="5367338"/>
            <a:ext cx="8959513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0FB6-D65C-476E-9094-8F6A19A9942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209" y="4911726"/>
            <a:ext cx="159638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4444" y="4983088"/>
            <a:ext cx="783625" cy="365125"/>
          </a:xfrm>
        </p:spPr>
        <p:txBody>
          <a:bodyPr/>
          <a:lstStyle/>
          <a:p>
            <a:fld id="{90844A3D-785E-4D41-AC8A-57477EAD7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6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65625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356" y="157"/>
            <a:ext cx="2368335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378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05754" y="624110"/>
            <a:ext cx="895578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2023" y="2133600"/>
            <a:ext cx="8959513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12881" y="6130437"/>
            <a:ext cx="1151955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90FB6-D65C-476E-9094-8F6A19A9942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02024" y="6135809"/>
            <a:ext cx="7657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4444" y="787783"/>
            <a:ext cx="783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0844A3D-785E-4D41-AC8A-57477EAD7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7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76" r:id="rId1"/>
    <p:sldLayoutId id="2147485577" r:id="rId2"/>
    <p:sldLayoutId id="2147485578" r:id="rId3"/>
    <p:sldLayoutId id="2147485579" r:id="rId4"/>
    <p:sldLayoutId id="2147485580" r:id="rId5"/>
    <p:sldLayoutId id="2147485581" r:id="rId6"/>
    <p:sldLayoutId id="2147485582" r:id="rId7"/>
    <p:sldLayoutId id="2147485583" r:id="rId8"/>
    <p:sldLayoutId id="2147485584" r:id="rId9"/>
    <p:sldLayoutId id="2147485585" r:id="rId10"/>
    <p:sldLayoutId id="2147485586" r:id="rId11"/>
    <p:sldLayoutId id="2147485587" r:id="rId12"/>
    <p:sldLayoutId id="2147485588" r:id="rId13"/>
    <p:sldLayoutId id="2147485589" r:id="rId14"/>
    <p:sldLayoutId id="2147485590" r:id="rId15"/>
    <p:sldLayoutId id="214748559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data-storage/room" TargetMode="External"/><Relationship Id="rId2" Type="http://schemas.openxmlformats.org/officeDocument/2006/relationships/hyperlink" Target="https://jmlr.csail.mit.edu/papers/v12/pedregosa11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generated/sklearn.model_selection.GridSearchCV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pPr>
              <a:lnSpc>
                <a:spcPct val="300000"/>
              </a:lnSpc>
            </a:pPr>
            <a:r>
              <a:rPr lang="en-US" sz="5999" b="1" dirty="0"/>
              <a:t>Pregnancy </a:t>
            </a:r>
            <a:r>
              <a:rPr lang="en-US" sz="5999" b="1" dirty="0" smtClean="0"/>
              <a:t>Follow-Up</a:t>
            </a:r>
            <a:endParaRPr lang="en-US" sz="5999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Graduation Project: #20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Supervised by: Prof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Dr.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Abd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Al-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Galeel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Al-Sayed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70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5755" y="624110"/>
            <a:ext cx="8955781" cy="738346"/>
          </a:xfrm>
        </p:spPr>
        <p:txBody>
          <a:bodyPr/>
          <a:lstStyle/>
          <a:p>
            <a:r>
              <a:rPr lang="en-US" dirty="0" smtClean="0"/>
              <a:t>Machine Learning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2023" y="1362456"/>
            <a:ext cx="8959513" cy="549554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Our goal was to classify mothers according to their risk.</a:t>
            </a:r>
          </a:p>
          <a:p>
            <a:r>
              <a:rPr lang="en-US" sz="2000" dirty="0" smtClean="0"/>
              <a:t>Our concern was a high accuracy.</a:t>
            </a:r>
          </a:p>
          <a:p>
            <a:r>
              <a:rPr lang="en-US" sz="2000" dirty="0" smtClean="0"/>
              <a:t>Our final choice was </a:t>
            </a:r>
            <a:r>
              <a:rPr lang="en-US" sz="2000" dirty="0" smtClean="0">
                <a:solidFill>
                  <a:schemeClr val="accent6"/>
                </a:solidFill>
              </a:rPr>
              <a:t>supervised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6"/>
                </a:solidFill>
              </a:rPr>
              <a:t>classification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smtClean="0"/>
              <a:t>approach.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791" y="2740366"/>
            <a:ext cx="8223976" cy="3925609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20975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355" y="446088"/>
            <a:ext cx="3968603" cy="976312"/>
          </a:xfrm>
        </p:spPr>
        <p:txBody>
          <a:bodyPr anchor="ctr">
            <a:noAutofit/>
          </a:bodyPr>
          <a:lstStyle/>
          <a:p>
            <a:r>
              <a:rPr lang="en-US" sz="3200" dirty="0" smtClean="0"/>
              <a:t>Important </a:t>
            </a:r>
            <a:r>
              <a:rPr lang="en-US" sz="3200" dirty="0"/>
              <a:t>C</a:t>
            </a:r>
            <a:r>
              <a:rPr lang="en-US" sz="3200" dirty="0" smtClean="0"/>
              <a:t>oncepts: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958" y="396780"/>
            <a:ext cx="5804925" cy="6064440"/>
          </a:xfrm>
          <a:ln w="28575">
            <a:solidFill>
              <a:schemeClr val="accent2"/>
            </a:solidFill>
          </a:ln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776355" y="1510507"/>
            <a:ext cx="3522542" cy="4262436"/>
          </a:xfrm>
        </p:spPr>
        <p:txBody>
          <a:bodyPr>
            <a:normAutofit/>
          </a:bodyPr>
          <a:lstStyle/>
          <a:p>
            <a:r>
              <a:rPr lang="en-US" sz="2800" dirty="0"/>
              <a:t>Voting Classifier</a:t>
            </a:r>
          </a:p>
        </p:txBody>
      </p:sp>
    </p:spTree>
    <p:extLst>
      <p:ext uri="{BB962C8B-B14F-4D97-AF65-F5344CB8AC3E}">
        <p14:creationId xmlns:p14="http://schemas.microsoft.com/office/powerpoint/2010/main" val="416816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5755" y="322358"/>
            <a:ext cx="8955781" cy="1280890"/>
          </a:xfrm>
        </p:spPr>
        <p:txBody>
          <a:bodyPr anchor="ctr">
            <a:noAutofit/>
          </a:bodyPr>
          <a:lstStyle/>
          <a:p>
            <a:r>
              <a:rPr lang="en-US" sz="3200" dirty="0" smtClean="0"/>
              <a:t>Important </a:t>
            </a:r>
            <a:r>
              <a:rPr lang="en-US" sz="3200" dirty="0"/>
              <a:t>C</a:t>
            </a:r>
            <a:r>
              <a:rPr lang="en-US" sz="3200" dirty="0" smtClean="0"/>
              <a:t>oncepts</a:t>
            </a:r>
            <a:r>
              <a:rPr lang="en-US" sz="3200" dirty="0"/>
              <a:t>: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Choosing the best machine learning algorithm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>
          <a:xfrm>
            <a:off x="2602023" y="1603248"/>
            <a:ext cx="8959513" cy="51267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What is our goal</a:t>
            </a:r>
            <a:r>
              <a:rPr lang="en-US" sz="20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Is our data sufficient for training?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Is our data linear?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Inference or Accuracy?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4" t="27735" r="19915" b="26319"/>
          <a:stretch/>
        </p:blipFill>
        <p:spPr>
          <a:xfrm>
            <a:off x="4454203" y="3493008"/>
            <a:ext cx="5013063" cy="2130552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85022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5755" y="624110"/>
            <a:ext cx="8955781" cy="701770"/>
          </a:xfrm>
        </p:spPr>
        <p:txBody>
          <a:bodyPr>
            <a:noAutofit/>
          </a:bodyPr>
          <a:lstStyle/>
          <a:p>
            <a:r>
              <a:rPr lang="en-US" sz="2800" dirty="0"/>
              <a:t>Important Concepts: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Choosing the best machine learning algorithm.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37" y="1767204"/>
            <a:ext cx="11795450" cy="4109976"/>
          </a:xfr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48441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5755" y="624110"/>
            <a:ext cx="8955781" cy="701770"/>
          </a:xfrm>
        </p:spPr>
        <p:txBody>
          <a:bodyPr>
            <a:noAutofit/>
          </a:bodyPr>
          <a:lstStyle/>
          <a:p>
            <a:r>
              <a:rPr lang="en-US" sz="2800" dirty="0"/>
              <a:t>Important Concepts: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Choosing the best machine learning algorithm.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82" y="1764792"/>
            <a:ext cx="11795449" cy="4109976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26220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Prediction of </a:t>
            </a:r>
            <a:r>
              <a:rPr lang="en-US" sz="4800" b="1" dirty="0" smtClean="0"/>
              <a:t>Preeclampsia</a:t>
            </a:r>
            <a:endParaRPr lang="en-US" sz="5999" b="1" dirty="0"/>
          </a:p>
        </p:txBody>
      </p:sp>
    </p:spTree>
    <p:extLst>
      <p:ext uri="{BB962C8B-B14F-4D97-AF65-F5344CB8AC3E}">
        <p14:creationId xmlns:p14="http://schemas.microsoft.com/office/powerpoint/2010/main" val="269537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5755" y="624110"/>
            <a:ext cx="8955781" cy="710914"/>
          </a:xfrm>
        </p:spPr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5755" y="1335024"/>
            <a:ext cx="8959513" cy="3777622"/>
          </a:xfrm>
        </p:spPr>
        <p:txBody>
          <a:bodyPr/>
          <a:lstStyle/>
          <a:p>
            <a:r>
              <a:rPr lang="en-US" sz="2200" dirty="0" smtClean="0"/>
              <a:t>The dataset consists of 15 features and 528 cases.</a:t>
            </a:r>
            <a:r>
              <a:rPr lang="en-US" dirty="0" smtClean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892037"/>
              </p:ext>
            </p:extLst>
          </p:nvPr>
        </p:nvGraphicFramePr>
        <p:xfrm>
          <a:off x="2698634" y="1968135"/>
          <a:ext cx="9159346" cy="4632960"/>
        </p:xfrm>
        <a:graphic>
          <a:graphicData uri="http://schemas.openxmlformats.org/drawingml/2006/table">
            <a:tbl>
              <a:tblPr bandRow="1">
                <a:tableStyleId>{E8B1032C-EA38-4F05-BA0D-38AFFFC7BED3}</a:tableStyleId>
              </a:tblPr>
              <a:tblGrid>
                <a:gridCol w="4589134"/>
                <a:gridCol w="4570212"/>
              </a:tblGrid>
              <a:tr h="47178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Maternal</a:t>
                      </a:r>
                      <a:r>
                        <a:rPr lang="en-US" sz="2000" b="0" baseline="0" dirty="0" smtClean="0"/>
                        <a:t> age</a:t>
                      </a:r>
                      <a:endParaRPr lang="en-US" sz="2000" b="0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/>
                        <a:t>Gravidity</a:t>
                      </a:r>
                      <a:endParaRPr lang="en-US" sz="2000" b="1" dirty="0"/>
                    </a:p>
                  </a:txBody>
                  <a:tcPr marL="137160" marR="137160" marT="137160" marB="137160"/>
                </a:tc>
              </a:tr>
              <a:tr h="4717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Parity</a:t>
                      </a:r>
                      <a:endParaRPr lang="en-US" sz="2000" b="1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/>
                        <a:t>Multiplicity</a:t>
                      </a:r>
                      <a:endParaRPr lang="en-US" sz="2000" b="1" dirty="0"/>
                    </a:p>
                  </a:txBody>
                  <a:tcPr marL="137160" marR="137160" marT="137160" marB="137160"/>
                </a:tc>
              </a:tr>
              <a:tr h="4717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Tobacco use</a:t>
                      </a:r>
                      <a:endParaRPr lang="en-US" sz="2000" b="1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/>
                        <a:t>Time of tobacco use</a:t>
                      </a:r>
                      <a:endParaRPr lang="en-US" sz="2000" b="1" dirty="0"/>
                    </a:p>
                  </a:txBody>
                  <a:tcPr marL="137160" marR="137160" marT="137160" marB="137160"/>
                </a:tc>
              </a:tr>
              <a:tr h="4717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Alcohol</a:t>
                      </a:r>
                      <a:r>
                        <a:rPr lang="en-US" sz="2000" baseline="0" dirty="0" smtClean="0"/>
                        <a:t> use</a:t>
                      </a:r>
                      <a:endParaRPr lang="en-US" sz="2000" b="1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000" b="0" dirty="0" smtClean="0"/>
                        <a:t>Time</a:t>
                      </a:r>
                      <a:r>
                        <a:rPr lang="en-US" sz="2000" b="0" baseline="0" dirty="0" smtClean="0"/>
                        <a:t> of alcohol use</a:t>
                      </a:r>
                      <a:endParaRPr lang="en-US" sz="2000" b="1" dirty="0"/>
                    </a:p>
                  </a:txBody>
                  <a:tcPr marL="137160" marR="137160" marT="137160" marB="137160"/>
                </a:tc>
              </a:tr>
              <a:tr h="47178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Diabetes</a:t>
                      </a:r>
                      <a:r>
                        <a:rPr lang="en-US" sz="2000" b="0" baseline="0" dirty="0" smtClean="0"/>
                        <a:t> personal history</a:t>
                      </a:r>
                      <a:endParaRPr lang="en-US" sz="2000" b="1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000" b="0" dirty="0" smtClean="0"/>
                        <a:t>Diabetes</a:t>
                      </a:r>
                      <a:r>
                        <a:rPr lang="en-US" sz="2000" b="0" baseline="0" dirty="0" smtClean="0"/>
                        <a:t> family history</a:t>
                      </a:r>
                      <a:endParaRPr lang="en-US" sz="2000" b="1" dirty="0"/>
                    </a:p>
                  </a:txBody>
                  <a:tcPr marL="137160" marR="137160" marT="137160" marB="137160"/>
                </a:tc>
              </a:tr>
              <a:tr h="4717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Hypertension personal history</a:t>
                      </a:r>
                      <a:endParaRPr lang="en-US" sz="2000" b="1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/>
                        <a:t>Hypertension family history</a:t>
                      </a:r>
                      <a:endParaRPr lang="en-US" sz="2000" b="1" dirty="0"/>
                    </a:p>
                  </a:txBody>
                  <a:tcPr marL="137160" marR="137160" marT="137160" marB="137160"/>
                </a:tc>
              </a:tr>
              <a:tr h="4717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Traditional</a:t>
                      </a:r>
                      <a:r>
                        <a:rPr lang="en-US" sz="2000" baseline="0" dirty="0" smtClean="0"/>
                        <a:t> treatment use</a:t>
                      </a:r>
                      <a:endParaRPr lang="en-US" sz="2000" b="1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/>
                        <a:t>Specific treatment</a:t>
                      </a:r>
                      <a:endParaRPr lang="en-US" sz="2000" b="1" dirty="0"/>
                    </a:p>
                  </a:txBody>
                  <a:tcPr marL="137160" marR="137160" marT="137160" marB="137160"/>
                </a:tc>
              </a:tr>
              <a:tr h="471787">
                <a:tc grid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/>
                        <a:t>Purpose of treatment</a:t>
                      </a:r>
                      <a:endParaRPr lang="en-US" sz="2000" b="1" dirty="0"/>
                    </a:p>
                  </a:txBody>
                  <a:tcPr marL="137160" marR="137160" marT="137160" marB="137160"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95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5755" y="624110"/>
            <a:ext cx="8955781" cy="720058"/>
          </a:xfrm>
        </p:spPr>
        <p:txBody>
          <a:bodyPr/>
          <a:lstStyle/>
          <a:p>
            <a:r>
              <a:rPr lang="en-US" dirty="0" smtClean="0"/>
              <a:t>Data Cleaning and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2023" y="1344168"/>
            <a:ext cx="8959513" cy="541324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Handling categorical variables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Handling </a:t>
            </a:r>
            <a:r>
              <a:rPr lang="en-US" sz="2000" dirty="0"/>
              <a:t>missing </a:t>
            </a:r>
            <a:r>
              <a:rPr lang="en-US" sz="2000" dirty="0" smtClean="0"/>
              <a:t>values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Handling </a:t>
            </a:r>
            <a:r>
              <a:rPr lang="en-US" sz="2000" dirty="0"/>
              <a:t>Imbalanced </a:t>
            </a:r>
            <a:r>
              <a:rPr lang="en-US" sz="2000" dirty="0" smtClean="0"/>
              <a:t>Data</a:t>
            </a:r>
          </a:p>
          <a:p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023" y="3229927"/>
            <a:ext cx="4222633" cy="2786825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599" y="3229927"/>
            <a:ext cx="4474937" cy="2806884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3754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5755" y="624110"/>
            <a:ext cx="8955781" cy="720058"/>
          </a:xfrm>
        </p:spPr>
        <p:txBody>
          <a:bodyPr/>
          <a:lstStyle/>
          <a:p>
            <a:r>
              <a:rPr lang="en-US" dirty="0" smtClean="0"/>
              <a:t>Data Cleaning and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2023" y="1344168"/>
            <a:ext cx="8959513" cy="54132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Removing duplicate columns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Feature selection (dimensionality reduction</a:t>
            </a:r>
            <a:r>
              <a:rPr lang="en-US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Finally </a:t>
            </a:r>
            <a:r>
              <a:rPr lang="en-US" sz="2000" dirty="0"/>
              <a:t>data </a:t>
            </a:r>
            <a:r>
              <a:rPr lang="en-US" sz="2000" dirty="0" smtClean="0"/>
              <a:t>moved from:			    to: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88"/>
          <a:stretch/>
        </p:blipFill>
        <p:spPr>
          <a:xfrm>
            <a:off x="2720895" y="3229031"/>
            <a:ext cx="3341594" cy="796738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1455" b="1673"/>
          <a:stretch/>
        </p:blipFill>
        <p:spPr>
          <a:xfrm>
            <a:off x="7072644" y="3195985"/>
            <a:ext cx="3359865" cy="862831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00064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9451" y="560102"/>
            <a:ext cx="8955781" cy="646906"/>
          </a:xfrm>
        </p:spPr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312543"/>
              </p:ext>
            </p:extLst>
          </p:nvPr>
        </p:nvGraphicFramePr>
        <p:xfrm>
          <a:off x="2459451" y="1481328"/>
          <a:ext cx="9451057" cy="46634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350151"/>
                <a:gridCol w="910009"/>
                <a:gridCol w="931474"/>
                <a:gridCol w="1051467"/>
                <a:gridCol w="1697518"/>
                <a:gridCol w="1779645"/>
                <a:gridCol w="1730793"/>
              </a:tblGrid>
              <a:tr h="987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</a:rPr>
                        <a:t>Model</a:t>
                      </a:r>
                      <a:endParaRPr lang="en-US" sz="14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Test </a:t>
                      </a:r>
                      <a:r>
                        <a:rPr lang="en-US" sz="1400" kern="100" dirty="0" err="1" smtClean="0">
                          <a:effectLst/>
                        </a:rPr>
                        <a:t>Acc</a:t>
                      </a:r>
                      <a:endParaRPr lang="en-US" sz="14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Train </a:t>
                      </a:r>
                      <a:r>
                        <a:rPr lang="en-US" sz="1400" kern="100" dirty="0" err="1" smtClean="0">
                          <a:effectLst/>
                        </a:rPr>
                        <a:t>Acc</a:t>
                      </a:r>
                      <a:endParaRPr lang="en-US" sz="14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ROC_AUC</a:t>
                      </a:r>
                      <a:endParaRPr lang="en-US" sz="14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Precision</a:t>
                      </a:r>
                      <a:endParaRPr lang="en-US" sz="14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Recall</a:t>
                      </a:r>
                      <a:endParaRPr lang="en-US" sz="14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F1 Score</a:t>
                      </a:r>
                      <a:endParaRPr lang="en-US" sz="14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78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</a:rPr>
                        <a:t>SVM</a:t>
                      </a:r>
                      <a:endParaRPr lang="en-US" sz="14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77.35%</a:t>
                      </a:r>
                      <a:endParaRPr lang="en-US" sz="14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88.34% </a:t>
                      </a: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 smtClean="0">
                          <a:effectLst/>
                        </a:rPr>
                        <a:t>77.296%</a:t>
                      </a:r>
                      <a:endParaRPr lang="en-US" sz="14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Preeclampsia: 0.77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Healthy: 0.77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Preeclampsia:</a:t>
                      </a:r>
                      <a:r>
                        <a:rPr lang="en-US" sz="1400" kern="100" baseline="0" dirty="0" smtClean="0">
                          <a:effectLst/>
                        </a:rPr>
                        <a:t> </a:t>
                      </a:r>
                      <a:r>
                        <a:rPr lang="en-US" sz="1400" kern="100" dirty="0" smtClean="0">
                          <a:effectLst/>
                        </a:rPr>
                        <a:t>0.75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Healthy: 0.81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Preeclampsia: 0.78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Healthy: 0.76</a:t>
                      </a: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509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XG boost</a:t>
                      </a:r>
                      <a:endParaRPr lang="en-US" sz="14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77.35% </a:t>
                      </a: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85.63% </a:t>
                      </a: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 smtClean="0">
                          <a:effectLst/>
                        </a:rPr>
                        <a:t>77.75%</a:t>
                      </a:r>
                      <a:endParaRPr lang="en-US" sz="14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Preeclampsia: 0.72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Healthy: 0.83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00" dirty="0">
                          <a:effectLst/>
                        </a:rPr>
                        <a:t>Preeclampsia </a:t>
                      </a:r>
                      <a:r>
                        <a:rPr lang="en-US" sz="1400" kern="100" dirty="0" smtClean="0">
                          <a:effectLst/>
                        </a:rPr>
                        <a:t>0.82</a:t>
                      </a:r>
                    </a:p>
                    <a:p>
                      <a:pPr algn="l"/>
                      <a:r>
                        <a:rPr lang="en-US" sz="1400" kern="100" dirty="0" smtClean="0">
                          <a:effectLst/>
                        </a:rPr>
                        <a:t>Healthy        0.74</a:t>
                      </a:r>
                      <a:endParaRPr lang="en-US" sz="14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Preeclampsia 0.77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Healthy        0.78 </a:t>
                      </a: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1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KNN</a:t>
                      </a:r>
                      <a:endParaRPr lang="en-US" sz="14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76.72% </a:t>
                      </a: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82.92% </a:t>
                      </a: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 smtClean="0">
                          <a:effectLst/>
                        </a:rPr>
                        <a:t>76.93%</a:t>
                      </a:r>
                      <a:endParaRPr lang="en-US" sz="14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Preeclampsia </a:t>
                      </a:r>
                      <a:r>
                        <a:rPr lang="en-US" sz="1400" kern="100" dirty="0" smtClean="0">
                          <a:effectLst/>
                        </a:rPr>
                        <a:t>0.72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Healthy        0.81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Preeclampsia </a:t>
                      </a:r>
                      <a:r>
                        <a:rPr lang="en-US" sz="1400" kern="100" dirty="0" smtClean="0">
                          <a:effectLst/>
                        </a:rPr>
                        <a:t>0.79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Healthy        0.75</a:t>
                      </a:r>
                      <a:endParaRPr lang="en-US" sz="14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Preeclampsia 0.75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Healthy        0.78</a:t>
                      </a:r>
                      <a:endParaRPr lang="en-US" sz="14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040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Voting Classifier</a:t>
                      </a:r>
                      <a:endParaRPr lang="en-US" sz="1400" b="1" kern="100" dirty="0">
                        <a:solidFill>
                          <a:schemeClr val="accent6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78.61%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89.70%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78.64%</a:t>
                      </a:r>
                      <a:endParaRPr lang="en-US" sz="1400" kern="1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Preeclampsia 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0.82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Healthy        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0.75</a:t>
                      </a:r>
                      <a:r>
                        <a:rPr lang="en-US" sz="1400" kern="1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Preeclampsia 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0.78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Healthy        0.79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Preeclampsia</a:t>
                      </a:r>
                      <a:r>
                        <a:rPr lang="en-US" sz="1400" kern="1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0.80 Healthy        0.77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26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2023" y="1044734"/>
            <a:ext cx="8955781" cy="820642"/>
          </a:xfrm>
        </p:spPr>
        <p:txBody>
          <a:bodyPr anchor="b">
            <a:noAutofit/>
          </a:bodyPr>
          <a:lstStyle/>
          <a:p>
            <a:r>
              <a:rPr lang="en-US" sz="5400" b="1" dirty="0"/>
              <a:t>Pregnancy </a:t>
            </a:r>
            <a:r>
              <a:rPr lang="en-US" sz="5400" b="1" dirty="0" smtClean="0"/>
              <a:t>Follow-Up</a:t>
            </a:r>
            <a:endParaRPr lang="en-US" sz="5400" b="1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2602023" y="2215896"/>
            <a:ext cx="8959513" cy="377762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Graduation Project: #20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Students:</a:t>
            </a:r>
          </a:p>
          <a:p>
            <a:pPr lvl="1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Amna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Mostafa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Saad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Bayoumi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20208038</a:t>
            </a:r>
          </a:p>
          <a:p>
            <a:pPr lvl="1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Aya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Ahmed El-Sayed Ahmed Omar 20208052</a:t>
            </a:r>
          </a:p>
          <a:p>
            <a:pPr lvl="1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Basma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Mohamed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Fathy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Mohamed 20208070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Nada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Essam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Mohamed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Al-Aziz 20208254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Yasmine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Safwat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Al-Rahman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Korany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20208293</a:t>
            </a:r>
          </a:p>
        </p:txBody>
      </p:sp>
    </p:spTree>
    <p:extLst>
      <p:ext uri="{BB962C8B-B14F-4D97-AF65-F5344CB8AC3E}">
        <p14:creationId xmlns:p14="http://schemas.microsoft.com/office/powerpoint/2010/main" val="202105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Assessment of </a:t>
            </a:r>
            <a:r>
              <a:rPr lang="en-US" sz="4800" b="1" dirty="0" smtClean="0"/>
              <a:t>Maternal </a:t>
            </a:r>
            <a:r>
              <a:rPr lang="en-US" sz="4800" b="1" dirty="0"/>
              <a:t>R</a:t>
            </a:r>
            <a:r>
              <a:rPr lang="en-US" sz="4800" b="1" dirty="0" smtClean="0"/>
              <a:t>isk</a:t>
            </a:r>
            <a:endParaRPr lang="en-US" sz="5999" b="1" dirty="0"/>
          </a:p>
        </p:txBody>
      </p:sp>
    </p:spTree>
    <p:extLst>
      <p:ext uri="{BB962C8B-B14F-4D97-AF65-F5344CB8AC3E}">
        <p14:creationId xmlns:p14="http://schemas.microsoft.com/office/powerpoint/2010/main" val="88519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5755" y="624110"/>
            <a:ext cx="8955781" cy="710914"/>
          </a:xfrm>
        </p:spPr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5755" y="1335024"/>
            <a:ext cx="8959513" cy="3777622"/>
          </a:xfrm>
        </p:spPr>
        <p:txBody>
          <a:bodyPr/>
          <a:lstStyle/>
          <a:p>
            <a:r>
              <a:rPr lang="en-US" sz="2200" dirty="0" smtClean="0"/>
              <a:t>The dataset consists of 6 features and 1014 cases.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613293"/>
              </p:ext>
            </p:extLst>
          </p:nvPr>
        </p:nvGraphicFramePr>
        <p:xfrm>
          <a:off x="2503972" y="2560320"/>
          <a:ext cx="9159346" cy="1737360"/>
        </p:xfrm>
        <a:graphic>
          <a:graphicData uri="http://schemas.openxmlformats.org/drawingml/2006/table">
            <a:tbl>
              <a:tblPr bandRow="1">
                <a:tableStyleId>{E8B1032C-EA38-4F05-BA0D-38AFFFC7BED3}</a:tableStyleId>
              </a:tblPr>
              <a:tblGrid>
                <a:gridCol w="4589134"/>
                <a:gridCol w="4570212"/>
              </a:tblGrid>
              <a:tr h="47178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Maternal</a:t>
                      </a:r>
                      <a:r>
                        <a:rPr lang="en-US" sz="2000" b="0" baseline="0" dirty="0" smtClean="0"/>
                        <a:t> age</a:t>
                      </a:r>
                      <a:endParaRPr lang="en-US" sz="2000" b="0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/>
                        <a:t>Systolic BP</a:t>
                      </a:r>
                      <a:endParaRPr lang="en-US" sz="2000" b="1" dirty="0"/>
                    </a:p>
                  </a:txBody>
                  <a:tcPr marL="137160" marR="137160" marT="137160" marB="137160"/>
                </a:tc>
              </a:tr>
              <a:tr h="4717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Diastolic BP</a:t>
                      </a:r>
                      <a:endParaRPr lang="en-US" sz="2000" b="1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/>
                        <a:t>BS</a:t>
                      </a:r>
                      <a:endParaRPr lang="en-US" sz="2000" b="1" dirty="0"/>
                    </a:p>
                  </a:txBody>
                  <a:tcPr marL="137160" marR="137160" marT="137160" marB="137160"/>
                </a:tc>
              </a:tr>
              <a:tr h="4717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Body temperature</a:t>
                      </a:r>
                      <a:endParaRPr lang="en-US" sz="2000" b="1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/>
                        <a:t>Heart Rate</a:t>
                      </a:r>
                      <a:endParaRPr lang="en-US" sz="2000" b="1" dirty="0"/>
                    </a:p>
                  </a:txBody>
                  <a:tcPr marL="137160" marR="137160" marT="137160" marB="1371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84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9451" y="560102"/>
            <a:ext cx="8955781" cy="646906"/>
          </a:xfrm>
        </p:spPr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161772"/>
              </p:ext>
            </p:extLst>
          </p:nvPr>
        </p:nvGraphicFramePr>
        <p:xfrm>
          <a:off x="2459450" y="1481328"/>
          <a:ext cx="9491249" cy="46634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525624"/>
                <a:gridCol w="1028279"/>
                <a:gridCol w="1052534"/>
                <a:gridCol w="1918137"/>
                <a:gridCol w="2010938"/>
                <a:gridCol w="1955737"/>
              </a:tblGrid>
              <a:tr h="987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</a:rPr>
                        <a:t>Model</a:t>
                      </a:r>
                      <a:endParaRPr lang="en-US" sz="14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Test </a:t>
                      </a:r>
                      <a:r>
                        <a:rPr lang="en-US" sz="1400" kern="100" dirty="0" err="1" smtClean="0">
                          <a:effectLst/>
                        </a:rPr>
                        <a:t>Acc</a:t>
                      </a:r>
                      <a:endParaRPr lang="en-US" sz="14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Train </a:t>
                      </a:r>
                      <a:r>
                        <a:rPr lang="en-US" sz="1400" kern="100" dirty="0" err="1" smtClean="0">
                          <a:effectLst/>
                        </a:rPr>
                        <a:t>Acc</a:t>
                      </a:r>
                      <a:endParaRPr lang="en-US" sz="14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Precision</a:t>
                      </a:r>
                      <a:endParaRPr lang="en-US" sz="14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Recall</a:t>
                      </a:r>
                      <a:endParaRPr lang="en-US" sz="14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F1 Score</a:t>
                      </a:r>
                      <a:endParaRPr lang="en-US" sz="14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078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</a:rPr>
                        <a:t>Extra Tree</a:t>
                      </a:r>
                      <a:endParaRPr lang="en-US" sz="14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86.55%</a:t>
                      </a:r>
                      <a:r>
                        <a:rPr lang="en-US" sz="1400" kern="100" dirty="0" smtClean="0"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92.66%</a:t>
                      </a:r>
                      <a:r>
                        <a:rPr lang="en-US" sz="1400" kern="100" dirty="0" smtClean="0"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high risk       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0.90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low 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risk       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0.89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mid 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risk       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0.81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high risk       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0.91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low 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risk       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0.86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mid 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risk       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0.84</a:t>
                      </a:r>
                      <a:r>
                        <a:rPr lang="en-US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high risk       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0.90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low 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risk       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0.88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mid 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risk      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0.82</a:t>
                      </a:r>
                      <a:r>
                        <a:rPr lang="en-US" sz="1400" kern="1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00" dirty="0" smtClean="0"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</a:tr>
              <a:tr h="9509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XG boost</a:t>
                      </a:r>
                      <a:endParaRPr lang="en-US" sz="14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83.93%</a:t>
                      </a:r>
                      <a:r>
                        <a:rPr lang="en-US" sz="1400" kern="100" dirty="0" smtClean="0"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92.66%</a:t>
                      </a:r>
                      <a:r>
                        <a:rPr lang="en-US" sz="1400" kern="100" dirty="0" smtClean="0"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high risk       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0.87</a:t>
                      </a:r>
                    </a:p>
                    <a:p>
                      <a:pPr algn="l"/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low 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risk       0.91      </a:t>
                      </a:r>
                      <a:endParaRPr lang="en-US" sz="1400" kern="100" dirty="0" smtClean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mid 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risk       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0.75</a:t>
                      </a:r>
                      <a:endParaRPr lang="en-US" sz="1400" kern="1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high risk       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0.94</a:t>
                      </a:r>
                    </a:p>
                    <a:p>
                      <a:pPr algn="l"/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low 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risk       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0.80</a:t>
                      </a:r>
                    </a:p>
                    <a:p>
                      <a:pPr algn="l"/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mid 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risk       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0.82</a:t>
                      </a:r>
                      <a:endParaRPr lang="en-US" sz="1400" kern="1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high risk       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0.90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low 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risk       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0.85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mid 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risk       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0.78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941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</a:t>
                      </a:r>
                      <a:r>
                        <a:rPr lang="en-US" sz="1400" b="1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Forest</a:t>
                      </a:r>
                      <a:endParaRPr lang="en-US" sz="14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84.59%</a:t>
                      </a:r>
                      <a:r>
                        <a:rPr lang="en-US" sz="1400" kern="100" dirty="0" smtClean="0"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92.66%</a:t>
                      </a:r>
                      <a:r>
                        <a:rPr lang="en-US" sz="1400" kern="100" dirty="0" smtClean="0"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high risk       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0.88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low 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risk       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0.91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mid 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risk       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0.76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high risk       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0.92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low 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risk       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0.80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mid 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risk       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0.84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high risk       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0.90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low 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risk       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0.85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mid 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risk       0.80</a:t>
                      </a:r>
                      <a:r>
                        <a:rPr lang="en-US" sz="1400" kern="1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endParaRPr lang="en-US" sz="1400" kern="100" dirty="0" smtClean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7040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Voting Classifier</a:t>
                      </a:r>
                      <a:endParaRPr lang="en-US" sz="1400" b="1" kern="100" dirty="0">
                        <a:solidFill>
                          <a:schemeClr val="accent6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86.55%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92.66%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high risk       </a:t>
                      </a:r>
                      <a:r>
                        <a:rPr lang="en-US" sz="1400" kern="1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0.91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low 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risk       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0.89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mid 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risk       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0.81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high risk       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0.91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low 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risk       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0.86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mid 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risk       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0.84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high risk       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0.91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low 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risk       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0.87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mid 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risk       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0.82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15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999" b="1" dirty="0"/>
              <a:t>Mobile </a:t>
            </a:r>
            <a:r>
              <a:rPr lang="en-US" sz="5999" b="1" dirty="0" smtClean="0"/>
              <a:t>Application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126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901952" y="1271016"/>
            <a:ext cx="4630384" cy="5358384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5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Our application provides support features to the mother other than prediction of diseases.</a:t>
            </a:r>
          </a:p>
          <a:p>
            <a:pPr marL="342900" lvl="0" indent="-342900">
              <a:lnSpc>
                <a:spcPct val="15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Some of the features include:</a:t>
            </a:r>
          </a:p>
          <a:p>
            <a:pPr marL="914400" lvl="1" indent="-457200">
              <a:lnSpc>
                <a:spcPct val="150000"/>
              </a:lnSpc>
              <a:buClr>
                <a:srgbClr val="353535"/>
              </a:buClr>
              <a:buFont typeface="+mj-lt"/>
              <a:buAutoNum type="arabicPeriod"/>
            </a:pP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Calculation of pregnancy milestones.</a:t>
            </a:r>
          </a:p>
          <a:p>
            <a:pPr marL="914400" lvl="1" indent="-457200">
              <a:lnSpc>
                <a:spcPct val="150000"/>
              </a:lnSpc>
              <a:buClr>
                <a:srgbClr val="353535"/>
              </a:buClr>
              <a:buFont typeface="+mj-lt"/>
              <a:buAutoNum type="arabicPeriod"/>
            </a:pP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Daily symptoms </a:t>
            </a:r>
          </a:p>
          <a:p>
            <a:pPr marL="914400" lvl="1" indent="-457200">
              <a:lnSpc>
                <a:spcPct val="150000"/>
              </a:lnSpc>
              <a:buClr>
                <a:srgbClr val="353535"/>
              </a:buClr>
              <a:buFont typeface="+mj-lt"/>
              <a:buAutoNum type="arabicPeriod"/>
            </a:pP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Library.</a:t>
            </a:r>
          </a:p>
          <a:p>
            <a:pPr marL="914400" lvl="1" indent="-457200">
              <a:lnSpc>
                <a:spcPct val="150000"/>
              </a:lnSpc>
              <a:buClr>
                <a:srgbClr val="353535"/>
              </a:buClr>
              <a:buFont typeface="+mj-lt"/>
              <a:buAutoNum type="arabicPeriod"/>
            </a:pP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Baby weekly development videos and articles.</a:t>
            </a:r>
          </a:p>
          <a:p>
            <a:endParaRPr lang="en-US" dirty="0"/>
          </a:p>
        </p:txBody>
      </p:sp>
      <p:pic>
        <p:nvPicPr>
          <p:cNvPr id="6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673" y="1271588"/>
            <a:ext cx="2411015" cy="5357812"/>
          </a:xfrm>
        </p:spPr>
      </p:pic>
      <p:pic>
        <p:nvPicPr>
          <p:cNvPr id="8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793" y="1271016"/>
            <a:ext cx="2411730" cy="535940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901952" y="483902"/>
            <a:ext cx="5035721" cy="787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smtClean="0"/>
              <a:t>Pregnancy Support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0076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901952" y="1271016"/>
            <a:ext cx="4718304" cy="5358384"/>
          </a:xfrm>
        </p:spPr>
        <p:txBody>
          <a:bodyPr>
            <a:normAutofit/>
          </a:bodyPr>
          <a:lstStyle/>
          <a:p>
            <a:pPr marL="914400" lvl="1" indent="-457200">
              <a:lnSpc>
                <a:spcPct val="150000"/>
              </a:lnSpc>
              <a:buClr>
                <a:srgbClr val="353535"/>
              </a:buClr>
              <a:buFont typeface="+mj-lt"/>
              <a:buAutoNum type="arabicPeriod" startAt="5"/>
            </a:pP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Notes to store appointments.</a:t>
            </a:r>
          </a:p>
          <a:p>
            <a:pPr marL="914400" lvl="1" indent="-457200">
              <a:lnSpc>
                <a:spcPct val="150000"/>
              </a:lnSpc>
              <a:buClr>
                <a:srgbClr val="353535"/>
              </a:buClr>
              <a:buFont typeface="+mj-lt"/>
              <a:buAutoNum type="arabicPeriod" startAt="5"/>
            </a:pP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Fetus kick counter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914400" lvl="1" indent="-457200">
              <a:lnSpc>
                <a:spcPct val="150000"/>
              </a:lnSpc>
              <a:buClr>
                <a:srgbClr val="353535"/>
              </a:buClr>
              <a:buFont typeface="+mj-lt"/>
              <a:buAutoNum type="arabicPeriod" startAt="5"/>
            </a:pP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Common </a:t>
            </a: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questions asked by the pregnant woman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914400" lvl="1" indent="-457200">
              <a:lnSpc>
                <a:spcPct val="150000"/>
              </a:lnSpc>
              <a:buClr>
                <a:srgbClr val="353535"/>
              </a:buClr>
              <a:buFont typeface="+mj-lt"/>
              <a:buAutoNum type="arabicPeriod" startAt="5"/>
            </a:pP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Notifications</a:t>
            </a:r>
            <a:endParaRPr lang="en-US" sz="2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914400" lvl="1" indent="-457200">
              <a:lnSpc>
                <a:spcPct val="150000"/>
              </a:lnSpc>
              <a:buClr>
                <a:srgbClr val="353535"/>
              </a:buClr>
              <a:buFont typeface="+mj-lt"/>
              <a:buAutoNum type="arabicPeriod" startAt="5"/>
            </a:pP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Storing of data and enabling editing profile data.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780" y="1271016"/>
            <a:ext cx="2411730" cy="5359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695" y="1269293"/>
            <a:ext cx="2412048" cy="536010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901952" y="483902"/>
            <a:ext cx="5035721" cy="787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smtClean="0"/>
              <a:t>Pregnancy Support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7700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999" b="1" dirty="0"/>
              <a:t>Data and D</a:t>
            </a:r>
            <a:r>
              <a:rPr lang="en-US" sz="5999" b="1" dirty="0" smtClean="0"/>
              <a:t>atabases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47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5755" y="624110"/>
            <a:ext cx="8955781" cy="765778"/>
          </a:xfrm>
        </p:spPr>
        <p:txBody>
          <a:bodyPr>
            <a:normAutofit/>
          </a:bodyPr>
          <a:lstStyle/>
          <a:p>
            <a:r>
              <a:rPr lang="en-US" dirty="0" smtClean="0"/>
              <a:t>Data and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2023" y="1389888"/>
            <a:ext cx="8959513" cy="511149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For our data to be stored locally, we have used many types of data storages: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Room DB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b="1" dirty="0"/>
          </a:p>
          <a:p>
            <a:pPr marL="914400" lvl="1" indent="-457200">
              <a:buFont typeface="+mj-lt"/>
              <a:buAutoNum type="arabicPeriod"/>
            </a:pPr>
            <a:endParaRPr lang="en-US" sz="2000" b="1" dirty="0" smtClean="0"/>
          </a:p>
          <a:p>
            <a:pPr marL="914400" lvl="1" indent="-457200">
              <a:buFont typeface="+mj-lt"/>
              <a:buAutoNum type="arabicPeriod"/>
            </a:pPr>
            <a:endParaRPr lang="en-US" sz="2000" b="1" dirty="0"/>
          </a:p>
          <a:p>
            <a:pPr marL="914400" lvl="1" indent="-457200">
              <a:buFont typeface="+mj-lt"/>
              <a:buAutoNum type="arabicPeriod"/>
            </a:pPr>
            <a:endParaRPr lang="en-US" sz="2000" b="1" dirty="0" smtClean="0"/>
          </a:p>
          <a:p>
            <a:pPr marL="914400" lvl="1" indent="-457200">
              <a:buFont typeface="+mj-lt"/>
              <a:buAutoNum type="arabicPeriod"/>
            </a:pPr>
            <a:endParaRPr lang="en-US" sz="2000" b="1" dirty="0"/>
          </a:p>
          <a:p>
            <a:pPr marL="914400" lvl="1" indent="-457200">
              <a:buFont typeface="+mj-lt"/>
              <a:buAutoNum type="arabicPeriod" startAt="2"/>
            </a:pPr>
            <a:r>
              <a:rPr lang="en-US" sz="2000" dirty="0" err="1" smtClean="0"/>
              <a:t>SharedPreferences</a:t>
            </a:r>
            <a:endParaRPr lang="en-US" sz="2000" dirty="0"/>
          </a:p>
          <a:p>
            <a:pPr marL="914400" lvl="1" indent="-457200">
              <a:buFont typeface="+mj-lt"/>
              <a:buAutoNum type="arabicPeriod" startAt="2"/>
            </a:pPr>
            <a:r>
              <a:rPr lang="en-US" sz="2000" dirty="0" smtClean="0"/>
              <a:t>PDF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sz="2000" dirty="0" smtClean="0"/>
              <a:t>CSV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371" y="2799321"/>
            <a:ext cx="8959514" cy="76421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371" y="3875551"/>
            <a:ext cx="8959512" cy="771271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6295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999" b="1" dirty="0"/>
              <a:t>Future </a:t>
            </a:r>
            <a:r>
              <a:rPr lang="en-US" sz="5999" b="1" dirty="0" smtClean="0"/>
              <a:t>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526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5755" y="624110"/>
            <a:ext cx="8955781" cy="765778"/>
          </a:xfrm>
        </p:spPr>
        <p:txBody>
          <a:bodyPr>
            <a:normAutofit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2023" y="1389888"/>
            <a:ext cx="8959513" cy="5111496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Back-up for all patient data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Anonymous collection of data and creation of national databases for healthcare to provide data for research and national statistics.</a:t>
            </a:r>
          </a:p>
          <a:p>
            <a:r>
              <a:rPr lang="en-US" sz="2200" dirty="0" smtClean="0"/>
              <a:t>Analysis </a:t>
            </a:r>
            <a:r>
              <a:rPr lang="en-US" sz="2200" dirty="0"/>
              <a:t>of lab-results and radiographs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Telehealth.</a:t>
            </a:r>
          </a:p>
          <a:p>
            <a:r>
              <a:rPr lang="en-US" sz="2200" dirty="0" smtClean="0"/>
              <a:t>Explanation of highlighted medical words.</a:t>
            </a:r>
          </a:p>
          <a:p>
            <a:r>
              <a:rPr lang="en-US" sz="2200" dirty="0" smtClean="0"/>
              <a:t>Virtual prescriptions</a:t>
            </a:r>
          </a:p>
          <a:p>
            <a:r>
              <a:rPr lang="en-US" sz="2200" dirty="0" smtClean="0"/>
              <a:t>Sharing of data</a:t>
            </a:r>
          </a:p>
          <a:p>
            <a:r>
              <a:rPr lang="en-US" sz="2200" dirty="0"/>
              <a:t>Booking </a:t>
            </a:r>
            <a:r>
              <a:rPr lang="en-US" sz="2200" dirty="0" smtClean="0"/>
              <a:t>appointments and payment </a:t>
            </a:r>
            <a:r>
              <a:rPr lang="en-US" sz="2200" dirty="0"/>
              <a:t>gateways.</a:t>
            </a:r>
          </a:p>
          <a:p>
            <a:r>
              <a:rPr lang="en-US" sz="2200" dirty="0" smtClean="0"/>
              <a:t>Providing </a:t>
            </a:r>
            <a:r>
              <a:rPr lang="en-US" sz="2200" dirty="0"/>
              <a:t>physician information</a:t>
            </a:r>
          </a:p>
          <a:p>
            <a:r>
              <a:rPr lang="en-US" sz="2200" dirty="0"/>
              <a:t>Enabling geolocation.</a:t>
            </a:r>
          </a:p>
          <a:p>
            <a:r>
              <a:rPr lang="en-US" sz="2200" dirty="0"/>
              <a:t>Monitoring of vital stats by integration of embedded systems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3600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5755" y="176054"/>
            <a:ext cx="8955781" cy="720058"/>
          </a:xfrm>
        </p:spPr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2023" y="896112"/>
            <a:ext cx="8959513" cy="5961888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Introduction</a:t>
            </a:r>
          </a:p>
          <a:p>
            <a:pPr lvl="1"/>
            <a:r>
              <a:rPr lang="en-US" sz="1400" b="1" dirty="0" smtClean="0"/>
              <a:t>Objectives and Purposes.</a:t>
            </a:r>
          </a:p>
          <a:p>
            <a:r>
              <a:rPr lang="en-US" sz="1600" b="1" dirty="0" smtClean="0"/>
              <a:t>Machine learning</a:t>
            </a:r>
          </a:p>
          <a:p>
            <a:pPr lvl="1"/>
            <a:r>
              <a:rPr lang="en-US" sz="1400" b="1" dirty="0" smtClean="0"/>
              <a:t>Machine learning approach</a:t>
            </a:r>
          </a:p>
          <a:p>
            <a:pPr lvl="1"/>
            <a:r>
              <a:rPr lang="en-US" sz="1400" b="1" dirty="0" smtClean="0"/>
              <a:t>Important concepts:</a:t>
            </a:r>
          </a:p>
          <a:p>
            <a:pPr lvl="3"/>
            <a:r>
              <a:rPr lang="en-US" b="1" dirty="0" smtClean="0"/>
              <a:t>Voting Classifier</a:t>
            </a:r>
          </a:p>
          <a:p>
            <a:pPr lvl="3"/>
            <a:r>
              <a:rPr lang="en-US" b="1" dirty="0"/>
              <a:t>Choosing the best machine learning algorithm based on project needs</a:t>
            </a:r>
            <a:r>
              <a:rPr lang="en-US" b="1" dirty="0" smtClean="0"/>
              <a:t>.</a:t>
            </a:r>
          </a:p>
          <a:p>
            <a:r>
              <a:rPr lang="en-US" sz="1600" b="1" dirty="0" smtClean="0"/>
              <a:t>Prediction of Preeclampsia</a:t>
            </a:r>
          </a:p>
          <a:p>
            <a:pPr lvl="1"/>
            <a:r>
              <a:rPr lang="en-US" sz="1400" b="1" dirty="0" smtClean="0"/>
              <a:t>Dataset</a:t>
            </a:r>
          </a:p>
          <a:p>
            <a:pPr lvl="1"/>
            <a:r>
              <a:rPr lang="en-US" sz="1400" b="1" dirty="0" smtClean="0"/>
              <a:t>Data cleaning and pre-processing</a:t>
            </a:r>
          </a:p>
          <a:p>
            <a:pPr lvl="1"/>
            <a:r>
              <a:rPr lang="en-US" sz="1400" b="1" dirty="0" smtClean="0"/>
              <a:t>Algorithms</a:t>
            </a:r>
          </a:p>
          <a:p>
            <a:r>
              <a:rPr lang="en-US" sz="1600" b="1" dirty="0"/>
              <a:t>Assessment of Maternal Risk</a:t>
            </a:r>
          </a:p>
          <a:p>
            <a:pPr lvl="1"/>
            <a:r>
              <a:rPr lang="en-US" sz="1400" b="1" dirty="0"/>
              <a:t>Dataset</a:t>
            </a:r>
          </a:p>
          <a:p>
            <a:pPr lvl="1"/>
            <a:r>
              <a:rPr lang="en-US" sz="1400" b="1" dirty="0" smtClean="0"/>
              <a:t>Algorithms</a:t>
            </a:r>
          </a:p>
          <a:p>
            <a:r>
              <a:rPr lang="en-US" sz="1600" b="1" dirty="0"/>
              <a:t>Mobile Application</a:t>
            </a:r>
          </a:p>
          <a:p>
            <a:r>
              <a:rPr lang="en-US" sz="1600" b="1" dirty="0"/>
              <a:t>Data and Databases</a:t>
            </a:r>
          </a:p>
          <a:p>
            <a:r>
              <a:rPr lang="en-US" sz="1600" b="1" dirty="0"/>
              <a:t>Future work</a:t>
            </a:r>
          </a:p>
          <a:p>
            <a:pPr marL="457200" lvl="1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72104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6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Scikit</a:t>
            </a:r>
            <a:r>
              <a:rPr lang="en-US" dirty="0">
                <a:hlinkClick r:id="rId2"/>
              </a:rPr>
              <a:t>-learn: Machine Learning in Python</a:t>
            </a:r>
            <a:r>
              <a:rPr lang="en-US" dirty="0"/>
              <a:t>,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2011.</a:t>
            </a:r>
          </a:p>
          <a:p>
            <a:r>
              <a:rPr lang="en-US" dirty="0"/>
              <a:t>Ahmed Mohamed </a:t>
            </a:r>
            <a:r>
              <a:rPr lang="en-US" dirty="0" err="1" smtClean="0"/>
              <a:t>Swar</a:t>
            </a:r>
            <a:r>
              <a:rPr lang="en-US" dirty="0" smtClean="0"/>
              <a:t> (20) Machine Learning, Artificial Intelligence, Deep Learning: Advanced Artificial Intelligence.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developer.android.com/training/data-storage/room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scikit-learn.org/stable/modules/generated/sklearn.model_selection.GridSearchCV.html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6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80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999" b="1" dirty="0"/>
              <a:t>I</a:t>
            </a:r>
            <a:r>
              <a:rPr lang="en-US" sz="5999" b="1" dirty="0" smtClean="0"/>
              <a:t>ntroduction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420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5755" y="624110"/>
            <a:ext cx="8955781" cy="841978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5755" y="1466088"/>
            <a:ext cx="8959513" cy="5190744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 future mother faces a lot of problems during her pregnancy.</a:t>
            </a:r>
          </a:p>
          <a:p>
            <a:r>
              <a:rPr lang="en-US" sz="2000" dirty="0" smtClean="0"/>
              <a:t>Use of machine learning in healthcare as a solution.</a:t>
            </a:r>
          </a:p>
          <a:p>
            <a:r>
              <a:rPr lang="en-US" sz="2000" dirty="0" smtClean="0"/>
              <a:t>Use of mobile applications to deliver health services.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629" y="2798064"/>
            <a:ext cx="6860032" cy="3858768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77216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5755" y="624110"/>
            <a:ext cx="8955781" cy="646906"/>
          </a:xfrm>
        </p:spPr>
        <p:txBody>
          <a:bodyPr/>
          <a:lstStyle/>
          <a:p>
            <a:r>
              <a:rPr lang="en-US" dirty="0" smtClean="0"/>
              <a:t>Introduction: Objectives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056" y="1372204"/>
            <a:ext cx="7720885" cy="5147256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27906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Introduction: 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2023" y="1429512"/>
            <a:ext cx="8959513" cy="3777622"/>
          </a:xfrm>
        </p:spPr>
        <p:txBody>
          <a:bodyPr/>
          <a:lstStyle/>
          <a:p>
            <a:r>
              <a:rPr lang="en-US" sz="2200" dirty="0" smtClean="0"/>
              <a:t>The objectives and purposes of using our system are as follows: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602023" y="1969009"/>
          <a:ext cx="8959514" cy="4259290"/>
        </p:xfrm>
        <a:graphic>
          <a:graphicData uri="http://schemas.openxmlformats.org/drawingml/2006/table">
            <a:tbl>
              <a:tblPr bandRow="1">
                <a:tableStyleId>{9DCAF9ED-07DC-4A11-8D7F-57B35C25682E}</a:tableStyleId>
              </a:tblPr>
              <a:tblGrid>
                <a:gridCol w="4479757"/>
                <a:gridCol w="4479757"/>
              </a:tblGrid>
              <a:tr h="1035783">
                <a:tc>
                  <a:txBody>
                    <a:bodyPr/>
                    <a:lstStyle/>
                    <a:p>
                      <a:pPr marL="285750" marR="0" lvl="0" indent="-285750" algn="l" defTabSz="9143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000" dirty="0" smtClean="0"/>
                        <a:t>Accurate diagnosis of current maternal health based on daily symptoms.</a:t>
                      </a:r>
                      <a:endParaRPr lang="en-US" sz="2000" dirty="0" smtClean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3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000" dirty="0" smtClean="0"/>
                        <a:t>Accurate prediction of potential preeclampsia based on daily symptoms and medical history.</a:t>
                      </a:r>
                      <a:endParaRPr lang="en-US" sz="2000" dirty="0" smtClean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036856">
                <a:tc>
                  <a:txBody>
                    <a:bodyPr/>
                    <a:lstStyle/>
                    <a:p>
                      <a:pPr marL="285750" marR="0" lvl="0" indent="-285750" algn="l" defTabSz="9143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000" dirty="0" smtClean="0"/>
                        <a:t>Scheduling &amp; Reminders</a:t>
                      </a:r>
                      <a:endParaRPr lang="en-US" sz="2000" dirty="0" smtClean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3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000" dirty="0" smtClean="0"/>
                        <a:t>Improved healthcare delivery efficiency and speed, and reduction in healthcare costs.</a:t>
                      </a:r>
                    </a:p>
                  </a:txBody>
                  <a:tcPr/>
                </a:tc>
              </a:tr>
              <a:tr h="1346517">
                <a:tc>
                  <a:txBody>
                    <a:bodyPr/>
                    <a:lstStyle/>
                    <a:p>
                      <a:pPr marL="285750" marR="0" lvl="0" indent="-285750" algn="l" defTabSz="9143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000" dirty="0" smtClean="0"/>
                        <a:t>Pregnancy support features such as: gestational week information, EDD, common questions, fetus kick counter and an extensive library.</a:t>
                      </a:r>
                      <a:endParaRPr lang="en-US" sz="2000" dirty="0" smtClean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3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000" dirty="0" smtClean="0"/>
                        <a:t>Ease of use and convenience.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20067">
                <a:tc>
                  <a:txBody>
                    <a:bodyPr/>
                    <a:lstStyle/>
                    <a:p>
                      <a:pPr marL="285750" marR="0" lvl="0" indent="-285750" algn="l" defTabSz="9143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000" dirty="0" smtClean="0"/>
                        <a:t>Saving time.</a:t>
                      </a:r>
                      <a:endParaRPr lang="en-US" sz="2000" dirty="0" smtClean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3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000" dirty="0" smtClean="0"/>
                        <a:t>Health monitoring.</a:t>
                      </a:r>
                      <a:endParaRPr lang="en-US" sz="2000" dirty="0" smtClean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20067">
                <a:tc>
                  <a:txBody>
                    <a:bodyPr/>
                    <a:lstStyle/>
                    <a:p>
                      <a:pPr marL="285750" marR="0" lvl="0" indent="-285750" algn="l" defTabSz="9143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000" dirty="0" smtClean="0"/>
                        <a:t>Creating an EMR for each</a:t>
                      </a:r>
                      <a:r>
                        <a:rPr lang="en-US" sz="2000" baseline="0" dirty="0" smtClean="0"/>
                        <a:t> mother.</a:t>
                      </a:r>
                      <a:endParaRPr lang="en-US" sz="2000" dirty="0" smtClean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4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999" b="1" dirty="0" smtClean="0"/>
              <a:t>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86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999" b="1"/>
              <a:t>Machine </a:t>
            </a:r>
            <a:r>
              <a:rPr lang="en-US" sz="5999" b="1" smtClean="0"/>
              <a:t>Learning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75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8094</TotalTime>
  <Words>853</Words>
  <Application>Microsoft Office PowerPoint</Application>
  <PresentationFormat>Custom</PresentationFormat>
  <Paragraphs>250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Wingdings</vt:lpstr>
      <vt:lpstr>Wingdings 3</vt:lpstr>
      <vt:lpstr>Wisp</vt:lpstr>
      <vt:lpstr>Pregnancy Follow-Up</vt:lpstr>
      <vt:lpstr>Pregnancy Follow-Up</vt:lpstr>
      <vt:lpstr>Index</vt:lpstr>
      <vt:lpstr>Introduction</vt:lpstr>
      <vt:lpstr>Introduction</vt:lpstr>
      <vt:lpstr>Introduction: Objectives</vt:lpstr>
      <vt:lpstr>Introduction: Objectives </vt:lpstr>
      <vt:lpstr>DEMO</vt:lpstr>
      <vt:lpstr>Machine Learning</vt:lpstr>
      <vt:lpstr>Machine Learning Approach</vt:lpstr>
      <vt:lpstr>Important Concepts:</vt:lpstr>
      <vt:lpstr>Important Concepts: Choosing the best machine learning algorithm.</vt:lpstr>
      <vt:lpstr>Important Concepts: Choosing the best machine learning algorithm.</vt:lpstr>
      <vt:lpstr>Important Concepts: Choosing the best machine learning algorithm.</vt:lpstr>
      <vt:lpstr>Prediction of Preeclampsia</vt:lpstr>
      <vt:lpstr>Dataset</vt:lpstr>
      <vt:lpstr>Data Cleaning and Pre-processing</vt:lpstr>
      <vt:lpstr>Data Cleaning and Pre-processing</vt:lpstr>
      <vt:lpstr>Algorithms</vt:lpstr>
      <vt:lpstr>Assessment of Maternal Risk</vt:lpstr>
      <vt:lpstr>Dataset</vt:lpstr>
      <vt:lpstr>Algorithms</vt:lpstr>
      <vt:lpstr>Mobile Application</vt:lpstr>
      <vt:lpstr>PowerPoint Presentation</vt:lpstr>
      <vt:lpstr>PowerPoint Presentation</vt:lpstr>
      <vt:lpstr>Data and Databases</vt:lpstr>
      <vt:lpstr>Data and Databases</vt:lpstr>
      <vt:lpstr>Future Work</vt:lpstr>
      <vt:lpstr>Future Work</vt:lpstr>
      <vt:lpstr>QUESTIONS?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182</cp:revision>
  <dcterms:created xsi:type="dcterms:W3CDTF">2023-05-14T05:50:49Z</dcterms:created>
  <dcterms:modified xsi:type="dcterms:W3CDTF">2023-06-11T16:41:14Z</dcterms:modified>
</cp:coreProperties>
</file>