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278" r:id="rId4"/>
    <p:sldId id="258" r:id="rId5"/>
    <p:sldId id="259" r:id="rId6"/>
    <p:sldId id="279" r:id="rId7"/>
    <p:sldId id="280" r:id="rId8"/>
    <p:sldId id="283" r:id="rId9"/>
    <p:sldId id="260" r:id="rId10"/>
    <p:sldId id="261" r:id="rId11"/>
    <p:sldId id="262" r:id="rId12"/>
    <p:sldId id="281" r:id="rId13"/>
    <p:sldId id="284" r:id="rId14"/>
    <p:sldId id="282" r:id="rId15"/>
    <p:sldId id="285" r:id="rId16"/>
    <p:sldId id="286" r:id="rId17"/>
    <p:sldId id="287" r:id="rId18"/>
    <p:sldId id="288" r:id="rId19"/>
    <p:sldId id="289" r:id="rId20"/>
    <p:sldId id="290" r:id="rId21"/>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2" name="Shape 142"/>
          <p:cNvSpPr>
            <a:spLocks noGrp="1" noRot="1" noChangeAspect="1"/>
          </p:cNvSpPr>
          <p:nvPr>
            <p:ph type="sldImg"/>
          </p:nvPr>
        </p:nvSpPr>
        <p:spPr>
          <a:xfrm>
            <a:off x="1143000" y="685800"/>
            <a:ext cx="4572000" cy="3429000"/>
          </a:xfrm>
          <a:prstGeom prst="rect">
            <a:avLst/>
          </a:prstGeom>
        </p:spPr>
        <p:txBody>
          <a:bodyPr/>
          <a:lstStyle/>
          <a:p>
            <a:endParaRPr/>
          </a:p>
        </p:txBody>
      </p:sp>
      <p:sp>
        <p:nvSpPr>
          <p:cNvPr id="143" name="Shape 14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Primäre Stakeholder sind Patienten und Therapeuten bzw. Psychologen (an dieser Stelle wurden sie als zwei verschiedene Stakeholder dargestellt, im weiteren Projektkontext wird der Einfachheit halber meist die Formulierung  „Therapeuten“ genutzt, unter diesem Begriff sind alle Arten von Therapeuten zu verstehen, also psychologische Psychotherapeuten  und </a:t>
            </a:r>
            <a:r>
              <a:rPr lang="de-DE" dirty="0" err="1"/>
              <a:t>Psychater</a:t>
            </a:r>
            <a:r>
              <a:rPr lang="de-DE" dirty="0"/>
              <a:t> ) und anderweitige Gesundheitsorganisationen ( darunter sind alle anderen Einrichtungen gefasst, die in der Suche gelistet werden wollen : Selbsthilfegruppen, private Organisationen usw. ) </a:t>
            </a:r>
          </a:p>
          <a:p>
            <a:r>
              <a:rPr lang="de-DE" dirty="0"/>
              <a:t>Darüber hinaus profitieren indirekt noch weitere Stakeholder, die nicht aktiv an der Plattform beteiligt sind. Diese werden unter den sekundären </a:t>
            </a:r>
            <a:r>
              <a:rPr lang="de-DE" dirty="0" err="1"/>
              <a:t>Stakeholdern</a:t>
            </a:r>
            <a:r>
              <a:rPr lang="de-DE" dirty="0"/>
              <a:t> aufgeführt. Bei den </a:t>
            </a:r>
            <a:r>
              <a:rPr lang="de-DE" dirty="0" err="1"/>
              <a:t>teritären</a:t>
            </a:r>
            <a:r>
              <a:rPr lang="de-DE" dirty="0"/>
              <a:t> wird noch ein weiteres Stück raus gezoomt und das „Große Ganze“ Betrachtet. (Folgewirkungen) </a:t>
            </a:r>
          </a:p>
        </p:txBody>
      </p:sp>
    </p:spTree>
    <p:extLst>
      <p:ext uri="{BB962C8B-B14F-4D97-AF65-F5344CB8AC3E}">
        <p14:creationId xmlns:p14="http://schemas.microsoft.com/office/powerpoint/2010/main" val="3826634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u="none" strike="noStrike" dirty="0">
                <a:solidFill>
                  <a:srgbClr val="DCDDDE"/>
                </a:solidFill>
                <a:effectLst/>
                <a:latin typeface="gg sans"/>
              </a:rPr>
              <a:t>In der Tabelle wurden die Risiken anhand der vorliegenden Kriterien bewertet und </a:t>
            </a:r>
            <a:r>
              <a:rPr lang="de-DE" b="0" i="0" u="none" strike="noStrike" dirty="0" err="1">
                <a:solidFill>
                  <a:srgbClr val="DCDDDE"/>
                </a:solidFill>
                <a:effectLst/>
                <a:latin typeface="gg sans"/>
              </a:rPr>
              <a:t>priorisiert</a:t>
            </a:r>
            <a:r>
              <a:rPr lang="de-DE" b="0" i="0" u="none" strike="noStrike" dirty="0">
                <a:solidFill>
                  <a:srgbClr val="DCDDDE"/>
                </a:solidFill>
                <a:effectLst/>
                <a:latin typeface="gg sans"/>
              </a:rPr>
              <a:t>. Diese Bewertung veranschaulicht die Wichtigkeit einzelne Risiken.​</a:t>
            </a:r>
          </a:p>
          <a:p>
            <a:r>
              <a:rPr lang="de-DE" b="0" i="0" u="none" strike="noStrike" dirty="0">
                <a:solidFill>
                  <a:srgbClr val="DCDDDE"/>
                </a:solidFill>
                <a:effectLst/>
                <a:latin typeface="gg sans"/>
              </a:rPr>
              <a:t>Um den </a:t>
            </a:r>
            <a:r>
              <a:rPr lang="de-DE" b="0" i="0" u="none" strike="noStrike" dirty="0" err="1">
                <a:solidFill>
                  <a:srgbClr val="DCDDDE"/>
                </a:solidFill>
                <a:effectLst/>
                <a:latin typeface="gg sans"/>
              </a:rPr>
              <a:t>Schweregrad</a:t>
            </a:r>
            <a:r>
              <a:rPr lang="de-DE" b="0" i="0" u="none" strike="noStrike" dirty="0">
                <a:solidFill>
                  <a:srgbClr val="DCDDDE"/>
                </a:solidFill>
                <a:effectLst/>
                <a:latin typeface="gg sans"/>
              </a:rPr>
              <a:t> der Risiken abschätzen zu können wird eine Ermittlung mittels Risiko-Prioritätszahl (RPZ) vorgenommen. </a:t>
            </a:r>
          </a:p>
          <a:p>
            <a:r>
              <a:rPr lang="de-DE" b="0" i="0" u="none" strike="noStrike" dirty="0">
                <a:solidFill>
                  <a:srgbClr val="DCDDDE"/>
                </a:solidFill>
                <a:effectLst/>
                <a:latin typeface="gg sans"/>
              </a:rPr>
              <a:t>Faktoren, die in die Berechnung mit einfließen sind: </a:t>
            </a:r>
            <a:r>
              <a:rPr lang="de-DE" b="0" i="0" u="none" strike="noStrike" dirty="0" err="1">
                <a:solidFill>
                  <a:srgbClr val="DCDDDE"/>
                </a:solidFill>
                <a:effectLst/>
                <a:latin typeface="gg sans"/>
              </a:rPr>
              <a:t>Warscheinlichkeit</a:t>
            </a:r>
            <a:r>
              <a:rPr lang="de-DE" b="0" i="0" u="none" strike="noStrike" dirty="0">
                <a:solidFill>
                  <a:srgbClr val="DCDDDE"/>
                </a:solidFill>
                <a:effectLst/>
                <a:latin typeface="gg sans"/>
              </a:rPr>
              <a:t> des Auftretens, Folgen für das Projekt und Entdeckungswarscheinlichkeit des Problems. </a:t>
            </a:r>
          </a:p>
          <a:p>
            <a:endParaRPr lang="de-DE" b="0" i="0" u="none" strike="noStrike" dirty="0">
              <a:solidFill>
                <a:srgbClr val="DCDDDE"/>
              </a:solidFill>
              <a:effectLst/>
              <a:latin typeface="gg sans"/>
            </a:endParaRPr>
          </a:p>
          <a:p>
            <a:r>
              <a:rPr lang="de-DE" b="0" i="0" u="none" strike="noStrike" dirty="0">
                <a:solidFill>
                  <a:srgbClr val="DCDDDE"/>
                </a:solidFill>
                <a:effectLst/>
                <a:latin typeface="gg sans"/>
              </a:rPr>
              <a:t>Die Vorlagen zur Risikoermittlung  entstammen dem Modul „Projektmanagement“ </a:t>
            </a:r>
          </a:p>
          <a:p>
            <a:endParaRPr lang="de-DE" dirty="0"/>
          </a:p>
        </p:txBody>
      </p:sp>
    </p:spTree>
    <p:extLst>
      <p:ext uri="{BB962C8B-B14F-4D97-AF65-F5344CB8AC3E}">
        <p14:creationId xmlns:p14="http://schemas.microsoft.com/office/powerpoint/2010/main" val="28757551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In dieser Tabelle wurden nun erste Ideen zur Risikominderung festgehalten. </a:t>
            </a:r>
          </a:p>
          <a:p>
            <a:endParaRPr lang="de-DE" dirty="0"/>
          </a:p>
        </p:txBody>
      </p:sp>
    </p:spTree>
    <p:extLst>
      <p:ext uri="{BB962C8B-B14F-4D97-AF65-F5344CB8AC3E}">
        <p14:creationId xmlns:p14="http://schemas.microsoft.com/office/powerpoint/2010/main" val="3179090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de-DE" b="0" i="0" dirty="0">
                <a:solidFill>
                  <a:srgbClr val="000000"/>
                </a:solidFill>
                <a:effectLst/>
                <a:latin typeface="Helvetica Neue" panose="02000503000000020004" pitchFamily="2"/>
              </a:rPr>
              <a:t>Beim PoC wurde in erster Linie die Kernfunktionalität betrachtet: Die Suchfunktion. </a:t>
            </a:r>
          </a:p>
          <a:p>
            <a:pPr marL="0" marR="0" lvl="0" indent="0" defTabSz="457200" eaLnBrk="1" fontAlgn="auto" latinLnBrk="0" hangingPunct="1">
              <a:lnSpc>
                <a:spcPct val="117999"/>
              </a:lnSpc>
              <a:spcBef>
                <a:spcPts val="0"/>
              </a:spcBef>
              <a:spcAft>
                <a:spcPts val="0"/>
              </a:spcAft>
              <a:buClrTx/>
              <a:buSzTx/>
              <a:buFontTx/>
              <a:buNone/>
              <a:tabLst/>
              <a:defRPr/>
            </a:pPr>
            <a:endParaRPr lang="de-DE" b="0" i="0" dirty="0">
              <a:solidFill>
                <a:srgbClr val="000000"/>
              </a:solidFill>
              <a:effectLst/>
              <a:latin typeface="Helvetica Neue" panose="02000503000000020004" pitchFamily="2"/>
            </a:endParaRPr>
          </a:p>
          <a:p>
            <a:pPr marL="0" marR="0" lvl="0" indent="0" defTabSz="457200" eaLnBrk="1" fontAlgn="auto" latinLnBrk="0" hangingPunct="1">
              <a:lnSpc>
                <a:spcPct val="117999"/>
              </a:lnSpc>
              <a:spcBef>
                <a:spcPts val="0"/>
              </a:spcBef>
              <a:spcAft>
                <a:spcPts val="0"/>
              </a:spcAft>
              <a:buClrTx/>
              <a:buSzTx/>
              <a:buFontTx/>
              <a:buNone/>
              <a:tabLst/>
              <a:defRPr/>
            </a:pPr>
            <a:r>
              <a:rPr lang="de-DE" b="0" i="0" dirty="0">
                <a:solidFill>
                  <a:srgbClr val="000000"/>
                </a:solidFill>
                <a:effectLst/>
                <a:latin typeface="Helvetica Neue" panose="02000503000000020004" pitchFamily="2"/>
              </a:rPr>
              <a:t>In der Eigenentwicklung ist  </a:t>
            </a:r>
            <a:r>
              <a:rPr lang="de-DE" b="0" i="0" dirty="0" err="1">
                <a:solidFill>
                  <a:srgbClr val="000000"/>
                </a:solidFill>
                <a:effectLst/>
                <a:latin typeface="Helvetica Neue" panose="02000503000000020004" pitchFamily="2"/>
              </a:rPr>
              <a:t>vorgedacht</a:t>
            </a:r>
            <a:r>
              <a:rPr lang="de-DE" b="0" i="0" dirty="0">
                <a:solidFill>
                  <a:srgbClr val="000000"/>
                </a:solidFill>
                <a:effectLst/>
                <a:latin typeface="Helvetica Neue" panose="02000503000000020004" pitchFamily="2"/>
              </a:rPr>
              <a:t> grundsätzlich erstmal mit zwei Suchfeldern zu Arbeiten, wobei beim Eingabefeld „Was“ mehrere Vorgeschlagene Suchfilter angezeigt werden, um dem Nutzer mehr Hilfestellung zu bieten. </a:t>
            </a:r>
          </a:p>
          <a:p>
            <a:pPr marL="0" marR="0" lvl="0" indent="0" defTabSz="457200" eaLnBrk="1" fontAlgn="auto" latinLnBrk="0" hangingPunct="1">
              <a:lnSpc>
                <a:spcPct val="117999"/>
              </a:lnSpc>
              <a:spcBef>
                <a:spcPts val="0"/>
              </a:spcBef>
              <a:spcAft>
                <a:spcPts val="0"/>
              </a:spcAft>
              <a:buClrTx/>
              <a:buSzTx/>
              <a:buFontTx/>
              <a:buNone/>
              <a:tabLst/>
              <a:defRPr/>
            </a:pPr>
            <a:r>
              <a:rPr lang="de-DE" b="0" i="0" dirty="0">
                <a:solidFill>
                  <a:srgbClr val="000000"/>
                </a:solidFill>
                <a:effectLst/>
                <a:latin typeface="Helvetica Neue" panose="02000503000000020004" pitchFamily="2"/>
              </a:rPr>
              <a:t>Darüber hinaus soll auch eine erweiterte Suche möglich sein um Ergebnisse bei Bedarf weiter zu personalisieren. </a:t>
            </a:r>
          </a:p>
          <a:p>
            <a:pPr marL="0" marR="0" lvl="0" indent="0" defTabSz="457200" eaLnBrk="1" fontAlgn="auto" latinLnBrk="0" hangingPunct="1">
              <a:lnSpc>
                <a:spcPct val="117999"/>
              </a:lnSpc>
              <a:spcBef>
                <a:spcPts val="0"/>
              </a:spcBef>
              <a:spcAft>
                <a:spcPts val="0"/>
              </a:spcAft>
              <a:buClrTx/>
              <a:buSzTx/>
              <a:buFontTx/>
              <a:buNone/>
              <a:tabLst/>
              <a:defRPr/>
            </a:pPr>
            <a:r>
              <a:rPr lang="de-DE" b="0" i="0" dirty="0">
                <a:solidFill>
                  <a:srgbClr val="000000"/>
                </a:solidFill>
                <a:effectLst/>
                <a:latin typeface="Helvetica Neue" panose="02000503000000020004" pitchFamily="2"/>
              </a:rPr>
              <a:t>Die Vorgeschlagenen Eingaben bzw. Attribute der Filter gehen aus dem </a:t>
            </a:r>
            <a:r>
              <a:rPr lang="de-DE" b="0" i="0" dirty="0" err="1">
                <a:solidFill>
                  <a:srgbClr val="000000"/>
                </a:solidFill>
                <a:effectLst/>
                <a:latin typeface="Helvetica Neue" panose="02000503000000020004" pitchFamily="2"/>
              </a:rPr>
              <a:t>Domänenmodell</a:t>
            </a:r>
            <a:r>
              <a:rPr lang="de-DE" b="0" i="0" dirty="0">
                <a:solidFill>
                  <a:srgbClr val="000000"/>
                </a:solidFill>
                <a:effectLst/>
                <a:latin typeface="Helvetica Neue" panose="02000503000000020004" pitchFamily="2"/>
              </a:rPr>
              <a:t> hervor. </a:t>
            </a:r>
          </a:p>
          <a:p>
            <a:pPr marL="0" marR="0" lvl="0" indent="0" defTabSz="457200" eaLnBrk="1" fontAlgn="auto" latinLnBrk="0" hangingPunct="1">
              <a:lnSpc>
                <a:spcPct val="117999"/>
              </a:lnSpc>
              <a:spcBef>
                <a:spcPts val="0"/>
              </a:spcBef>
              <a:spcAft>
                <a:spcPts val="0"/>
              </a:spcAft>
              <a:buClrTx/>
              <a:buSzTx/>
              <a:buFontTx/>
              <a:buNone/>
              <a:tabLst/>
              <a:defRPr/>
            </a:pPr>
            <a:endParaRPr lang="de-DE" b="0" i="0" dirty="0">
              <a:solidFill>
                <a:srgbClr val="000000"/>
              </a:solidFill>
              <a:effectLst/>
              <a:latin typeface="Helvetica Neue" panose="02000503000000020004" pitchFamily="2"/>
            </a:endParaRPr>
          </a:p>
          <a:p>
            <a:pPr marL="0" marR="0" lvl="0" indent="0" defTabSz="457200" eaLnBrk="1" fontAlgn="auto" latinLnBrk="0" hangingPunct="1">
              <a:lnSpc>
                <a:spcPct val="117999"/>
              </a:lnSpc>
              <a:spcBef>
                <a:spcPts val="0"/>
              </a:spcBef>
              <a:spcAft>
                <a:spcPts val="0"/>
              </a:spcAft>
              <a:buClrTx/>
              <a:buSzTx/>
              <a:buFontTx/>
              <a:buNone/>
              <a:tabLst/>
              <a:defRPr/>
            </a:pPr>
            <a:r>
              <a:rPr lang="de-DE" b="0" i="0" dirty="0">
                <a:solidFill>
                  <a:srgbClr val="000000"/>
                </a:solidFill>
                <a:effectLst/>
                <a:latin typeface="Helvetica Neue" panose="02000503000000020004" pitchFamily="2"/>
              </a:rPr>
              <a:t>Im besten Falle funktioniert die Suche einwandfrei, das heißt sie zeigt die Ergebnisse in angemessener Zeit und Fehlerfrei (das heißt unter Berücksichtigung aller Filter) an. </a:t>
            </a:r>
          </a:p>
          <a:p>
            <a:pPr marL="0" marR="0" lvl="0" indent="0" defTabSz="457200" eaLnBrk="1" fontAlgn="auto" latinLnBrk="0" hangingPunct="1">
              <a:lnSpc>
                <a:spcPct val="117999"/>
              </a:lnSpc>
              <a:spcBef>
                <a:spcPts val="0"/>
              </a:spcBef>
              <a:spcAft>
                <a:spcPts val="0"/>
              </a:spcAft>
              <a:buClrTx/>
              <a:buSzTx/>
              <a:buFontTx/>
              <a:buNone/>
              <a:tabLst/>
              <a:defRPr/>
            </a:pPr>
            <a:r>
              <a:rPr lang="de-DE" b="0" i="0" dirty="0">
                <a:solidFill>
                  <a:srgbClr val="000000"/>
                </a:solidFill>
                <a:effectLst/>
                <a:latin typeface="Helvetica Neue" panose="02000503000000020004" pitchFamily="2"/>
              </a:rPr>
              <a:t>Im schlimmsten Falle wird eine fehlerhafte, oder gar keine Liste angezeigt. </a:t>
            </a:r>
          </a:p>
          <a:p>
            <a:pPr marL="0" marR="0" lvl="0" indent="0" defTabSz="457200" eaLnBrk="1" fontAlgn="auto" latinLnBrk="0" hangingPunct="1">
              <a:lnSpc>
                <a:spcPct val="117999"/>
              </a:lnSpc>
              <a:spcBef>
                <a:spcPts val="0"/>
              </a:spcBef>
              <a:spcAft>
                <a:spcPts val="0"/>
              </a:spcAft>
              <a:buClrTx/>
              <a:buSzTx/>
              <a:buFontTx/>
              <a:buNone/>
              <a:tabLst/>
              <a:defRPr/>
            </a:pPr>
            <a:endParaRPr lang="de-DE" b="0" i="0" dirty="0">
              <a:solidFill>
                <a:srgbClr val="000000"/>
              </a:solidFill>
              <a:effectLst/>
              <a:latin typeface="Helvetica Neue" panose="02000503000000020004" pitchFamily="2"/>
            </a:endParaRPr>
          </a:p>
          <a:p>
            <a:pPr marL="0" marR="0" lvl="0" indent="0" defTabSz="457200" eaLnBrk="1" fontAlgn="auto" latinLnBrk="0" hangingPunct="1">
              <a:lnSpc>
                <a:spcPct val="117999"/>
              </a:lnSpc>
              <a:spcBef>
                <a:spcPts val="0"/>
              </a:spcBef>
              <a:spcAft>
                <a:spcPts val="0"/>
              </a:spcAft>
              <a:buClrTx/>
              <a:buSzTx/>
              <a:buFontTx/>
              <a:buNone/>
              <a:tabLst/>
              <a:defRPr/>
            </a:pPr>
            <a:r>
              <a:rPr lang="de-DE" b="0" i="0" dirty="0">
                <a:solidFill>
                  <a:srgbClr val="000000"/>
                </a:solidFill>
                <a:effectLst/>
                <a:latin typeface="Helvetica Neue" panose="02000503000000020004" pitchFamily="2"/>
              </a:rPr>
              <a:t>Eine Herausforderung an dieser Stelle wird es sein, eine präzise und korrekte Suche zu realisieren, die dennoch nicht zu sensibel bei der Eingabe ist, dass bei Schreibfehlern o. Ä.  Nichts  angezeigt wird. </a:t>
            </a:r>
          </a:p>
          <a:p>
            <a:endParaRPr lang="de-DE" dirty="0"/>
          </a:p>
        </p:txBody>
      </p:sp>
    </p:spTree>
    <p:extLst>
      <p:ext uri="{BB962C8B-B14F-4D97-AF65-F5344CB8AC3E}">
        <p14:creationId xmlns:p14="http://schemas.microsoft.com/office/powerpoint/2010/main" val="27722343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Fallbacks sind in diesem Fall zum einen die Möglichkeit zur Nutzung vorgeschlagener Sucheingaben und zum anderen die Möglichkeit zur Mitteilung bei Fehlern oder Verzögerungen. </a:t>
            </a:r>
          </a:p>
        </p:txBody>
      </p:sp>
    </p:spTree>
    <p:extLst>
      <p:ext uri="{BB962C8B-B14F-4D97-AF65-F5344CB8AC3E}">
        <p14:creationId xmlns:p14="http://schemas.microsoft.com/office/powerpoint/2010/main" val="16470703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ersten Links sind URLs zu den verschiedenen </a:t>
            </a:r>
            <a:r>
              <a:rPr lang="de-DE" dirty="0" err="1"/>
              <a:t>Konkurrezprodukten</a:t>
            </a:r>
            <a:r>
              <a:rPr lang="de-DE" dirty="0"/>
              <a:t>. </a:t>
            </a:r>
          </a:p>
          <a:p>
            <a:r>
              <a:rPr lang="de-DE" dirty="0"/>
              <a:t>Der letzte Link verweist zu den Foliennotizen aus Projektmanagement, die als Quelle für die Exel Vorlagen der Analysen  dienen. </a:t>
            </a:r>
          </a:p>
        </p:txBody>
      </p:sp>
    </p:spTree>
    <p:extLst>
      <p:ext uri="{BB962C8B-B14F-4D97-AF65-F5344CB8AC3E}">
        <p14:creationId xmlns:p14="http://schemas.microsoft.com/office/powerpoint/2010/main" val="2431948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Interessen und Ziele der Patienten gehen vor allem aus den Umfrageergebnissen und Recherche (Dokumentationen, Erfahrungsberichte)  hervor. </a:t>
            </a:r>
          </a:p>
        </p:txBody>
      </p:sp>
    </p:spTree>
    <p:extLst>
      <p:ext uri="{BB962C8B-B14F-4D97-AF65-F5344CB8AC3E}">
        <p14:creationId xmlns:p14="http://schemas.microsoft.com/office/powerpoint/2010/main" val="3866650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Interessen und Ziele der Therapeuten gehen aus der Recherche zur </a:t>
            </a:r>
            <a:r>
              <a:rPr lang="de-DE" dirty="0" err="1"/>
              <a:t>Stakeholderanalyse</a:t>
            </a:r>
            <a:r>
              <a:rPr lang="de-DE" dirty="0"/>
              <a:t> hervor. </a:t>
            </a:r>
          </a:p>
        </p:txBody>
      </p:sp>
    </p:spTree>
    <p:extLst>
      <p:ext uri="{BB962C8B-B14F-4D97-AF65-F5344CB8AC3E}">
        <p14:creationId xmlns:p14="http://schemas.microsoft.com/office/powerpoint/2010/main" val="1010116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Interessen und Ziele der Organisationen und Krankenkassen  gehen aus der Recherche zur </a:t>
            </a:r>
            <a:r>
              <a:rPr lang="de-DE" dirty="0" err="1"/>
              <a:t>Stakeholderanalyse</a:t>
            </a:r>
            <a:r>
              <a:rPr lang="de-DE" dirty="0"/>
              <a:t> hervor. </a:t>
            </a:r>
          </a:p>
        </p:txBody>
      </p:sp>
    </p:spTree>
    <p:extLst>
      <p:ext uri="{BB962C8B-B14F-4D97-AF65-F5344CB8AC3E}">
        <p14:creationId xmlns:p14="http://schemas.microsoft.com/office/powerpoint/2010/main" val="549830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drei Konkurrenzunternehmen, die innerhalb dieser Analyse im Fokus lagen waren </a:t>
            </a:r>
            <a:r>
              <a:rPr lang="de-DE" dirty="0" err="1"/>
              <a:t>Doctolib</a:t>
            </a:r>
            <a:r>
              <a:rPr lang="de-DE" dirty="0"/>
              <a:t>, Die Arztsuche der 116117 und </a:t>
            </a:r>
            <a:r>
              <a:rPr lang="de-DE" dirty="0" err="1"/>
              <a:t>Instahelp</a:t>
            </a:r>
            <a:r>
              <a:rPr lang="de-DE" dirty="0"/>
              <a:t>. Alle Produkte sind als WebApp über den Browser aufrufbar. Ausserdem bieten alle Plattformen eine kostenlose Handy App an. </a:t>
            </a:r>
          </a:p>
          <a:p>
            <a:r>
              <a:rPr lang="de-DE" dirty="0"/>
              <a:t>Die Bewertung der 116117 beschränkt sich ausschließlich auf die Online Suchfunktion „Arztsuche“ und nicht auf dem Telefondienst. </a:t>
            </a:r>
          </a:p>
          <a:p>
            <a:r>
              <a:rPr lang="de-DE" dirty="0"/>
              <a:t>Die Links zu den Seiten befinden sich im Anhang. </a:t>
            </a:r>
          </a:p>
          <a:p>
            <a:endParaRPr lang="de-DE" dirty="0"/>
          </a:p>
        </p:txBody>
      </p:sp>
    </p:spTree>
    <p:extLst>
      <p:ext uri="{BB962C8B-B14F-4D97-AF65-F5344CB8AC3E}">
        <p14:creationId xmlns:p14="http://schemas.microsoft.com/office/powerpoint/2010/main" val="2333733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Zu erst wurde der grobe Aufbau der 3 Plattformen und die User Experience Untersucht. </a:t>
            </a:r>
          </a:p>
          <a:p>
            <a:r>
              <a:rPr lang="de-DE" dirty="0"/>
              <a:t>Es lassen sich einige parallelen erkennen und die analysierten Funktionalitäten in 3 Ebenen / Benutzeroberflächen einordnen: </a:t>
            </a:r>
          </a:p>
          <a:p>
            <a:r>
              <a:rPr lang="de-DE" dirty="0"/>
              <a:t>-Die </a:t>
            </a:r>
            <a:r>
              <a:rPr lang="de-DE" dirty="0" err="1"/>
              <a:t>Suchfeldanzeige</a:t>
            </a:r>
            <a:endParaRPr lang="de-DE" dirty="0"/>
          </a:p>
          <a:p>
            <a:r>
              <a:rPr lang="de-DE" dirty="0"/>
              <a:t>-Die </a:t>
            </a:r>
            <a:r>
              <a:rPr lang="de-DE" dirty="0" err="1"/>
              <a:t>Ergebnissanzeige</a:t>
            </a:r>
            <a:r>
              <a:rPr lang="de-DE" dirty="0"/>
              <a:t> ( Liste) </a:t>
            </a:r>
          </a:p>
          <a:p>
            <a:r>
              <a:rPr lang="de-DE" dirty="0"/>
              <a:t>-Die Detailansichten einzelner Einträge</a:t>
            </a:r>
          </a:p>
          <a:p>
            <a:r>
              <a:rPr lang="de-DE" dirty="0"/>
              <a:t>Die Produkte punkten auf den verschiedenen Ebenen durch unterschiedliche Features. </a:t>
            </a:r>
          </a:p>
          <a:p>
            <a:r>
              <a:rPr lang="de-DE" dirty="0" err="1"/>
              <a:t>Doctolib</a:t>
            </a:r>
            <a:r>
              <a:rPr lang="de-DE" dirty="0"/>
              <a:t> punktet bei der Detailansicht mit vielen verschiedenen Attributen zu den Einträgen (Sprachkenntnisse, Bildungsweg usw. ) </a:t>
            </a:r>
          </a:p>
          <a:p>
            <a:r>
              <a:rPr lang="de-DE" dirty="0"/>
              <a:t>Bei </a:t>
            </a:r>
            <a:r>
              <a:rPr lang="de-DE" dirty="0" err="1"/>
              <a:t>Instahelp</a:t>
            </a:r>
            <a:r>
              <a:rPr lang="de-DE" dirty="0"/>
              <a:t> sticht die Bewertungsfunktion heraus, außerdem bietet die erweiterte Suche die Möglichkeit noch passendere Ergebnisse angezeigt zu bekommen. </a:t>
            </a:r>
          </a:p>
          <a:p>
            <a:r>
              <a:rPr lang="de-DE" dirty="0"/>
              <a:t>Arztsuche 116117 hat dafür eine umfangreiche Tabellarische Ansicht der Verfügbarkeiten und Sprechstundenzeiten.</a:t>
            </a:r>
          </a:p>
          <a:p>
            <a:r>
              <a:rPr lang="de-DE" dirty="0"/>
              <a:t> </a:t>
            </a:r>
          </a:p>
          <a:p>
            <a:endParaRPr lang="de-DE" dirty="0"/>
          </a:p>
        </p:txBody>
      </p:sp>
    </p:spTree>
    <p:extLst>
      <p:ext uri="{BB962C8B-B14F-4D97-AF65-F5344CB8AC3E}">
        <p14:creationId xmlns:p14="http://schemas.microsoft.com/office/powerpoint/2010/main" val="36649816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Im Anschluss wurde eine ausführliche Konkurrenzanalyse durchgeführt. Die Verschiedenen Zielkriterien bestehen zum einen aus allgemein wichtigen Faktoren wie Kosten und Datensicherheit, und zum anderen aus Projektspezifische Kriterien wie Quantität und Qualität der Suchergebnisse. </a:t>
            </a:r>
          </a:p>
          <a:p>
            <a:r>
              <a:rPr lang="de-DE" dirty="0"/>
              <a:t>Das Ergebnis der Analyse ergibt, dass die eigene Entwicklung am besten abschneidet. Ausschlaggebend dafür ist  vor allem der Kostenaspekt. Das Aufkaufen oder </a:t>
            </a:r>
            <a:r>
              <a:rPr lang="de-DE" dirty="0" err="1"/>
              <a:t>Outsourcen</a:t>
            </a:r>
            <a:r>
              <a:rPr lang="de-DE" dirty="0"/>
              <a:t> an ein etabliertes Unternehmen kostet </a:t>
            </a:r>
            <a:r>
              <a:rPr lang="de-DE" dirty="0" err="1"/>
              <a:t>unmengen</a:t>
            </a:r>
            <a:r>
              <a:rPr lang="de-DE" dirty="0"/>
              <a:t> an Geld. </a:t>
            </a:r>
          </a:p>
          <a:p>
            <a:r>
              <a:rPr lang="de-DE" dirty="0"/>
              <a:t>Die Analyse hatte aber den Effekt, die einzelnen Stärken und Schwächen der Konkurrenz aufzuzeigen (siehe nächste Folie) </a:t>
            </a:r>
          </a:p>
          <a:p>
            <a:endParaRPr lang="de-DE" dirty="0"/>
          </a:p>
          <a:p>
            <a:r>
              <a:rPr lang="de-DE" dirty="0"/>
              <a:t>Die Vorlage zur Konkurrenzanalyse entstammt dem Modul „Projektmanagement“ </a:t>
            </a:r>
          </a:p>
        </p:txBody>
      </p:sp>
    </p:spTree>
    <p:extLst>
      <p:ext uri="{BB962C8B-B14F-4D97-AF65-F5344CB8AC3E}">
        <p14:creationId xmlns:p14="http://schemas.microsoft.com/office/powerpoint/2010/main" val="2027294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Produkte überzeugen auf den verschiedenen Ebenen durch unterschiedliche Features. </a:t>
            </a:r>
          </a:p>
          <a:p>
            <a:r>
              <a:rPr lang="de-DE" dirty="0" err="1"/>
              <a:t>Doctolib</a:t>
            </a:r>
            <a:r>
              <a:rPr lang="de-DE" dirty="0"/>
              <a:t> punktet bei der Detailansicht mit vielen verschiedenen Attributen zu den Einträgen (Sprachkenntnisse, Bildungsweg usw. ) </a:t>
            </a:r>
          </a:p>
          <a:p>
            <a:r>
              <a:rPr lang="de-DE" dirty="0"/>
              <a:t>Bei </a:t>
            </a:r>
            <a:r>
              <a:rPr lang="de-DE" dirty="0" err="1"/>
              <a:t>Instahelp</a:t>
            </a:r>
            <a:r>
              <a:rPr lang="de-DE" dirty="0"/>
              <a:t> sticht die Bewertungsfunktion heraus, außerdem bietet die erweiterte Suche die Möglichkeit noch passendere Ergebnisse angezeigt zu bekommen. </a:t>
            </a:r>
          </a:p>
          <a:p>
            <a:r>
              <a:rPr lang="de-DE" dirty="0"/>
              <a:t>Arztsuche 116117 hat dafür eine umfangreiche Tabellarische Ansicht der Verfügbarkeiten und Sprechstundenzeiten. </a:t>
            </a:r>
          </a:p>
          <a:p>
            <a:r>
              <a:rPr lang="de-DE" dirty="0"/>
              <a:t>Allgemein ist die Online Terminvergabe bei </a:t>
            </a:r>
            <a:r>
              <a:rPr lang="de-DE" dirty="0" err="1"/>
              <a:t>Doctolib</a:t>
            </a:r>
            <a:r>
              <a:rPr lang="de-DE" dirty="0"/>
              <a:t> und </a:t>
            </a:r>
            <a:r>
              <a:rPr lang="de-DE" dirty="0" err="1"/>
              <a:t>Instahelp</a:t>
            </a:r>
            <a:r>
              <a:rPr lang="de-DE" dirty="0"/>
              <a:t> ein großer Vorteil, wobei </a:t>
            </a:r>
            <a:r>
              <a:rPr lang="de-DE" dirty="0" err="1"/>
              <a:t>Instahelp</a:t>
            </a:r>
            <a:r>
              <a:rPr lang="de-DE" dirty="0"/>
              <a:t> an dieser Stelle die Beschränkung hat, dass nur Online Sitzungen vereinbart werden können. </a:t>
            </a:r>
          </a:p>
          <a:p>
            <a:r>
              <a:rPr lang="de-DE" dirty="0" err="1"/>
              <a:t>Doctolib</a:t>
            </a:r>
            <a:r>
              <a:rPr lang="de-DE" dirty="0"/>
              <a:t> und die Arztsuche haben den Nachteil, dass sie keine </a:t>
            </a:r>
            <a:r>
              <a:rPr lang="de-DE" dirty="0" err="1"/>
              <a:t>Fukussierung</a:t>
            </a:r>
            <a:r>
              <a:rPr lang="de-DE" dirty="0"/>
              <a:t> auf Psychische Erkrankungen haben. </a:t>
            </a:r>
          </a:p>
          <a:p>
            <a:endParaRPr lang="de-DE" dirty="0"/>
          </a:p>
          <a:p>
            <a:r>
              <a:rPr lang="de-DE" dirty="0"/>
              <a:t>Die eigene Entwicklung kann daher zum einen damit herausstechen die verschiedenen Features der Konkurrenz zu vereinen, und zum anderen durch eine klare Fachliche Spezifizierung auf Psychische Erkrankungen. </a:t>
            </a:r>
          </a:p>
          <a:p>
            <a:r>
              <a:rPr lang="de-DE" dirty="0"/>
              <a:t> </a:t>
            </a:r>
          </a:p>
        </p:txBody>
      </p:sp>
    </p:spTree>
    <p:extLst>
      <p:ext uri="{BB962C8B-B14F-4D97-AF65-F5344CB8AC3E}">
        <p14:creationId xmlns:p14="http://schemas.microsoft.com/office/powerpoint/2010/main" val="4030872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Zunächst wurden einige Risiken ermittelt, die </a:t>
            </a:r>
            <a:r>
              <a:rPr lang="de-DE" dirty="0" err="1"/>
              <a:t>Projektkontextbezogen</a:t>
            </a:r>
            <a:r>
              <a:rPr lang="de-DE" dirty="0"/>
              <a:t> entstehen. </a:t>
            </a:r>
          </a:p>
          <a:p>
            <a:r>
              <a:rPr lang="de-DE" dirty="0"/>
              <a:t>Der Nutzen der Plattform bestimmt die Risiken. </a:t>
            </a:r>
          </a:p>
          <a:p>
            <a:r>
              <a:rPr lang="de-DE" dirty="0"/>
              <a:t>Bei einem Suchportal, in dem viele Therapeuten und andere Organisationen gelistet werden sollen steht eine Kooperation dieser natürlich an erster Stelle. </a:t>
            </a:r>
          </a:p>
          <a:p>
            <a:r>
              <a:rPr lang="de-DE" dirty="0"/>
              <a:t>Das heißt, das Produkt muss nicht nur für Betroffene Attraktiv sein, sondern auch für Therapeuten, in dem es ihnen bspw. Den Vorteil einer automatisierten Terminvergabe oder besserer Vermittlungschancen bietet. </a:t>
            </a:r>
          </a:p>
          <a:p>
            <a:r>
              <a:rPr lang="de-DE" dirty="0" err="1"/>
              <a:t>Desweiteren</a:t>
            </a:r>
            <a:r>
              <a:rPr lang="de-DE" dirty="0"/>
              <a:t> entstehen Risiken durch Realisierung einer Bewertungsfunktion  und einer Möglichkeit zum Austausch. </a:t>
            </a:r>
          </a:p>
        </p:txBody>
      </p:sp>
    </p:spTree>
    <p:extLst>
      <p:ext uri="{BB962C8B-B14F-4D97-AF65-F5344CB8AC3E}">
        <p14:creationId xmlns:p14="http://schemas.microsoft.com/office/powerpoint/2010/main" val="2551737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el &amp; Untertitel">
    <p:spTree>
      <p:nvGrpSpPr>
        <p:cNvPr id="1" name=""/>
        <p:cNvGrpSpPr/>
        <p:nvPr/>
      </p:nvGrpSpPr>
      <p:grpSpPr>
        <a:xfrm>
          <a:off x="0" y="0"/>
          <a:ext cx="0" cy="0"/>
          <a:chOff x="0" y="0"/>
          <a:chExt cx="0" cy="0"/>
        </a:xfrm>
      </p:grpSpPr>
      <p:sp>
        <p:nvSpPr>
          <p:cNvPr id="11" name="Titeltext"/>
          <p:cNvSpPr txBox="1">
            <a:spLocks noGrp="1"/>
          </p:cNvSpPr>
          <p:nvPr>
            <p:ph type="title"/>
          </p:nvPr>
        </p:nvSpPr>
        <p:spPr>
          <a:xfrm>
            <a:off x="1270000" y="1638300"/>
            <a:ext cx="10464800" cy="3302000"/>
          </a:xfrm>
          <a:prstGeom prst="rect">
            <a:avLst/>
          </a:prstGeom>
        </p:spPr>
        <p:txBody>
          <a:bodyPr anchor="b"/>
          <a:lstStyle/>
          <a:p>
            <a:r>
              <a:t>Titeltext</a:t>
            </a:r>
          </a:p>
        </p:txBody>
      </p:sp>
      <p:sp>
        <p:nvSpPr>
          <p:cNvPr id="12" name="Textebene 1…"/>
          <p:cNvSpPr txBox="1">
            <a:spLocks noGrp="1"/>
          </p:cNvSpPr>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Textebene 1</a:t>
            </a:r>
          </a:p>
          <a:p>
            <a:pPr lvl="1"/>
            <a:r>
              <a:t>Textebene 2</a:t>
            </a:r>
          </a:p>
          <a:p>
            <a:pPr lvl="2"/>
            <a:r>
              <a:t>Textebene 3</a:t>
            </a:r>
          </a:p>
          <a:p>
            <a:pPr lvl="3"/>
            <a:r>
              <a:t>Textebene 4</a:t>
            </a:r>
          </a:p>
          <a:p>
            <a:pPr lvl="4"/>
            <a:r>
              <a:t>Textebene 5</a:t>
            </a:r>
          </a:p>
        </p:txBody>
      </p:sp>
      <p:sp>
        <p:nvSpPr>
          <p:cNvPr id="13" name="Foliennumm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t>‹Nr.›</a:t>
            </a:fld>
            <a:endParaRPr/>
          </a:p>
        </p:txBody>
      </p:sp>
    </p:spTree>
  </p:cSld>
  <p:clrMapOvr>
    <a:masterClrMapping/>
  </p:clrMapOvr>
  <p:transition spd="med"/>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Zitat">
    <p:spTree>
      <p:nvGrpSpPr>
        <p:cNvPr id="1" name=""/>
        <p:cNvGrpSpPr/>
        <p:nvPr/>
      </p:nvGrpSpPr>
      <p:grpSpPr>
        <a:xfrm>
          <a:off x="0" y="0"/>
          <a:ext cx="0" cy="0"/>
          <a:chOff x="0" y="0"/>
          <a:chExt cx="0" cy="0"/>
        </a:xfrm>
      </p:grpSpPr>
      <p:sp>
        <p:nvSpPr>
          <p:cNvPr id="94" name="–Christian Bauer"/>
          <p:cNvSpPr txBox="1">
            <a:spLocks noGrp="1"/>
          </p:cNvSpPr>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sz="2400" i="1"/>
            </a:lvl1pPr>
          </a:lstStyle>
          <a:p>
            <a:r>
              <a:t>–Christian Bauer</a:t>
            </a:r>
          </a:p>
        </p:txBody>
      </p:sp>
      <p:sp>
        <p:nvSpPr>
          <p:cNvPr id="95" name="„Zitat hier eingeben.“"/>
          <p:cNvSpPr txBox="1">
            <a:spLocks noGrp="1"/>
          </p:cNvSpPr>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r>
              <a:t>„Zitat hier eingeben.“ </a:t>
            </a:r>
          </a:p>
        </p:txBody>
      </p:sp>
      <p:sp>
        <p:nvSpPr>
          <p:cNvPr id="96"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Foto">
    <p:spTree>
      <p:nvGrpSpPr>
        <p:cNvPr id="1" name=""/>
        <p:cNvGrpSpPr/>
        <p:nvPr/>
      </p:nvGrpSpPr>
      <p:grpSpPr>
        <a:xfrm>
          <a:off x="0" y="0"/>
          <a:ext cx="0" cy="0"/>
          <a:chOff x="0" y="0"/>
          <a:chExt cx="0" cy="0"/>
        </a:xfrm>
      </p:grpSpPr>
      <p:sp>
        <p:nvSpPr>
          <p:cNvPr id="103" name="Bild"/>
          <p:cNvSpPr>
            <a:spLocks noGrp="1"/>
          </p:cNvSpPr>
          <p:nvPr>
            <p:ph type="pic" idx="13"/>
          </p:nvPr>
        </p:nvSpPr>
        <p:spPr>
          <a:xfrm>
            <a:off x="-949853" y="0"/>
            <a:ext cx="14904506" cy="9944100"/>
          </a:xfrm>
          <a:prstGeom prst="rect">
            <a:avLst/>
          </a:prstGeom>
        </p:spPr>
        <p:txBody>
          <a:bodyPr lIns="91439" tIns="45719" rIns="91439" bIns="45719" anchor="t">
            <a:noAutofit/>
          </a:bodyPr>
          <a:lstStyle/>
          <a:p>
            <a:endParaRPr/>
          </a:p>
        </p:txBody>
      </p:sp>
      <p:sp>
        <p:nvSpPr>
          <p:cNvPr id="104"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Leer">
    <p:spTree>
      <p:nvGrpSpPr>
        <p:cNvPr id="1" name=""/>
        <p:cNvGrpSpPr/>
        <p:nvPr/>
      </p:nvGrpSpPr>
      <p:grpSpPr>
        <a:xfrm>
          <a:off x="0" y="0"/>
          <a:ext cx="0" cy="0"/>
          <a:chOff x="0" y="0"/>
          <a:chExt cx="0" cy="0"/>
        </a:xfrm>
      </p:grpSpPr>
      <p:sp>
        <p:nvSpPr>
          <p:cNvPr id="111"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1_Titel - Oben">
    <p:spTree>
      <p:nvGrpSpPr>
        <p:cNvPr id="1" name=""/>
        <p:cNvGrpSpPr/>
        <p:nvPr/>
      </p:nvGrpSpPr>
      <p:grpSpPr>
        <a:xfrm>
          <a:off x="0" y="0"/>
          <a:ext cx="0" cy="0"/>
          <a:chOff x="0" y="0"/>
          <a:chExt cx="0" cy="0"/>
        </a:xfrm>
      </p:grpSpPr>
      <p:sp>
        <p:nvSpPr>
          <p:cNvPr id="118" name="Titeltext"/>
          <p:cNvSpPr txBox="1">
            <a:spLocks noGrp="1"/>
          </p:cNvSpPr>
          <p:nvPr>
            <p:ph type="title"/>
          </p:nvPr>
        </p:nvSpPr>
        <p:spPr>
          <a:xfrm>
            <a:off x="952500" y="444500"/>
            <a:ext cx="11099800" cy="2159000"/>
          </a:xfrm>
          <a:prstGeom prst="rect">
            <a:avLst/>
          </a:prstGeom>
        </p:spPr>
        <p:txBody>
          <a:bodyPr/>
          <a:lstStyle>
            <a:lvl1pPr>
              <a:defRPr sz="7000">
                <a:latin typeface="Helvetica Light"/>
                <a:ea typeface="Helvetica Light"/>
                <a:cs typeface="Helvetica Light"/>
                <a:sym typeface="Helvetica Light"/>
              </a:defRPr>
            </a:lvl1pPr>
          </a:lstStyle>
          <a:p>
            <a:r>
              <a:t>Titeltext</a:t>
            </a:r>
          </a:p>
        </p:txBody>
      </p:sp>
      <p:grpSp>
        <p:nvGrpSpPr>
          <p:cNvPr id="122" name="Gruppieren"/>
          <p:cNvGrpSpPr/>
          <p:nvPr/>
        </p:nvGrpSpPr>
        <p:grpSpPr>
          <a:xfrm>
            <a:off x="1285431" y="-1"/>
            <a:ext cx="11724801" cy="102401"/>
            <a:chOff x="0" y="0"/>
            <a:chExt cx="11724800" cy="102399"/>
          </a:xfrm>
        </p:grpSpPr>
        <p:sp>
          <p:nvSpPr>
            <p:cNvPr id="119" name="Rechteck"/>
            <p:cNvSpPr/>
            <p:nvPr/>
          </p:nvSpPr>
          <p:spPr>
            <a:xfrm>
              <a:off x="-1" y="-1"/>
              <a:ext cx="3891201" cy="102401"/>
            </a:xfrm>
            <a:prstGeom prst="rect">
              <a:avLst/>
            </a:prstGeom>
            <a:solidFill>
              <a:srgbClr val="AA0F1F"/>
            </a:solidFill>
            <a:ln w="12700" cap="flat">
              <a:noFill/>
              <a:miter lim="400000"/>
            </a:ln>
            <a:effectLst/>
          </p:spPr>
          <p:txBody>
            <a:bodyPr wrap="square" lIns="65023" tIns="65023" rIns="65023" bIns="65023" numCol="1" anchor="ctr">
              <a:noAutofit/>
            </a:bodyPr>
            <a:lstStyle/>
            <a:p>
              <a:pPr defTabSz="457200">
                <a:defRPr b="0">
                  <a:solidFill>
                    <a:srgbClr val="FFFFFF"/>
                  </a:solidFill>
                  <a:latin typeface="Arial"/>
                  <a:ea typeface="Arial"/>
                  <a:cs typeface="Arial"/>
                  <a:sym typeface="Arial"/>
                </a:defRPr>
              </a:pPr>
              <a:endParaRPr/>
            </a:p>
          </p:txBody>
        </p:sp>
        <p:sp>
          <p:nvSpPr>
            <p:cNvPr id="120" name="Rechteck"/>
            <p:cNvSpPr/>
            <p:nvPr/>
          </p:nvSpPr>
          <p:spPr>
            <a:xfrm>
              <a:off x="3891200" y="-1"/>
              <a:ext cx="3891201" cy="102401"/>
            </a:xfrm>
            <a:prstGeom prst="rect">
              <a:avLst/>
            </a:prstGeom>
            <a:solidFill>
              <a:srgbClr val="D7471F"/>
            </a:solidFill>
            <a:ln w="12700" cap="flat">
              <a:noFill/>
              <a:miter lim="400000"/>
            </a:ln>
            <a:effectLst/>
          </p:spPr>
          <p:txBody>
            <a:bodyPr wrap="square" lIns="65023" tIns="65023" rIns="65023" bIns="65023" numCol="1" anchor="ctr">
              <a:noAutofit/>
            </a:bodyPr>
            <a:lstStyle/>
            <a:p>
              <a:pPr defTabSz="457200">
                <a:defRPr b="0">
                  <a:solidFill>
                    <a:srgbClr val="FFFFFF"/>
                  </a:solidFill>
                  <a:latin typeface="Arial"/>
                  <a:ea typeface="Arial"/>
                  <a:cs typeface="Arial"/>
                  <a:sym typeface="Arial"/>
                </a:defRPr>
              </a:pPr>
              <a:endParaRPr/>
            </a:p>
          </p:txBody>
        </p:sp>
        <p:sp>
          <p:nvSpPr>
            <p:cNvPr id="121" name="Rechteck"/>
            <p:cNvSpPr/>
            <p:nvPr/>
          </p:nvSpPr>
          <p:spPr>
            <a:xfrm>
              <a:off x="7782400" y="-1"/>
              <a:ext cx="3942401" cy="102401"/>
            </a:xfrm>
            <a:prstGeom prst="rect">
              <a:avLst/>
            </a:prstGeom>
            <a:solidFill>
              <a:srgbClr val="901B6E"/>
            </a:solidFill>
            <a:ln w="12700" cap="flat">
              <a:noFill/>
              <a:miter lim="400000"/>
            </a:ln>
            <a:effectLst/>
          </p:spPr>
          <p:txBody>
            <a:bodyPr wrap="square" lIns="65023" tIns="65023" rIns="65023" bIns="65023" numCol="1" anchor="ctr">
              <a:noAutofit/>
            </a:bodyPr>
            <a:lstStyle/>
            <a:p>
              <a:pPr defTabSz="457200">
                <a:defRPr b="0">
                  <a:solidFill>
                    <a:srgbClr val="FFFFFF"/>
                  </a:solidFill>
                  <a:latin typeface="Arial"/>
                  <a:ea typeface="Arial"/>
                  <a:cs typeface="Arial"/>
                  <a:sym typeface="Arial"/>
                </a:defRPr>
              </a:pPr>
              <a:endParaRPr/>
            </a:p>
          </p:txBody>
        </p:sp>
      </p:grpSp>
      <p:pic>
        <p:nvPicPr>
          <p:cNvPr id="123" name="Logo_17pt.wmf" descr="Logo_17pt.wmf"/>
          <p:cNvPicPr>
            <a:picLocks noChangeAspect="1"/>
          </p:cNvPicPr>
          <p:nvPr/>
        </p:nvPicPr>
        <p:blipFill>
          <a:blip r:embed="rId2"/>
          <a:stretch>
            <a:fillRect/>
          </a:stretch>
        </p:blipFill>
        <p:spPr>
          <a:xfrm>
            <a:off x="11008500" y="8573622"/>
            <a:ext cx="1492393" cy="869245"/>
          </a:xfrm>
          <a:prstGeom prst="rect">
            <a:avLst/>
          </a:prstGeom>
          <a:ln w="12700">
            <a:miter lim="400000"/>
          </a:ln>
        </p:spPr>
      </p:pic>
      <p:sp>
        <p:nvSpPr>
          <p:cNvPr id="124" name="Foliennummer"/>
          <p:cNvSpPr txBox="1">
            <a:spLocks noGrp="1"/>
          </p:cNvSpPr>
          <p:nvPr>
            <p:ph type="sldNum" sz="quarter" idx="2"/>
          </p:nvPr>
        </p:nvSpPr>
        <p:spPr>
          <a:xfrm>
            <a:off x="6311798" y="9251950"/>
            <a:ext cx="368504" cy="381000"/>
          </a:xfrm>
          <a:prstGeom prst="rect">
            <a:avLst/>
          </a:prstGeom>
        </p:spPr>
        <p:txBody>
          <a:bodyPr/>
          <a:lstStyle>
            <a:lvl1pPr>
              <a:defRPr sz="1800">
                <a:latin typeface="Helvetica Light"/>
                <a:ea typeface="Helvetica Light"/>
                <a:cs typeface="Helvetica Light"/>
                <a:sym typeface="Helvetica Light"/>
              </a:defRPr>
            </a:lvl1pPr>
          </a:lstStyle>
          <a:p>
            <a:fld id="{86CB4B4D-7CA3-9044-876B-883B54F8677D}" type="slidenum">
              <a:t>‹Nr.›</a:t>
            </a:fld>
            <a:endParaRPr/>
          </a:p>
        </p:txBody>
      </p:sp>
    </p:spTree>
  </p:cSld>
  <p:clrMapOvr>
    <a:masterClrMapping/>
  </p:clrMapOvr>
  <p:transition spd="med"/>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el - Oben">
    <p:spTree>
      <p:nvGrpSpPr>
        <p:cNvPr id="1" name=""/>
        <p:cNvGrpSpPr/>
        <p:nvPr/>
      </p:nvGrpSpPr>
      <p:grpSpPr>
        <a:xfrm>
          <a:off x="0" y="0"/>
          <a:ext cx="0" cy="0"/>
          <a:chOff x="0" y="0"/>
          <a:chExt cx="0" cy="0"/>
        </a:xfrm>
      </p:grpSpPr>
      <p:sp>
        <p:nvSpPr>
          <p:cNvPr id="131" name="Titeltext"/>
          <p:cNvSpPr txBox="1">
            <a:spLocks noGrp="1"/>
          </p:cNvSpPr>
          <p:nvPr>
            <p:ph type="title"/>
          </p:nvPr>
        </p:nvSpPr>
        <p:spPr>
          <a:xfrm>
            <a:off x="952500" y="444500"/>
            <a:ext cx="11099800" cy="2159000"/>
          </a:xfrm>
          <a:prstGeom prst="rect">
            <a:avLst/>
          </a:prstGeom>
        </p:spPr>
        <p:txBody>
          <a:bodyPr/>
          <a:lstStyle>
            <a:lvl1pPr>
              <a:defRPr>
                <a:latin typeface="Helvetica Light"/>
                <a:ea typeface="Helvetica Light"/>
                <a:cs typeface="Helvetica Light"/>
                <a:sym typeface="Helvetica Light"/>
              </a:defRPr>
            </a:lvl1pPr>
          </a:lstStyle>
          <a:p>
            <a:r>
              <a:t>Titeltext</a:t>
            </a:r>
          </a:p>
        </p:txBody>
      </p:sp>
      <p:grpSp>
        <p:nvGrpSpPr>
          <p:cNvPr id="135" name="Gruppieren"/>
          <p:cNvGrpSpPr/>
          <p:nvPr/>
        </p:nvGrpSpPr>
        <p:grpSpPr>
          <a:xfrm>
            <a:off x="1285431" y="-1"/>
            <a:ext cx="11724801" cy="102401"/>
            <a:chOff x="0" y="0"/>
            <a:chExt cx="11724800" cy="102399"/>
          </a:xfrm>
        </p:grpSpPr>
        <p:sp>
          <p:nvSpPr>
            <p:cNvPr id="132" name="Rechteck"/>
            <p:cNvSpPr/>
            <p:nvPr/>
          </p:nvSpPr>
          <p:spPr>
            <a:xfrm>
              <a:off x="-1" y="-1"/>
              <a:ext cx="3891201" cy="102401"/>
            </a:xfrm>
            <a:prstGeom prst="rect">
              <a:avLst/>
            </a:prstGeom>
            <a:solidFill>
              <a:srgbClr val="AA0F1F"/>
            </a:solidFill>
            <a:ln w="12700" cap="flat">
              <a:noFill/>
              <a:miter lim="400000"/>
            </a:ln>
            <a:effectLst/>
          </p:spPr>
          <p:txBody>
            <a:bodyPr wrap="square" lIns="65023" tIns="65023" rIns="65023" bIns="65023" numCol="1" anchor="ctr">
              <a:noAutofit/>
            </a:bodyPr>
            <a:lstStyle/>
            <a:p>
              <a:pPr defTabSz="457200">
                <a:defRPr b="0">
                  <a:solidFill>
                    <a:srgbClr val="FFFFFF"/>
                  </a:solidFill>
                  <a:latin typeface="Arial"/>
                  <a:ea typeface="Arial"/>
                  <a:cs typeface="Arial"/>
                  <a:sym typeface="Arial"/>
                </a:defRPr>
              </a:pPr>
              <a:endParaRPr/>
            </a:p>
          </p:txBody>
        </p:sp>
        <p:sp>
          <p:nvSpPr>
            <p:cNvPr id="133" name="Rechteck"/>
            <p:cNvSpPr/>
            <p:nvPr/>
          </p:nvSpPr>
          <p:spPr>
            <a:xfrm>
              <a:off x="3891200" y="-1"/>
              <a:ext cx="3891201" cy="102401"/>
            </a:xfrm>
            <a:prstGeom prst="rect">
              <a:avLst/>
            </a:prstGeom>
            <a:solidFill>
              <a:srgbClr val="D7471F"/>
            </a:solidFill>
            <a:ln w="12700" cap="flat">
              <a:noFill/>
              <a:miter lim="400000"/>
            </a:ln>
            <a:effectLst/>
          </p:spPr>
          <p:txBody>
            <a:bodyPr wrap="square" lIns="65023" tIns="65023" rIns="65023" bIns="65023" numCol="1" anchor="ctr">
              <a:noAutofit/>
            </a:bodyPr>
            <a:lstStyle/>
            <a:p>
              <a:pPr defTabSz="457200">
                <a:defRPr b="0">
                  <a:solidFill>
                    <a:srgbClr val="FFFFFF"/>
                  </a:solidFill>
                  <a:latin typeface="Arial"/>
                  <a:ea typeface="Arial"/>
                  <a:cs typeface="Arial"/>
                  <a:sym typeface="Arial"/>
                </a:defRPr>
              </a:pPr>
              <a:endParaRPr/>
            </a:p>
          </p:txBody>
        </p:sp>
        <p:sp>
          <p:nvSpPr>
            <p:cNvPr id="134" name="Rechteck"/>
            <p:cNvSpPr/>
            <p:nvPr/>
          </p:nvSpPr>
          <p:spPr>
            <a:xfrm>
              <a:off x="7782400" y="-1"/>
              <a:ext cx="3942401" cy="102401"/>
            </a:xfrm>
            <a:prstGeom prst="rect">
              <a:avLst/>
            </a:prstGeom>
            <a:solidFill>
              <a:srgbClr val="901B6E"/>
            </a:solidFill>
            <a:ln w="12700" cap="flat">
              <a:noFill/>
              <a:miter lim="400000"/>
            </a:ln>
            <a:effectLst/>
          </p:spPr>
          <p:txBody>
            <a:bodyPr wrap="square" lIns="65023" tIns="65023" rIns="65023" bIns="65023" numCol="1" anchor="ctr">
              <a:noAutofit/>
            </a:bodyPr>
            <a:lstStyle/>
            <a:p>
              <a:pPr defTabSz="457200">
                <a:defRPr b="0">
                  <a:solidFill>
                    <a:srgbClr val="FFFFFF"/>
                  </a:solidFill>
                  <a:latin typeface="Arial"/>
                  <a:ea typeface="Arial"/>
                  <a:cs typeface="Arial"/>
                  <a:sym typeface="Arial"/>
                </a:defRPr>
              </a:pPr>
              <a:endParaRPr/>
            </a:p>
          </p:txBody>
        </p:sp>
      </p:grpSp>
      <p:sp>
        <p:nvSpPr>
          <p:cNvPr id="136" name="Foliennummer"/>
          <p:cNvSpPr txBox="1">
            <a:spLocks noGrp="1"/>
          </p:cNvSpPr>
          <p:nvPr>
            <p:ph type="sldNum" sz="quarter" idx="2"/>
          </p:nvPr>
        </p:nvSpPr>
        <p:spPr>
          <a:xfrm>
            <a:off x="6311798" y="9251950"/>
            <a:ext cx="368504" cy="381000"/>
          </a:xfrm>
          <a:prstGeom prst="rect">
            <a:avLst/>
          </a:prstGeom>
        </p:spPr>
        <p:txBody>
          <a:bodyPr/>
          <a:lstStyle>
            <a:lvl1pPr>
              <a:defRPr sz="1800">
                <a:latin typeface="Helvetica Light"/>
                <a:ea typeface="Helvetica Light"/>
                <a:cs typeface="Helvetica Light"/>
                <a:sym typeface="Helvetica Light"/>
              </a:defRPr>
            </a:lvl1pPr>
          </a:lstStyle>
          <a:p>
            <a:fld id="{86CB4B4D-7CA3-9044-876B-883B54F8677D}" type="slidenum">
              <a:t>‹Nr.›</a:t>
            </a:fld>
            <a:endParaRPr/>
          </a:p>
        </p:txBody>
      </p:sp>
    </p:spTree>
  </p:cSld>
  <p:clrMapOvr>
    <a:masterClrMapping/>
  </p:clrMapOvr>
  <p:transition spd="med"/>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Foto - Horizontal">
    <p:spTree>
      <p:nvGrpSpPr>
        <p:cNvPr id="1" name=""/>
        <p:cNvGrpSpPr/>
        <p:nvPr/>
      </p:nvGrpSpPr>
      <p:grpSpPr>
        <a:xfrm>
          <a:off x="0" y="0"/>
          <a:ext cx="0" cy="0"/>
          <a:chOff x="0" y="0"/>
          <a:chExt cx="0" cy="0"/>
        </a:xfrm>
      </p:grpSpPr>
      <p:sp>
        <p:nvSpPr>
          <p:cNvPr id="20" name="Bild"/>
          <p:cNvSpPr>
            <a:spLocks noGrp="1"/>
          </p:cNvSpPr>
          <p:nvPr>
            <p:ph type="pic" idx="13"/>
          </p:nvPr>
        </p:nvSpPr>
        <p:spPr>
          <a:xfrm>
            <a:off x="1622088" y="289099"/>
            <a:ext cx="9753603" cy="6505789"/>
          </a:xfrm>
          <a:prstGeom prst="rect">
            <a:avLst/>
          </a:prstGeom>
        </p:spPr>
        <p:txBody>
          <a:bodyPr lIns="91439" tIns="45719" rIns="91439" bIns="45719" anchor="t">
            <a:noAutofit/>
          </a:bodyPr>
          <a:lstStyle/>
          <a:p>
            <a:endParaRPr/>
          </a:p>
        </p:txBody>
      </p:sp>
      <p:sp>
        <p:nvSpPr>
          <p:cNvPr id="21" name="Titeltext"/>
          <p:cNvSpPr txBox="1">
            <a:spLocks noGrp="1"/>
          </p:cNvSpPr>
          <p:nvPr>
            <p:ph type="title"/>
          </p:nvPr>
        </p:nvSpPr>
        <p:spPr>
          <a:xfrm>
            <a:off x="1270000" y="6718300"/>
            <a:ext cx="10464800" cy="1422400"/>
          </a:xfrm>
          <a:prstGeom prst="rect">
            <a:avLst/>
          </a:prstGeom>
        </p:spPr>
        <p:txBody>
          <a:bodyPr anchor="b"/>
          <a:lstStyle/>
          <a:p>
            <a:r>
              <a:t>Titeltext</a:t>
            </a:r>
          </a:p>
        </p:txBody>
      </p:sp>
      <p:sp>
        <p:nvSpPr>
          <p:cNvPr id="22" name="Textebene 1…"/>
          <p:cNvSpPr txBox="1">
            <a:spLocks noGrp="1"/>
          </p:cNvSpPr>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Textebene 1</a:t>
            </a:r>
          </a:p>
          <a:p>
            <a:pPr lvl="1"/>
            <a:r>
              <a:t>Textebene 2</a:t>
            </a:r>
          </a:p>
          <a:p>
            <a:pPr lvl="2"/>
            <a:r>
              <a:t>Textebene 3</a:t>
            </a:r>
          </a:p>
          <a:p>
            <a:pPr lvl="3"/>
            <a:r>
              <a:t>Textebene 4</a:t>
            </a:r>
          </a:p>
          <a:p>
            <a:pPr lvl="4"/>
            <a:r>
              <a:t>Textebene 5</a:t>
            </a:r>
          </a:p>
        </p:txBody>
      </p:sp>
      <p:sp>
        <p:nvSpPr>
          <p:cNvPr id="23"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el - Mitte">
    <p:spTree>
      <p:nvGrpSpPr>
        <p:cNvPr id="1" name=""/>
        <p:cNvGrpSpPr/>
        <p:nvPr/>
      </p:nvGrpSpPr>
      <p:grpSpPr>
        <a:xfrm>
          <a:off x="0" y="0"/>
          <a:ext cx="0" cy="0"/>
          <a:chOff x="0" y="0"/>
          <a:chExt cx="0" cy="0"/>
        </a:xfrm>
      </p:grpSpPr>
      <p:sp>
        <p:nvSpPr>
          <p:cNvPr id="30" name="Titeltext"/>
          <p:cNvSpPr txBox="1">
            <a:spLocks noGrp="1"/>
          </p:cNvSpPr>
          <p:nvPr>
            <p:ph type="title"/>
          </p:nvPr>
        </p:nvSpPr>
        <p:spPr>
          <a:xfrm>
            <a:off x="1270000" y="3225800"/>
            <a:ext cx="10464800" cy="3302000"/>
          </a:xfrm>
          <a:prstGeom prst="rect">
            <a:avLst/>
          </a:prstGeom>
        </p:spPr>
        <p:txBody>
          <a:bodyPr/>
          <a:lstStyle/>
          <a:p>
            <a:r>
              <a:t>Titeltext</a:t>
            </a:r>
          </a:p>
        </p:txBody>
      </p:sp>
      <p:sp>
        <p:nvSpPr>
          <p:cNvPr id="31"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Foto - Vertikal">
    <p:spTree>
      <p:nvGrpSpPr>
        <p:cNvPr id="1" name=""/>
        <p:cNvGrpSpPr/>
        <p:nvPr/>
      </p:nvGrpSpPr>
      <p:grpSpPr>
        <a:xfrm>
          <a:off x="0" y="0"/>
          <a:ext cx="0" cy="0"/>
          <a:chOff x="0" y="0"/>
          <a:chExt cx="0" cy="0"/>
        </a:xfrm>
      </p:grpSpPr>
      <p:sp>
        <p:nvSpPr>
          <p:cNvPr id="38" name="Bild"/>
          <p:cNvSpPr>
            <a:spLocks noGrp="1"/>
          </p:cNvSpPr>
          <p:nvPr>
            <p:ph type="pic" idx="13"/>
          </p:nvPr>
        </p:nvSpPr>
        <p:spPr>
          <a:xfrm>
            <a:off x="2263775" y="613833"/>
            <a:ext cx="12401550" cy="8267701"/>
          </a:xfrm>
          <a:prstGeom prst="rect">
            <a:avLst/>
          </a:prstGeom>
        </p:spPr>
        <p:txBody>
          <a:bodyPr lIns="91439" tIns="45719" rIns="91439" bIns="45719" anchor="t">
            <a:noAutofit/>
          </a:bodyPr>
          <a:lstStyle/>
          <a:p>
            <a:endParaRPr/>
          </a:p>
        </p:txBody>
      </p:sp>
      <p:sp>
        <p:nvSpPr>
          <p:cNvPr id="39" name="Titeltext"/>
          <p:cNvSpPr txBox="1">
            <a:spLocks noGrp="1"/>
          </p:cNvSpPr>
          <p:nvPr>
            <p:ph type="title"/>
          </p:nvPr>
        </p:nvSpPr>
        <p:spPr>
          <a:xfrm>
            <a:off x="952500" y="635000"/>
            <a:ext cx="5334000" cy="3987800"/>
          </a:xfrm>
          <a:prstGeom prst="rect">
            <a:avLst/>
          </a:prstGeom>
        </p:spPr>
        <p:txBody>
          <a:bodyPr anchor="b"/>
          <a:lstStyle>
            <a:lvl1pPr>
              <a:defRPr sz="6000"/>
            </a:lvl1pPr>
          </a:lstStyle>
          <a:p>
            <a:r>
              <a:t>Titeltext</a:t>
            </a:r>
          </a:p>
        </p:txBody>
      </p:sp>
      <p:sp>
        <p:nvSpPr>
          <p:cNvPr id="40" name="Textebene 1…"/>
          <p:cNvSpPr txBox="1">
            <a:spLocks noGrp="1"/>
          </p:cNvSpPr>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Textebene 1</a:t>
            </a:r>
          </a:p>
          <a:p>
            <a:pPr lvl="1"/>
            <a:r>
              <a:t>Textebene 2</a:t>
            </a:r>
          </a:p>
          <a:p>
            <a:pPr lvl="2"/>
            <a:r>
              <a:t>Textebene 3</a:t>
            </a:r>
          </a:p>
          <a:p>
            <a:pPr lvl="3"/>
            <a:r>
              <a:t>Textebene 4</a:t>
            </a:r>
          </a:p>
          <a:p>
            <a:pPr lvl="4"/>
            <a:r>
              <a:t>Textebene 5</a:t>
            </a:r>
          </a:p>
        </p:txBody>
      </p:sp>
      <p:sp>
        <p:nvSpPr>
          <p:cNvPr id="41"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2_Titel - Oben">
    <p:spTree>
      <p:nvGrpSpPr>
        <p:cNvPr id="1" name=""/>
        <p:cNvGrpSpPr/>
        <p:nvPr/>
      </p:nvGrpSpPr>
      <p:grpSpPr>
        <a:xfrm>
          <a:off x="0" y="0"/>
          <a:ext cx="0" cy="0"/>
          <a:chOff x="0" y="0"/>
          <a:chExt cx="0" cy="0"/>
        </a:xfrm>
      </p:grpSpPr>
      <p:sp>
        <p:nvSpPr>
          <p:cNvPr id="48" name="Titeltext"/>
          <p:cNvSpPr txBox="1">
            <a:spLocks noGrp="1"/>
          </p:cNvSpPr>
          <p:nvPr>
            <p:ph type="title"/>
          </p:nvPr>
        </p:nvSpPr>
        <p:spPr>
          <a:prstGeom prst="rect">
            <a:avLst/>
          </a:prstGeom>
        </p:spPr>
        <p:txBody>
          <a:bodyPr/>
          <a:lstStyle/>
          <a:p>
            <a:r>
              <a:t>Titeltext</a:t>
            </a:r>
          </a:p>
        </p:txBody>
      </p:sp>
      <p:sp>
        <p:nvSpPr>
          <p:cNvPr id="49"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el &amp; Aufzählung">
    <p:spTree>
      <p:nvGrpSpPr>
        <p:cNvPr id="1" name=""/>
        <p:cNvGrpSpPr/>
        <p:nvPr/>
      </p:nvGrpSpPr>
      <p:grpSpPr>
        <a:xfrm>
          <a:off x="0" y="0"/>
          <a:ext cx="0" cy="0"/>
          <a:chOff x="0" y="0"/>
          <a:chExt cx="0" cy="0"/>
        </a:xfrm>
      </p:grpSpPr>
      <p:sp>
        <p:nvSpPr>
          <p:cNvPr id="56" name="Titeltext"/>
          <p:cNvSpPr txBox="1">
            <a:spLocks noGrp="1"/>
          </p:cNvSpPr>
          <p:nvPr>
            <p:ph type="title"/>
          </p:nvPr>
        </p:nvSpPr>
        <p:spPr>
          <a:prstGeom prst="rect">
            <a:avLst/>
          </a:prstGeom>
        </p:spPr>
        <p:txBody>
          <a:bodyPr/>
          <a:lstStyle/>
          <a:p>
            <a:r>
              <a:t>Titeltext</a:t>
            </a:r>
          </a:p>
        </p:txBody>
      </p:sp>
      <p:sp>
        <p:nvSpPr>
          <p:cNvPr id="57" name="Textebene 1…"/>
          <p:cNvSpPr txBox="1">
            <a:spLocks noGrp="1"/>
          </p:cNvSpPr>
          <p:nvPr>
            <p:ph type="body" idx="1"/>
          </p:nvPr>
        </p:nvSpPr>
        <p:spPr>
          <a:prstGeom prst="rect">
            <a:avLst/>
          </a:prstGeom>
        </p:spPr>
        <p:txBody>
          <a:bodyPr/>
          <a:lstStyle/>
          <a:p>
            <a:r>
              <a:t>Textebene 1</a:t>
            </a:r>
          </a:p>
          <a:p>
            <a:pPr lvl="1"/>
            <a:r>
              <a:t>Textebene 2</a:t>
            </a:r>
          </a:p>
          <a:p>
            <a:pPr lvl="2"/>
            <a:r>
              <a:t>Textebene 3</a:t>
            </a:r>
          </a:p>
          <a:p>
            <a:pPr lvl="3"/>
            <a:r>
              <a:t>Textebene 4</a:t>
            </a:r>
          </a:p>
          <a:p>
            <a:pPr lvl="4"/>
            <a:r>
              <a:t>Textebene 5</a:t>
            </a:r>
          </a:p>
        </p:txBody>
      </p:sp>
      <p:sp>
        <p:nvSpPr>
          <p:cNvPr id="58" name="Rechteck"/>
          <p:cNvSpPr/>
          <p:nvPr/>
        </p:nvSpPr>
        <p:spPr>
          <a:xfrm>
            <a:off x="-87859" y="-876298"/>
            <a:ext cx="11651941" cy="1072156"/>
          </a:xfrm>
          <a:prstGeom prst="rect">
            <a:avLst/>
          </a:prstGeom>
          <a:solidFill>
            <a:schemeClr val="accent1">
              <a:hueOff val="114395"/>
              <a:lumOff val="-24975"/>
            </a:schemeClr>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59"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el, Aufzählung &amp; Foto">
    <p:spTree>
      <p:nvGrpSpPr>
        <p:cNvPr id="1" name=""/>
        <p:cNvGrpSpPr/>
        <p:nvPr/>
      </p:nvGrpSpPr>
      <p:grpSpPr>
        <a:xfrm>
          <a:off x="0" y="0"/>
          <a:ext cx="0" cy="0"/>
          <a:chOff x="0" y="0"/>
          <a:chExt cx="0" cy="0"/>
        </a:xfrm>
      </p:grpSpPr>
      <p:sp>
        <p:nvSpPr>
          <p:cNvPr id="66" name="Bild"/>
          <p:cNvSpPr>
            <a:spLocks noGrp="1"/>
          </p:cNvSpPr>
          <p:nvPr>
            <p:ph type="pic" idx="13"/>
          </p:nvPr>
        </p:nvSpPr>
        <p:spPr>
          <a:xfrm>
            <a:off x="4086225" y="2586566"/>
            <a:ext cx="9429750" cy="6286501"/>
          </a:xfrm>
          <a:prstGeom prst="rect">
            <a:avLst/>
          </a:prstGeom>
        </p:spPr>
        <p:txBody>
          <a:bodyPr lIns="91439" tIns="45719" rIns="91439" bIns="45719" anchor="t">
            <a:noAutofit/>
          </a:bodyPr>
          <a:lstStyle/>
          <a:p>
            <a:endParaRPr/>
          </a:p>
        </p:txBody>
      </p:sp>
      <p:sp>
        <p:nvSpPr>
          <p:cNvPr id="67" name="Titeltext"/>
          <p:cNvSpPr txBox="1">
            <a:spLocks noGrp="1"/>
          </p:cNvSpPr>
          <p:nvPr>
            <p:ph type="title"/>
          </p:nvPr>
        </p:nvSpPr>
        <p:spPr>
          <a:prstGeom prst="rect">
            <a:avLst/>
          </a:prstGeom>
        </p:spPr>
        <p:txBody>
          <a:bodyPr/>
          <a:lstStyle/>
          <a:p>
            <a:r>
              <a:t>Titeltext</a:t>
            </a:r>
          </a:p>
        </p:txBody>
      </p:sp>
      <p:sp>
        <p:nvSpPr>
          <p:cNvPr id="68" name="Textebene 1…"/>
          <p:cNvSpPr txBox="1">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Textebene 1</a:t>
            </a:r>
          </a:p>
          <a:p>
            <a:pPr lvl="1"/>
            <a:r>
              <a:t>Textebene 2</a:t>
            </a:r>
          </a:p>
          <a:p>
            <a:pPr lvl="2"/>
            <a:r>
              <a:t>Textebene 3</a:t>
            </a:r>
          </a:p>
          <a:p>
            <a:pPr lvl="3"/>
            <a:r>
              <a:t>Textebene 4</a:t>
            </a:r>
          </a:p>
          <a:p>
            <a:pPr lvl="4"/>
            <a:r>
              <a:t>Textebene 5</a:t>
            </a:r>
          </a:p>
        </p:txBody>
      </p:sp>
      <p:sp>
        <p:nvSpPr>
          <p:cNvPr id="69" name="Foliennummer"/>
          <p:cNvSpPr txBox="1">
            <a:spLocks noGrp="1"/>
          </p:cNvSpPr>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t>‹Nr.›</a:t>
            </a:fld>
            <a:endParaRPr/>
          </a:p>
        </p:txBody>
      </p:sp>
    </p:spTree>
  </p:cSld>
  <p:clrMapOvr>
    <a:masterClrMapping/>
  </p:clrMapOvr>
  <p:transition spd="med"/>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unkte">
    <p:spTree>
      <p:nvGrpSpPr>
        <p:cNvPr id="1" name=""/>
        <p:cNvGrpSpPr/>
        <p:nvPr/>
      </p:nvGrpSpPr>
      <p:grpSpPr>
        <a:xfrm>
          <a:off x="0" y="0"/>
          <a:ext cx="0" cy="0"/>
          <a:chOff x="0" y="0"/>
          <a:chExt cx="0" cy="0"/>
        </a:xfrm>
      </p:grpSpPr>
      <p:sp>
        <p:nvSpPr>
          <p:cNvPr id="76" name="Textebene 1…"/>
          <p:cNvSpPr txBox="1">
            <a:spLocks noGrp="1"/>
          </p:cNvSpPr>
          <p:nvPr>
            <p:ph type="body" idx="1"/>
          </p:nvPr>
        </p:nvSpPr>
        <p:spPr>
          <a:xfrm>
            <a:off x="952500" y="1270000"/>
            <a:ext cx="11099800" cy="7213600"/>
          </a:xfrm>
          <a:prstGeom prst="rect">
            <a:avLst/>
          </a:prstGeom>
        </p:spPr>
        <p:txBody>
          <a:bodyPr/>
          <a:lstStyle/>
          <a:p>
            <a:r>
              <a:t>Textebene 1</a:t>
            </a:r>
          </a:p>
          <a:p>
            <a:pPr lvl="1"/>
            <a:r>
              <a:t>Textebene 2</a:t>
            </a:r>
          </a:p>
          <a:p>
            <a:pPr lvl="2"/>
            <a:r>
              <a:t>Textebene 3</a:t>
            </a:r>
          </a:p>
          <a:p>
            <a:pPr lvl="3"/>
            <a:r>
              <a:t>Textebene 4</a:t>
            </a:r>
          </a:p>
          <a:p>
            <a:pPr lvl="4"/>
            <a:r>
              <a:t>Textebene 5</a:t>
            </a:r>
          </a:p>
        </p:txBody>
      </p:sp>
      <p:sp>
        <p:nvSpPr>
          <p:cNvPr id="77"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Foto - 3 Stück">
    <p:spTree>
      <p:nvGrpSpPr>
        <p:cNvPr id="1" name=""/>
        <p:cNvGrpSpPr/>
        <p:nvPr/>
      </p:nvGrpSpPr>
      <p:grpSpPr>
        <a:xfrm>
          <a:off x="0" y="0"/>
          <a:ext cx="0" cy="0"/>
          <a:chOff x="0" y="0"/>
          <a:chExt cx="0" cy="0"/>
        </a:xfrm>
      </p:grpSpPr>
      <p:sp>
        <p:nvSpPr>
          <p:cNvPr id="84" name="Bild"/>
          <p:cNvSpPr>
            <a:spLocks noGrp="1"/>
          </p:cNvSpPr>
          <p:nvPr>
            <p:ph type="pic" sz="quarter" idx="13"/>
          </p:nvPr>
        </p:nvSpPr>
        <p:spPr>
          <a:xfrm>
            <a:off x="6680200" y="5029200"/>
            <a:ext cx="6054748" cy="4038600"/>
          </a:xfrm>
          <a:prstGeom prst="rect">
            <a:avLst/>
          </a:prstGeom>
        </p:spPr>
        <p:txBody>
          <a:bodyPr lIns="91439" tIns="45719" rIns="91439" bIns="45719" anchor="t">
            <a:noAutofit/>
          </a:bodyPr>
          <a:lstStyle/>
          <a:p>
            <a:endParaRPr/>
          </a:p>
        </p:txBody>
      </p:sp>
      <p:sp>
        <p:nvSpPr>
          <p:cNvPr id="85" name="Bild"/>
          <p:cNvSpPr>
            <a:spLocks noGrp="1"/>
          </p:cNvSpPr>
          <p:nvPr>
            <p:ph type="pic" sz="quarter" idx="14"/>
          </p:nvPr>
        </p:nvSpPr>
        <p:spPr>
          <a:xfrm>
            <a:off x="6502400" y="889000"/>
            <a:ext cx="5867400" cy="3911601"/>
          </a:xfrm>
          <a:prstGeom prst="rect">
            <a:avLst/>
          </a:prstGeom>
        </p:spPr>
        <p:txBody>
          <a:bodyPr lIns="91439" tIns="45719" rIns="91439" bIns="45719" anchor="t">
            <a:noAutofit/>
          </a:bodyPr>
          <a:lstStyle/>
          <a:p>
            <a:endParaRPr/>
          </a:p>
        </p:txBody>
      </p:sp>
      <p:sp>
        <p:nvSpPr>
          <p:cNvPr id="86" name="Bild"/>
          <p:cNvSpPr>
            <a:spLocks noGrp="1"/>
          </p:cNvSpPr>
          <p:nvPr>
            <p:ph type="pic" idx="15"/>
          </p:nvPr>
        </p:nvSpPr>
        <p:spPr>
          <a:xfrm>
            <a:off x="-2374900" y="889000"/>
            <a:ext cx="11982450" cy="7988300"/>
          </a:xfrm>
          <a:prstGeom prst="rect">
            <a:avLst/>
          </a:prstGeom>
        </p:spPr>
        <p:txBody>
          <a:bodyPr lIns="91439" tIns="45719" rIns="91439" bIns="45719" anchor="t">
            <a:noAutofit/>
          </a:bodyPr>
          <a:lstStyle/>
          <a:p>
            <a:endParaRPr/>
          </a:p>
        </p:txBody>
      </p:sp>
      <p:sp>
        <p:nvSpPr>
          <p:cNvPr id="87"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eltext"/>
          <p:cNvSpPr txBox="1">
            <a:spLocks noGrp="1"/>
          </p:cNvSpPr>
          <p:nvPr>
            <p:ph type="title"/>
          </p:nvPr>
        </p:nvSpPr>
        <p:spPr>
          <a:xfrm>
            <a:off x="952500" y="254000"/>
            <a:ext cx="11099800" cy="215900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normAutofit/>
          </a:bodyPr>
          <a:lstStyle/>
          <a:p>
            <a:r>
              <a:t>Titeltext</a:t>
            </a:r>
          </a:p>
        </p:txBody>
      </p:sp>
      <p:sp>
        <p:nvSpPr>
          <p:cNvPr id="3" name="Textebene 1…"/>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normAutofit/>
          </a:bodyPr>
          <a:lstStyle/>
          <a:p>
            <a:r>
              <a:t>Textebene 1</a:t>
            </a:r>
          </a:p>
          <a:p>
            <a:pPr lvl="1"/>
            <a:r>
              <a:t>Textebene 2</a:t>
            </a:r>
          </a:p>
          <a:p>
            <a:pPr lvl="2"/>
            <a:r>
              <a:t>Textebene 3</a:t>
            </a:r>
          </a:p>
          <a:p>
            <a:pPr lvl="3"/>
            <a:r>
              <a:t>Textebene 4</a:t>
            </a:r>
          </a:p>
          <a:p>
            <a:pPr lvl="4"/>
            <a:r>
              <a:t>Textebene 5</a:t>
            </a:r>
          </a:p>
        </p:txBody>
      </p:sp>
      <p:sp>
        <p:nvSpPr>
          <p:cNvPr id="4" name="Foliennummer"/>
          <p:cNvSpPr txBox="1">
            <a:spLocks noGrp="1"/>
          </p:cNvSpPr>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sz="1600" b="0">
                <a:latin typeface="Helvetica Neue Light"/>
                <a:ea typeface="Helvetica Neue Light"/>
                <a:cs typeface="Helvetica Neue Light"/>
                <a:sym typeface="Helvetica Neue Light"/>
              </a:defRPr>
            </a:lvl1pPr>
          </a:lstStyle>
          <a:p>
            <a:fld id="{86CB4B4D-7CA3-9044-876B-883B54F8677D}" type="slidenum">
              <a:t>‹Nr.›</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med"/>
  <p:hf hdr="0" ftr="0" dt="0"/>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hyperlink" Target="https://arztsuche.116117.de/" TargetMode="External"/><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hyperlink" Target="https://instahelp.me/d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46"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47"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48"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49"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50"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51"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52"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53"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54"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55"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156"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157"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58"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59"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60"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61"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62"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63"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64"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65"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66"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67"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68"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69"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70"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71"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172"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173"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grpSp>
        <p:nvGrpSpPr>
          <p:cNvPr id="180" name="Gruppieren"/>
          <p:cNvGrpSpPr/>
          <p:nvPr/>
        </p:nvGrpSpPr>
        <p:grpSpPr>
          <a:xfrm>
            <a:off x="0" y="9652000"/>
            <a:ext cx="13004800" cy="254000"/>
            <a:chOff x="0" y="0"/>
            <a:chExt cx="13004800" cy="254000"/>
          </a:xfrm>
        </p:grpSpPr>
        <p:sp>
          <p:nvSpPr>
            <p:cNvPr id="174" name="Rechteck"/>
            <p:cNvSpPr/>
            <p:nvPr/>
          </p:nvSpPr>
          <p:spPr>
            <a:xfrm>
              <a:off x="762000" y="0"/>
              <a:ext cx="2870201" cy="254000"/>
            </a:xfrm>
            <a:prstGeom prst="rect">
              <a:avLst/>
            </a:prstGeom>
            <a:solidFill>
              <a:srgbClr val="01AD2F"/>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175" name="Rechteck"/>
            <p:cNvSpPr/>
            <p:nvPr/>
          </p:nvSpPr>
          <p:spPr>
            <a:xfrm>
              <a:off x="3632200" y="0"/>
              <a:ext cx="2870200" cy="254000"/>
            </a:xfrm>
            <a:prstGeom prst="rect">
              <a:avLst/>
            </a:prstGeom>
            <a:solidFill>
              <a:srgbClr val="DD1166"/>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176" name="Rechteck"/>
            <p:cNvSpPr/>
            <p:nvPr/>
          </p:nvSpPr>
          <p:spPr>
            <a:xfrm>
              <a:off x="6502400" y="0"/>
              <a:ext cx="2870200" cy="254000"/>
            </a:xfrm>
            <a:prstGeom prst="rect">
              <a:avLst/>
            </a:prstGeom>
            <a:solidFill>
              <a:srgbClr val="9314CE"/>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177" name="Rechteck"/>
            <p:cNvSpPr/>
            <p:nvPr/>
          </p:nvSpPr>
          <p:spPr>
            <a:xfrm>
              <a:off x="9372600" y="0"/>
              <a:ext cx="2870200" cy="254000"/>
            </a:xfrm>
            <a:prstGeom prst="rect">
              <a:avLst/>
            </a:prstGeom>
            <a:solidFill>
              <a:srgbClr val="231F20"/>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178" name="Rechteck"/>
            <p:cNvSpPr/>
            <p:nvPr/>
          </p:nvSpPr>
          <p:spPr>
            <a:xfrm>
              <a:off x="12242800" y="0"/>
              <a:ext cx="762000" cy="254000"/>
            </a:xfrm>
            <a:prstGeom prst="rect">
              <a:avLst/>
            </a:prstGeom>
            <a:solidFill>
              <a:srgbClr val="4953E1"/>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179" name="Rechteck"/>
            <p:cNvSpPr/>
            <p:nvPr/>
          </p:nvSpPr>
          <p:spPr>
            <a:xfrm>
              <a:off x="0" y="0"/>
              <a:ext cx="762000" cy="254000"/>
            </a:xfrm>
            <a:prstGeom prst="rect">
              <a:avLst/>
            </a:prstGeom>
            <a:solidFill>
              <a:srgbClr val="4953E1"/>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grpSp>
      <p:sp>
        <p:nvSpPr>
          <p:cNvPr id="181" name="Linie"/>
          <p:cNvSpPr/>
          <p:nvPr/>
        </p:nvSpPr>
        <p:spPr>
          <a:xfrm>
            <a:off x="762000" y="432435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82" name="Slideguide v0.1"/>
          <p:cNvSpPr txBox="1"/>
          <p:nvPr/>
        </p:nvSpPr>
        <p:spPr>
          <a:xfrm>
            <a:off x="766967" y="4603750"/>
            <a:ext cx="5735433" cy="2616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l">
              <a:defRPr sz="1700" b="0">
                <a:latin typeface="PT Sans"/>
                <a:ea typeface="PT Sans"/>
                <a:cs typeface="PT Sans"/>
                <a:sym typeface="PT Sans"/>
              </a:defRPr>
            </a:lvl1pPr>
          </a:lstStyle>
          <a:p>
            <a:r>
              <a:rPr lang="de-DE"/>
              <a:t>Stakeholder, Konkurrenz &amp; Risiken </a:t>
            </a:r>
            <a:endParaRPr/>
          </a:p>
        </p:txBody>
      </p:sp>
      <p:sp>
        <p:nvSpPr>
          <p:cNvPr id="183" name="Advanced Media Institute"/>
          <p:cNvSpPr txBox="1"/>
          <p:nvPr/>
        </p:nvSpPr>
        <p:spPr>
          <a:xfrm>
            <a:off x="787660" y="3698544"/>
            <a:ext cx="9512301" cy="37394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chor="b">
            <a:spAutoFit/>
          </a:bodyPr>
          <a:lstStyle>
            <a:lvl1pPr algn="l">
              <a:lnSpc>
                <a:spcPct val="90000"/>
              </a:lnSpc>
              <a:defRPr sz="2700" b="0">
                <a:solidFill>
                  <a:srgbClr val="2B2B2B"/>
                </a:solidFill>
                <a:latin typeface="Roboto Slab Bold"/>
                <a:ea typeface="Roboto Slab Bold"/>
                <a:cs typeface="Roboto Slab Bold"/>
                <a:sym typeface="Roboto Slab Bold"/>
              </a:defRPr>
            </a:lvl1pPr>
          </a:lstStyle>
          <a:p>
            <a:r>
              <a:t>A</a:t>
            </a:r>
            <a:r>
              <a:rPr lang="de-DE" err="1"/>
              <a:t>udit</a:t>
            </a:r>
            <a:r>
              <a:rPr lang="de-DE"/>
              <a:t> 2 - </a:t>
            </a:r>
            <a:r>
              <a:rPr lang="de-DE" err="1"/>
              <a:t>PsycHelp</a:t>
            </a:r>
            <a:endParaRPr/>
          </a:p>
        </p:txBody>
      </p:sp>
      <p:sp>
        <p:nvSpPr>
          <p:cNvPr id="2" name="Textfeld 1">
            <a:extLst>
              <a:ext uri="{FF2B5EF4-FFF2-40B4-BE49-F238E27FC236}">
                <a16:creationId xmlns:a16="http://schemas.microsoft.com/office/drawing/2014/main" id="{FD67FCDB-8A3D-CAB8-F3E9-3453D8EDB011}"/>
              </a:ext>
            </a:extLst>
          </p:cNvPr>
          <p:cNvSpPr txBox="1"/>
          <p:nvPr/>
        </p:nvSpPr>
        <p:spPr>
          <a:xfrm>
            <a:off x="761993" y="5096197"/>
            <a:ext cx="3776237" cy="21954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kumimoji="0" lang="de-DE" sz="1700" i="0" u="none" strike="noStrike" cap="none" spc="0" normalizeH="0" baseline="0" dirty="0" err="1">
                <a:ln>
                  <a:noFill/>
                </a:ln>
                <a:solidFill>
                  <a:srgbClr val="000000"/>
                </a:solidFill>
                <a:effectLst/>
                <a:uFillTx/>
                <a:latin typeface="Helvetica Neue"/>
                <a:ea typeface="Helvetica Neue"/>
                <a:cs typeface="Helvetica Neue"/>
                <a:sym typeface="Helvetica Neue"/>
              </a:rPr>
              <a:t>Vorgereicht</a:t>
            </a:r>
            <a:r>
              <a:rPr kumimoji="0" lang="de-DE" sz="1700" i="0" u="none" strike="noStrike" cap="none" spc="0" normalizeH="0" baseline="0" dirty="0">
                <a:ln>
                  <a:noFill/>
                </a:ln>
                <a:solidFill>
                  <a:srgbClr val="000000"/>
                </a:solidFill>
                <a:effectLst/>
                <a:uFillTx/>
                <a:latin typeface="Helvetica Neue"/>
                <a:ea typeface="Helvetica Neue"/>
                <a:cs typeface="Helvetica Neue"/>
                <a:sym typeface="Helvetica Neue"/>
              </a:rPr>
              <a:t> von: </a:t>
            </a:r>
          </a:p>
          <a:p>
            <a:pPr marL="0" marR="0" indent="0" algn="l" defTabSz="584200" rtl="0" fontAlgn="auto" latinLnBrk="0" hangingPunct="0">
              <a:lnSpc>
                <a:spcPct val="100000"/>
              </a:lnSpc>
              <a:spcBef>
                <a:spcPts val="0"/>
              </a:spcBef>
              <a:spcAft>
                <a:spcPts val="0"/>
              </a:spcAft>
              <a:buClrTx/>
              <a:buSzTx/>
              <a:buFontTx/>
              <a:buNone/>
              <a:tabLst/>
            </a:pPr>
            <a:r>
              <a:rPr lang="de-DE" sz="1700" b="0" dirty="0"/>
              <a:t>Yasmin Ziegler</a:t>
            </a:r>
          </a:p>
          <a:p>
            <a:pPr marL="0" marR="0" indent="0" algn="l" defTabSz="584200" rtl="0" fontAlgn="auto" latinLnBrk="0" hangingPunct="0">
              <a:lnSpc>
                <a:spcPct val="100000"/>
              </a:lnSpc>
              <a:spcBef>
                <a:spcPts val="0"/>
              </a:spcBef>
              <a:spcAft>
                <a:spcPts val="0"/>
              </a:spcAft>
              <a:buClrTx/>
              <a:buSzTx/>
              <a:buFontTx/>
              <a:buNone/>
              <a:tabLst/>
            </a:pPr>
            <a:r>
              <a:rPr lang="de-DE" sz="1700" b="0" dirty="0" err="1"/>
              <a:t>Seyadeh</a:t>
            </a:r>
            <a:r>
              <a:rPr lang="de-DE" sz="1700" b="0" dirty="0"/>
              <a:t> </a:t>
            </a:r>
            <a:r>
              <a:rPr lang="de-DE" sz="1700" b="0" dirty="0" err="1"/>
              <a:t>Elahe</a:t>
            </a:r>
            <a:r>
              <a:rPr lang="de-DE" sz="1700" b="0" dirty="0"/>
              <a:t> </a:t>
            </a:r>
            <a:r>
              <a:rPr lang="de-DE" sz="1700" b="0" dirty="0" err="1"/>
              <a:t>Kolahi</a:t>
            </a:r>
            <a:endParaRPr lang="de-DE" sz="1700" b="0" dirty="0"/>
          </a:p>
          <a:p>
            <a:pPr marL="0" marR="0" indent="0" algn="l" defTabSz="584200" rtl="0" fontAlgn="auto" latinLnBrk="0" hangingPunct="0">
              <a:lnSpc>
                <a:spcPct val="100000"/>
              </a:lnSpc>
              <a:spcBef>
                <a:spcPts val="0"/>
              </a:spcBef>
              <a:spcAft>
                <a:spcPts val="0"/>
              </a:spcAft>
              <a:buClrTx/>
              <a:buSzTx/>
              <a:buFontTx/>
              <a:buNone/>
              <a:tabLst/>
            </a:pPr>
            <a:r>
              <a:rPr kumimoji="0" lang="de-DE" sz="1700" b="0" i="0" u="none" strike="noStrike" cap="none" spc="0" normalizeH="0" baseline="0" dirty="0">
                <a:ln>
                  <a:noFill/>
                </a:ln>
                <a:solidFill>
                  <a:srgbClr val="000000"/>
                </a:solidFill>
                <a:effectLst/>
                <a:uFillTx/>
                <a:latin typeface="Helvetica Neue"/>
                <a:ea typeface="Helvetica Neue"/>
                <a:cs typeface="Helvetica Neue"/>
                <a:sym typeface="Helvetica Neue"/>
              </a:rPr>
              <a:t>Zoe Maus</a:t>
            </a:r>
          </a:p>
          <a:p>
            <a:pPr marL="0" marR="0" indent="0" algn="l" defTabSz="584200" rtl="0" fontAlgn="auto" latinLnBrk="0" hangingPunct="0">
              <a:lnSpc>
                <a:spcPct val="100000"/>
              </a:lnSpc>
              <a:spcBef>
                <a:spcPts val="0"/>
              </a:spcBef>
              <a:spcAft>
                <a:spcPts val="0"/>
              </a:spcAft>
              <a:buClrTx/>
              <a:buSzTx/>
              <a:buFontTx/>
              <a:buNone/>
              <a:tabLst/>
            </a:pPr>
            <a:r>
              <a:rPr lang="de-DE" sz="1700" dirty="0"/>
              <a:t>Eingereicht bei: </a:t>
            </a:r>
          </a:p>
          <a:p>
            <a:pPr marL="0" marR="0" indent="0" algn="l" defTabSz="584200" rtl="0" fontAlgn="auto" latinLnBrk="0" hangingPunct="0">
              <a:lnSpc>
                <a:spcPct val="100000"/>
              </a:lnSpc>
              <a:spcBef>
                <a:spcPts val="0"/>
              </a:spcBef>
              <a:spcAft>
                <a:spcPts val="0"/>
              </a:spcAft>
              <a:buClrTx/>
              <a:buSzTx/>
              <a:buFontTx/>
              <a:buNone/>
              <a:tabLst/>
            </a:pPr>
            <a:r>
              <a:rPr kumimoji="0" lang="de-DE" sz="1700" b="0" i="0" u="none" strike="noStrike" cap="none" spc="0" normalizeH="0" baseline="0" dirty="0">
                <a:ln>
                  <a:noFill/>
                </a:ln>
                <a:solidFill>
                  <a:srgbClr val="000000"/>
                </a:solidFill>
                <a:effectLst/>
                <a:uFillTx/>
                <a:latin typeface="Helvetica Neue"/>
                <a:ea typeface="Helvetica Neue"/>
                <a:cs typeface="Helvetica Neue"/>
                <a:sym typeface="Helvetica Neue"/>
              </a:rPr>
              <a:t>Prof. Dr. </a:t>
            </a:r>
            <a:r>
              <a:rPr kumimoji="0" lang="de-DE" sz="1700" b="0" i="0" u="none" strike="noStrike" cap="none" spc="0" normalizeH="0" baseline="0" dirty="0" err="1">
                <a:ln>
                  <a:noFill/>
                </a:ln>
                <a:solidFill>
                  <a:srgbClr val="000000"/>
                </a:solidFill>
                <a:effectLst/>
                <a:uFillTx/>
                <a:latin typeface="Helvetica Neue"/>
                <a:ea typeface="Helvetica Neue"/>
                <a:cs typeface="Helvetica Neue"/>
                <a:sym typeface="Helvetica Neue"/>
              </a:rPr>
              <a:t>Mirijam</a:t>
            </a:r>
            <a:r>
              <a:rPr kumimoji="0" lang="de-DE" sz="1700" b="0" i="0" u="none" strike="noStrike" cap="none" spc="0" normalizeH="0" baseline="0" dirty="0">
                <a:ln>
                  <a:noFill/>
                </a:ln>
                <a:solidFill>
                  <a:srgbClr val="000000"/>
                </a:solidFill>
                <a:effectLst/>
                <a:uFillTx/>
                <a:latin typeface="Helvetica Neue"/>
                <a:ea typeface="Helvetica Neue"/>
                <a:cs typeface="Helvetica Neue"/>
                <a:sym typeface="Helvetica Neue"/>
              </a:rPr>
              <a:t> </a:t>
            </a:r>
            <a:r>
              <a:rPr kumimoji="0" lang="de-DE" sz="1700" b="0" i="0" u="none" strike="noStrike" cap="none" spc="0" normalizeH="0" baseline="0" dirty="0" err="1">
                <a:ln>
                  <a:noFill/>
                </a:ln>
                <a:solidFill>
                  <a:srgbClr val="000000"/>
                </a:solidFill>
                <a:effectLst/>
                <a:uFillTx/>
                <a:latin typeface="Helvetica Neue"/>
                <a:ea typeface="Helvetica Neue"/>
                <a:cs typeface="Helvetica Neue"/>
                <a:sym typeface="Helvetica Neue"/>
              </a:rPr>
              <a:t>Blümm</a:t>
            </a:r>
            <a:endParaRPr kumimoji="0" lang="de-DE" sz="1700" b="0" i="0" u="none" strike="noStrike" cap="none" spc="0" normalizeH="0" baseline="0" dirty="0">
              <a:ln>
                <a:noFill/>
              </a:ln>
              <a:solidFill>
                <a:srgbClr val="000000"/>
              </a:solidFill>
              <a:effectLst/>
              <a:uFillTx/>
              <a:latin typeface="Helvetica Neue"/>
              <a:ea typeface="Helvetica Neue"/>
              <a:cs typeface="Helvetica Neue"/>
              <a:sym typeface="Helvetica Neue"/>
            </a:endParaRPr>
          </a:p>
          <a:p>
            <a:pPr marL="0" marR="0" indent="0" algn="l" defTabSz="584200" rtl="0" fontAlgn="auto" latinLnBrk="0" hangingPunct="0">
              <a:lnSpc>
                <a:spcPct val="100000"/>
              </a:lnSpc>
              <a:spcBef>
                <a:spcPts val="0"/>
              </a:spcBef>
              <a:spcAft>
                <a:spcPts val="0"/>
              </a:spcAft>
              <a:buClrTx/>
              <a:buSzTx/>
              <a:buFontTx/>
              <a:buNone/>
              <a:tabLst/>
            </a:pPr>
            <a:r>
              <a:rPr lang="de-DE" sz="1700" b="0" dirty="0"/>
              <a:t>Uwe Müsse</a:t>
            </a:r>
          </a:p>
          <a:p>
            <a:pPr marL="0" marR="0" indent="0" algn="l" defTabSz="584200" rtl="0" fontAlgn="auto" latinLnBrk="0" hangingPunct="0">
              <a:lnSpc>
                <a:spcPct val="100000"/>
              </a:lnSpc>
              <a:spcBef>
                <a:spcPts val="0"/>
              </a:spcBef>
              <a:spcAft>
                <a:spcPts val="0"/>
              </a:spcAft>
              <a:buClrTx/>
              <a:buSzTx/>
              <a:buFontTx/>
              <a:buNone/>
              <a:tabLst/>
            </a:pPr>
            <a:r>
              <a:rPr kumimoji="0" lang="de-DE" sz="1700" b="0" i="0" u="none" strike="noStrike" cap="none" spc="0" normalizeH="0" baseline="0" dirty="0">
                <a:ln>
                  <a:noFill/>
                </a:ln>
                <a:solidFill>
                  <a:srgbClr val="000000"/>
                </a:solidFill>
                <a:effectLst/>
                <a:uFillTx/>
                <a:latin typeface="Helvetica Neue"/>
                <a:ea typeface="Helvetica Neue"/>
                <a:cs typeface="Helvetica Neue"/>
                <a:sym typeface="Helvetica Neue"/>
              </a:rPr>
              <a:t>Simon Schulte</a:t>
            </a:r>
          </a:p>
        </p:txBody>
      </p:sp>
      <p:sp>
        <p:nvSpPr>
          <p:cNvPr id="3" name="Foliennummernplatzhalter 2">
            <a:extLst>
              <a:ext uri="{FF2B5EF4-FFF2-40B4-BE49-F238E27FC236}">
                <a16:creationId xmlns:a16="http://schemas.microsoft.com/office/drawing/2014/main" id="{71C81812-D1D9-F566-9272-63993A2055AA}"/>
              </a:ext>
            </a:extLst>
          </p:cNvPr>
          <p:cNvSpPr>
            <a:spLocks noGrp="1"/>
          </p:cNvSpPr>
          <p:nvPr>
            <p:ph type="sldNum" sz="quarter" idx="2"/>
          </p:nvPr>
        </p:nvSpPr>
        <p:spPr/>
        <p:txBody>
          <a:bodyPr/>
          <a:lstStyle/>
          <a:p>
            <a:fld id="{86CB4B4D-7CA3-9044-876B-883B54F8677D}" type="slidenum">
              <a:rPr lang="de-DE"/>
              <a:t>1</a:t>
            </a:fld>
            <a:endParaRPr lang="de-DE"/>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 name="Umgang mit Bildern"/>
          <p:cNvSpPr txBox="1"/>
          <p:nvPr/>
        </p:nvSpPr>
        <p:spPr>
          <a:xfrm>
            <a:off x="766967" y="778217"/>
            <a:ext cx="2298706" cy="32316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0" tIns="0" rIns="0" bIns="0" anchor="ctr">
            <a:spAutoFit/>
          </a:bodyPr>
          <a:lstStyle>
            <a:lvl1pPr algn="l">
              <a:defRPr sz="2100" b="0">
                <a:latin typeface="Roboto Slab Bold"/>
                <a:ea typeface="Roboto Slab Bold"/>
                <a:cs typeface="Roboto Slab Bold"/>
                <a:sym typeface="Roboto Slab Bold"/>
              </a:defRPr>
            </a:lvl1pPr>
          </a:lstStyle>
          <a:p>
            <a:r>
              <a:rPr lang="de-DE"/>
              <a:t>Konkurrenzanalyse</a:t>
            </a:r>
            <a:endParaRPr/>
          </a:p>
        </p:txBody>
      </p:sp>
      <p:sp>
        <p:nvSpPr>
          <p:cNvPr id="386"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87"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88"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89"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90"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91"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92"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93"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94"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95"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96"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97"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398"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99"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00"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01"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02"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03"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04"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05"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06"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07"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08"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09"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10"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11"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12"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13"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14"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grpSp>
        <p:nvGrpSpPr>
          <p:cNvPr id="421" name="Gruppieren"/>
          <p:cNvGrpSpPr/>
          <p:nvPr/>
        </p:nvGrpSpPr>
        <p:grpSpPr>
          <a:xfrm>
            <a:off x="0" y="9652000"/>
            <a:ext cx="13004800" cy="254000"/>
            <a:chOff x="0" y="0"/>
            <a:chExt cx="13004800" cy="254000"/>
          </a:xfrm>
        </p:grpSpPr>
        <p:sp>
          <p:nvSpPr>
            <p:cNvPr id="415" name="Rechteck"/>
            <p:cNvSpPr/>
            <p:nvPr/>
          </p:nvSpPr>
          <p:spPr>
            <a:xfrm>
              <a:off x="762000" y="0"/>
              <a:ext cx="2870201" cy="254000"/>
            </a:xfrm>
            <a:prstGeom prst="rect">
              <a:avLst/>
            </a:prstGeom>
            <a:solidFill>
              <a:srgbClr val="01AD2F"/>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416" name="Rechteck"/>
            <p:cNvSpPr/>
            <p:nvPr/>
          </p:nvSpPr>
          <p:spPr>
            <a:xfrm>
              <a:off x="3632200" y="0"/>
              <a:ext cx="2870200" cy="254000"/>
            </a:xfrm>
            <a:prstGeom prst="rect">
              <a:avLst/>
            </a:prstGeom>
            <a:solidFill>
              <a:srgbClr val="DD1166"/>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417" name="Rechteck"/>
            <p:cNvSpPr/>
            <p:nvPr/>
          </p:nvSpPr>
          <p:spPr>
            <a:xfrm>
              <a:off x="6502400" y="0"/>
              <a:ext cx="2870200" cy="254000"/>
            </a:xfrm>
            <a:prstGeom prst="rect">
              <a:avLst/>
            </a:prstGeom>
            <a:solidFill>
              <a:srgbClr val="9314CE"/>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418" name="Rechteck"/>
            <p:cNvSpPr/>
            <p:nvPr/>
          </p:nvSpPr>
          <p:spPr>
            <a:xfrm>
              <a:off x="9372600" y="0"/>
              <a:ext cx="2870200" cy="254000"/>
            </a:xfrm>
            <a:prstGeom prst="rect">
              <a:avLst/>
            </a:prstGeom>
            <a:solidFill>
              <a:srgbClr val="231F20"/>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419" name="Rechteck"/>
            <p:cNvSpPr/>
            <p:nvPr/>
          </p:nvSpPr>
          <p:spPr>
            <a:xfrm>
              <a:off x="12242800" y="0"/>
              <a:ext cx="762000" cy="254000"/>
            </a:xfrm>
            <a:prstGeom prst="rect">
              <a:avLst/>
            </a:prstGeom>
            <a:solidFill>
              <a:srgbClr val="4953E1"/>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420" name="Rechteck"/>
            <p:cNvSpPr/>
            <p:nvPr/>
          </p:nvSpPr>
          <p:spPr>
            <a:xfrm>
              <a:off x="0" y="0"/>
              <a:ext cx="762000" cy="254000"/>
            </a:xfrm>
            <a:prstGeom prst="rect">
              <a:avLst/>
            </a:prstGeom>
            <a:solidFill>
              <a:srgbClr val="4953E1"/>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grpSp>
      <p:sp>
        <p:nvSpPr>
          <p:cNvPr id="422" name="Linie"/>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pic>
        <p:nvPicPr>
          <p:cNvPr id="2" name="Grafik 2">
            <a:extLst>
              <a:ext uri="{FF2B5EF4-FFF2-40B4-BE49-F238E27FC236}">
                <a16:creationId xmlns:a16="http://schemas.microsoft.com/office/drawing/2014/main" id="{2B8DDB8B-9072-238E-0A9E-7A3B49A597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684" y="1228972"/>
            <a:ext cx="11840116" cy="8203019"/>
          </a:xfrm>
          <a:prstGeom prst="rect">
            <a:avLst/>
          </a:prstGeom>
        </p:spPr>
      </p:pic>
      <p:sp>
        <p:nvSpPr>
          <p:cNvPr id="3" name="Foliennummernplatzhalter 2">
            <a:extLst>
              <a:ext uri="{FF2B5EF4-FFF2-40B4-BE49-F238E27FC236}">
                <a16:creationId xmlns:a16="http://schemas.microsoft.com/office/drawing/2014/main" id="{346F8B2C-AF36-F696-7156-351C0C36116D}"/>
              </a:ext>
            </a:extLst>
          </p:cNvPr>
          <p:cNvSpPr>
            <a:spLocks noGrp="1"/>
          </p:cNvSpPr>
          <p:nvPr>
            <p:ph type="sldNum" sz="quarter" idx="2"/>
          </p:nvPr>
        </p:nvSpPr>
        <p:spPr/>
        <p:txBody>
          <a:bodyPr/>
          <a:lstStyle/>
          <a:p>
            <a:fld id="{86CB4B4D-7CA3-9044-876B-883B54F8677D}" type="slidenum">
              <a:rPr lang="de-DE"/>
              <a:t>10</a:t>
            </a:fld>
            <a:endParaRPr lang="de-DE"/>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 name="Umgang mit Bildern"/>
          <p:cNvSpPr txBox="1"/>
          <p:nvPr/>
        </p:nvSpPr>
        <p:spPr>
          <a:xfrm>
            <a:off x="766967" y="778217"/>
            <a:ext cx="2298706" cy="32316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0" tIns="0" rIns="0" bIns="0" anchor="ctr">
            <a:spAutoFit/>
          </a:bodyPr>
          <a:lstStyle>
            <a:lvl1pPr algn="l">
              <a:defRPr sz="2100" b="0">
                <a:latin typeface="Roboto Slab Bold"/>
                <a:ea typeface="Roboto Slab Bold"/>
                <a:cs typeface="Roboto Slab Bold"/>
                <a:sym typeface="Roboto Slab Bold"/>
              </a:defRPr>
            </a:lvl1pPr>
          </a:lstStyle>
          <a:p>
            <a:r>
              <a:rPr lang="de-DE"/>
              <a:t>Konkurrenzanalyse</a:t>
            </a:r>
            <a:endParaRPr/>
          </a:p>
        </p:txBody>
      </p:sp>
      <p:sp>
        <p:nvSpPr>
          <p:cNvPr id="427"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428"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29"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430"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31"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432"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33"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434"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35"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436"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37"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438"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439"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40"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41"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42"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43"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44"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45"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46"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47"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48"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49"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50"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51"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52"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53"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54"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55"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grpSp>
        <p:nvGrpSpPr>
          <p:cNvPr id="462" name="Gruppieren"/>
          <p:cNvGrpSpPr/>
          <p:nvPr/>
        </p:nvGrpSpPr>
        <p:grpSpPr>
          <a:xfrm>
            <a:off x="0" y="9652000"/>
            <a:ext cx="13004800" cy="254000"/>
            <a:chOff x="0" y="0"/>
            <a:chExt cx="13004800" cy="254000"/>
          </a:xfrm>
        </p:grpSpPr>
        <p:sp>
          <p:nvSpPr>
            <p:cNvPr id="456" name="Rechteck"/>
            <p:cNvSpPr/>
            <p:nvPr/>
          </p:nvSpPr>
          <p:spPr>
            <a:xfrm>
              <a:off x="762000" y="0"/>
              <a:ext cx="2870201" cy="254000"/>
            </a:xfrm>
            <a:prstGeom prst="rect">
              <a:avLst/>
            </a:prstGeom>
            <a:solidFill>
              <a:srgbClr val="01AD2F"/>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457" name="Rechteck"/>
            <p:cNvSpPr/>
            <p:nvPr/>
          </p:nvSpPr>
          <p:spPr>
            <a:xfrm>
              <a:off x="3632200" y="0"/>
              <a:ext cx="2870200" cy="254000"/>
            </a:xfrm>
            <a:prstGeom prst="rect">
              <a:avLst/>
            </a:prstGeom>
            <a:solidFill>
              <a:srgbClr val="DD1166"/>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458" name="Rechteck"/>
            <p:cNvSpPr/>
            <p:nvPr/>
          </p:nvSpPr>
          <p:spPr>
            <a:xfrm>
              <a:off x="6502400" y="0"/>
              <a:ext cx="2870200" cy="254000"/>
            </a:xfrm>
            <a:prstGeom prst="rect">
              <a:avLst/>
            </a:prstGeom>
            <a:solidFill>
              <a:srgbClr val="9314CE"/>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459" name="Rechteck"/>
            <p:cNvSpPr/>
            <p:nvPr/>
          </p:nvSpPr>
          <p:spPr>
            <a:xfrm>
              <a:off x="9372600" y="0"/>
              <a:ext cx="2870200" cy="254000"/>
            </a:xfrm>
            <a:prstGeom prst="rect">
              <a:avLst/>
            </a:prstGeom>
            <a:solidFill>
              <a:srgbClr val="231F20"/>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460" name="Rechteck"/>
            <p:cNvSpPr/>
            <p:nvPr/>
          </p:nvSpPr>
          <p:spPr>
            <a:xfrm>
              <a:off x="12242800" y="0"/>
              <a:ext cx="762000" cy="254000"/>
            </a:xfrm>
            <a:prstGeom prst="rect">
              <a:avLst/>
            </a:prstGeom>
            <a:solidFill>
              <a:srgbClr val="4953E1"/>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461" name="Rechteck"/>
            <p:cNvSpPr/>
            <p:nvPr/>
          </p:nvSpPr>
          <p:spPr>
            <a:xfrm>
              <a:off x="0" y="0"/>
              <a:ext cx="762000" cy="254000"/>
            </a:xfrm>
            <a:prstGeom prst="rect">
              <a:avLst/>
            </a:prstGeom>
            <a:solidFill>
              <a:srgbClr val="4953E1"/>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grpSp>
      <p:sp>
        <p:nvSpPr>
          <p:cNvPr id="463" name="Linie"/>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pic>
        <p:nvPicPr>
          <p:cNvPr id="2" name="Grafik 2">
            <a:extLst>
              <a:ext uri="{FF2B5EF4-FFF2-40B4-BE49-F238E27FC236}">
                <a16:creationId xmlns:a16="http://schemas.microsoft.com/office/drawing/2014/main" id="{454AE3DD-FE76-ABF6-0F6E-C457934B0D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3310" y="1632242"/>
            <a:ext cx="8653502" cy="6927558"/>
          </a:xfrm>
          <a:prstGeom prst="rect">
            <a:avLst/>
          </a:prstGeom>
        </p:spPr>
      </p:pic>
      <p:sp>
        <p:nvSpPr>
          <p:cNvPr id="3" name="Foliennummernplatzhalter 2">
            <a:extLst>
              <a:ext uri="{FF2B5EF4-FFF2-40B4-BE49-F238E27FC236}">
                <a16:creationId xmlns:a16="http://schemas.microsoft.com/office/drawing/2014/main" id="{6F17B3D1-5012-3DDA-61B8-518DA3864BB7}"/>
              </a:ext>
            </a:extLst>
          </p:cNvPr>
          <p:cNvSpPr>
            <a:spLocks noGrp="1"/>
          </p:cNvSpPr>
          <p:nvPr>
            <p:ph type="sldNum" sz="quarter" idx="2"/>
          </p:nvPr>
        </p:nvSpPr>
        <p:spPr/>
        <p:txBody>
          <a:bodyPr/>
          <a:lstStyle/>
          <a:p>
            <a:fld id="{86CB4B4D-7CA3-9044-876B-883B54F8677D}" type="slidenum">
              <a:rPr lang="de-DE"/>
              <a:t>11</a:t>
            </a:fld>
            <a:endParaRPr lang="de-DE"/>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 name="Umgang mit Bildern"/>
          <p:cNvSpPr txBox="1"/>
          <p:nvPr/>
        </p:nvSpPr>
        <p:spPr>
          <a:xfrm>
            <a:off x="766967" y="778217"/>
            <a:ext cx="2298706" cy="3231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algn="l">
              <a:defRPr sz="2100" b="0">
                <a:latin typeface="Roboto Slab Bold"/>
                <a:ea typeface="Roboto Slab Bold"/>
                <a:cs typeface="Roboto Slab Bold"/>
                <a:sym typeface="Roboto Slab Bold"/>
              </a:defRPr>
            </a:lvl1pPr>
          </a:lstStyle>
          <a:p>
            <a:r>
              <a:rPr lang="de-DE"/>
              <a:t>Konkurrenzanalyse</a:t>
            </a:r>
            <a:endParaRPr/>
          </a:p>
        </p:txBody>
      </p:sp>
      <p:sp>
        <p:nvSpPr>
          <p:cNvPr id="427"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428"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29"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430"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31"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432"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33"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434"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35"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436"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37"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438"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439"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40"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41"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42"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43"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44"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45"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46"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47"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48"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49"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50"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51"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52"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53"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54"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55"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grpSp>
        <p:nvGrpSpPr>
          <p:cNvPr id="462" name="Gruppieren"/>
          <p:cNvGrpSpPr/>
          <p:nvPr/>
        </p:nvGrpSpPr>
        <p:grpSpPr>
          <a:xfrm>
            <a:off x="0" y="9652000"/>
            <a:ext cx="13004800" cy="254000"/>
            <a:chOff x="0" y="0"/>
            <a:chExt cx="13004800" cy="254000"/>
          </a:xfrm>
        </p:grpSpPr>
        <p:sp>
          <p:nvSpPr>
            <p:cNvPr id="456" name="Rechteck"/>
            <p:cNvSpPr/>
            <p:nvPr/>
          </p:nvSpPr>
          <p:spPr>
            <a:xfrm>
              <a:off x="762000" y="0"/>
              <a:ext cx="2870201" cy="254000"/>
            </a:xfrm>
            <a:prstGeom prst="rect">
              <a:avLst/>
            </a:prstGeom>
            <a:solidFill>
              <a:srgbClr val="01AD2F"/>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457" name="Rechteck"/>
            <p:cNvSpPr/>
            <p:nvPr/>
          </p:nvSpPr>
          <p:spPr>
            <a:xfrm>
              <a:off x="3632200" y="0"/>
              <a:ext cx="2870200" cy="254000"/>
            </a:xfrm>
            <a:prstGeom prst="rect">
              <a:avLst/>
            </a:prstGeom>
            <a:solidFill>
              <a:srgbClr val="DD1166"/>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458" name="Rechteck"/>
            <p:cNvSpPr/>
            <p:nvPr/>
          </p:nvSpPr>
          <p:spPr>
            <a:xfrm>
              <a:off x="6502400" y="0"/>
              <a:ext cx="2870200" cy="254000"/>
            </a:xfrm>
            <a:prstGeom prst="rect">
              <a:avLst/>
            </a:prstGeom>
            <a:solidFill>
              <a:srgbClr val="9314CE"/>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459" name="Rechteck"/>
            <p:cNvSpPr/>
            <p:nvPr/>
          </p:nvSpPr>
          <p:spPr>
            <a:xfrm>
              <a:off x="9372600" y="0"/>
              <a:ext cx="2870200" cy="254000"/>
            </a:xfrm>
            <a:prstGeom prst="rect">
              <a:avLst/>
            </a:prstGeom>
            <a:solidFill>
              <a:srgbClr val="231F20"/>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460" name="Rechteck"/>
            <p:cNvSpPr/>
            <p:nvPr/>
          </p:nvSpPr>
          <p:spPr>
            <a:xfrm>
              <a:off x="12242800" y="0"/>
              <a:ext cx="762000" cy="254000"/>
            </a:xfrm>
            <a:prstGeom prst="rect">
              <a:avLst/>
            </a:prstGeom>
            <a:solidFill>
              <a:srgbClr val="4953E1"/>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461" name="Rechteck"/>
            <p:cNvSpPr/>
            <p:nvPr/>
          </p:nvSpPr>
          <p:spPr>
            <a:xfrm>
              <a:off x="0" y="0"/>
              <a:ext cx="762000" cy="254000"/>
            </a:xfrm>
            <a:prstGeom prst="rect">
              <a:avLst/>
            </a:prstGeom>
            <a:solidFill>
              <a:srgbClr val="4953E1"/>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grpSp>
      <p:sp>
        <p:nvSpPr>
          <p:cNvPr id="463" name="Linie"/>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pic>
        <p:nvPicPr>
          <p:cNvPr id="3" name="Grafik 3">
            <a:extLst>
              <a:ext uri="{FF2B5EF4-FFF2-40B4-BE49-F238E27FC236}">
                <a16:creationId xmlns:a16="http://schemas.microsoft.com/office/drawing/2014/main" id="{B0CD8230-75FD-5928-FE74-705380364A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105" y="1549795"/>
            <a:ext cx="11043889" cy="7149705"/>
          </a:xfrm>
          <a:prstGeom prst="rect">
            <a:avLst/>
          </a:prstGeom>
        </p:spPr>
      </p:pic>
      <p:sp>
        <p:nvSpPr>
          <p:cNvPr id="2" name="Foliennummernplatzhalter 1">
            <a:extLst>
              <a:ext uri="{FF2B5EF4-FFF2-40B4-BE49-F238E27FC236}">
                <a16:creationId xmlns:a16="http://schemas.microsoft.com/office/drawing/2014/main" id="{1CCFD4E6-02B5-5F4D-89B5-53035AB52687}"/>
              </a:ext>
            </a:extLst>
          </p:cNvPr>
          <p:cNvSpPr>
            <a:spLocks noGrp="1"/>
          </p:cNvSpPr>
          <p:nvPr>
            <p:ph type="sldNum" sz="quarter" idx="2"/>
          </p:nvPr>
        </p:nvSpPr>
        <p:spPr/>
        <p:txBody>
          <a:bodyPr/>
          <a:lstStyle/>
          <a:p>
            <a:fld id="{86CB4B4D-7CA3-9044-876B-883B54F8677D}" type="slidenum">
              <a:rPr lang="de-DE"/>
              <a:t>12</a:t>
            </a:fld>
            <a:endParaRPr lang="de-DE"/>
          </a:p>
        </p:txBody>
      </p:sp>
    </p:spTree>
    <p:extLst>
      <p:ext uri="{BB962C8B-B14F-4D97-AF65-F5344CB8AC3E}">
        <p14:creationId xmlns:p14="http://schemas.microsoft.com/office/powerpoint/2010/main" val="1854278202"/>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Größen und Abstände"/>
          <p:cNvSpPr txBox="1"/>
          <p:nvPr/>
        </p:nvSpPr>
        <p:spPr>
          <a:xfrm>
            <a:off x="766967" y="778217"/>
            <a:ext cx="2135200" cy="32316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0" tIns="0" rIns="0" bIns="0" anchor="ctr">
            <a:spAutoFit/>
          </a:bodyPr>
          <a:lstStyle>
            <a:lvl1pPr algn="l">
              <a:defRPr sz="2100" b="0">
                <a:solidFill>
                  <a:srgbClr val="2B2B2B"/>
                </a:solidFill>
                <a:latin typeface="Roboto Slab Bold"/>
                <a:ea typeface="Roboto Slab Bold"/>
                <a:cs typeface="Roboto Slab Bold"/>
                <a:sym typeface="Roboto Slab Bold"/>
              </a:defRPr>
            </a:lvl1pPr>
          </a:lstStyle>
          <a:p>
            <a:r>
              <a:rPr lang="de-DE"/>
              <a:t>Inhaltsverzeichnis</a:t>
            </a:r>
            <a:endParaRPr/>
          </a:p>
        </p:txBody>
      </p:sp>
      <p:sp>
        <p:nvSpPr>
          <p:cNvPr id="215"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16"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17"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18"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19"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0"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1"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2"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3"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4"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5"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6"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227"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28"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9"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0"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1"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2"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3"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4"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5"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6"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7"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8"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9"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40"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41"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42"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43"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grpSp>
        <p:nvGrpSpPr>
          <p:cNvPr id="248" name="Gruppieren"/>
          <p:cNvGrpSpPr/>
          <p:nvPr/>
        </p:nvGrpSpPr>
        <p:grpSpPr>
          <a:xfrm>
            <a:off x="762000" y="9652000"/>
            <a:ext cx="11480800" cy="254000"/>
            <a:chOff x="0" y="0"/>
            <a:chExt cx="11480798" cy="254000"/>
          </a:xfrm>
        </p:grpSpPr>
        <p:sp>
          <p:nvSpPr>
            <p:cNvPr id="244" name="Rechteck"/>
            <p:cNvSpPr/>
            <p:nvPr/>
          </p:nvSpPr>
          <p:spPr>
            <a:xfrm>
              <a:off x="0" y="0"/>
              <a:ext cx="2870200" cy="254000"/>
            </a:xfrm>
            <a:prstGeom prst="rect">
              <a:avLst/>
            </a:prstGeom>
            <a:solidFill>
              <a:srgbClr val="01AD2F"/>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5" name="Rechteck"/>
            <p:cNvSpPr/>
            <p:nvPr/>
          </p:nvSpPr>
          <p:spPr>
            <a:xfrm>
              <a:off x="2870199" y="0"/>
              <a:ext cx="2870201" cy="254000"/>
            </a:xfrm>
            <a:prstGeom prst="rect">
              <a:avLst/>
            </a:prstGeom>
            <a:solidFill>
              <a:srgbClr val="DD1166"/>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6" name="Rechteck"/>
            <p:cNvSpPr/>
            <p:nvPr/>
          </p:nvSpPr>
          <p:spPr>
            <a:xfrm>
              <a:off x="5740399" y="0"/>
              <a:ext cx="2870201" cy="254000"/>
            </a:xfrm>
            <a:prstGeom prst="rect">
              <a:avLst/>
            </a:prstGeom>
            <a:solidFill>
              <a:srgbClr val="9314CE"/>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7" name="Rechteck"/>
            <p:cNvSpPr/>
            <p:nvPr/>
          </p:nvSpPr>
          <p:spPr>
            <a:xfrm>
              <a:off x="8610599" y="0"/>
              <a:ext cx="2870200" cy="254000"/>
            </a:xfrm>
            <a:prstGeom prst="rect">
              <a:avLst/>
            </a:prstGeom>
            <a:solidFill>
              <a:srgbClr val="231F20"/>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grpSp>
      <p:sp>
        <p:nvSpPr>
          <p:cNvPr id="249" name="Rechteck"/>
          <p:cNvSpPr/>
          <p:nvPr/>
        </p:nvSpPr>
        <p:spPr>
          <a:xfrm>
            <a:off x="1224280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250" name="Rechteck"/>
          <p:cNvSpPr/>
          <p:nvPr/>
        </p:nvSpPr>
        <p:spPr>
          <a:xfrm>
            <a:off x="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251" name="Linie"/>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 name="Textfeld 1">
            <a:extLst>
              <a:ext uri="{FF2B5EF4-FFF2-40B4-BE49-F238E27FC236}">
                <a16:creationId xmlns:a16="http://schemas.microsoft.com/office/drawing/2014/main" id="{E66D54CB-9288-F2EC-379E-A37C66B1E7F9}"/>
              </a:ext>
            </a:extLst>
          </p:cNvPr>
          <p:cNvSpPr txBox="1"/>
          <p:nvPr/>
        </p:nvSpPr>
        <p:spPr>
          <a:xfrm>
            <a:off x="762000" y="1977429"/>
            <a:ext cx="11674707" cy="47192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marR="0" indent="-457200" algn="l" defTabSz="584200" rtl="0" fontAlgn="auto" latinLnBrk="0" hangingPunct="0">
              <a:lnSpc>
                <a:spcPct val="250000"/>
              </a:lnSpc>
              <a:spcBef>
                <a:spcPts val="0"/>
              </a:spcBef>
              <a:spcAft>
                <a:spcPts val="0"/>
              </a:spcAft>
              <a:buClrTx/>
              <a:buSzTx/>
              <a:buFont typeface="+mj-lt"/>
              <a:buAutoNum type="arabicPeriod"/>
              <a:tabLst/>
            </a:pPr>
            <a:r>
              <a:rPr kumimoji="0" lang="de-DE" sz="3000" b="0" i="0" u="none" strike="noStrike" cap="none" spc="0" normalizeH="0" baseline="0" dirty="0" err="1">
                <a:ln>
                  <a:noFill/>
                </a:ln>
                <a:solidFill>
                  <a:srgbClr val="000000"/>
                </a:solidFill>
                <a:effectLst/>
                <a:uFillTx/>
                <a:latin typeface="Helvetica Neue"/>
                <a:ea typeface="Helvetica Neue"/>
                <a:cs typeface="Helvetica Neue"/>
                <a:sym typeface="Helvetica Neue"/>
              </a:rPr>
              <a:t>Stakeholderanalyse</a:t>
            </a:r>
            <a:endParaRPr kumimoji="0" lang="de-DE" sz="3000" b="0" i="0" u="none" strike="noStrike" cap="none" spc="0" normalizeH="0" baseline="0" dirty="0">
              <a:ln>
                <a:noFill/>
              </a:ln>
              <a:solidFill>
                <a:srgbClr val="000000"/>
              </a:solidFill>
              <a:effectLst/>
              <a:uFillTx/>
              <a:latin typeface="Helvetica Neue"/>
              <a:ea typeface="Helvetica Neue"/>
              <a:cs typeface="Helvetica Neue"/>
              <a:sym typeface="Helvetica Neue"/>
            </a:endParaRPr>
          </a:p>
          <a:p>
            <a:pPr marL="457200" marR="0" indent="-457200" algn="l" defTabSz="584200" rtl="0" fontAlgn="auto" latinLnBrk="0" hangingPunct="0">
              <a:lnSpc>
                <a:spcPct val="250000"/>
              </a:lnSpc>
              <a:spcBef>
                <a:spcPts val="0"/>
              </a:spcBef>
              <a:spcAft>
                <a:spcPts val="0"/>
              </a:spcAft>
              <a:buClrTx/>
              <a:buSzTx/>
              <a:buFont typeface="+mj-lt"/>
              <a:buAutoNum type="arabicPeriod"/>
              <a:tabLst/>
            </a:pPr>
            <a:r>
              <a:rPr lang="de-DE" sz="3000" b="0" dirty="0"/>
              <a:t>Konkurrenzanalyse</a:t>
            </a:r>
          </a:p>
          <a:p>
            <a:pPr marL="457200" marR="0" indent="-457200" algn="l" defTabSz="584200" rtl="0" fontAlgn="auto" latinLnBrk="0" hangingPunct="0">
              <a:lnSpc>
                <a:spcPct val="250000"/>
              </a:lnSpc>
              <a:spcBef>
                <a:spcPts val="0"/>
              </a:spcBef>
              <a:spcAft>
                <a:spcPts val="0"/>
              </a:spcAft>
              <a:buClrTx/>
              <a:buSzTx/>
              <a:buFont typeface="+mj-lt"/>
              <a:buAutoNum type="arabicPeriod"/>
              <a:tabLst/>
            </a:pPr>
            <a:r>
              <a:rPr kumimoji="0" lang="de-DE" sz="3000" i="0" u="none" strike="noStrike" cap="none" spc="0" normalizeH="0" baseline="0" dirty="0">
                <a:ln>
                  <a:noFill/>
                </a:ln>
                <a:solidFill>
                  <a:srgbClr val="000000"/>
                </a:solidFill>
                <a:effectLst/>
                <a:uFillTx/>
                <a:latin typeface="Helvetica Neue"/>
                <a:ea typeface="Helvetica Neue"/>
                <a:cs typeface="Helvetica Neue"/>
                <a:sym typeface="Helvetica Neue"/>
              </a:rPr>
              <a:t>Risikoanalyse</a:t>
            </a:r>
          </a:p>
          <a:p>
            <a:pPr marL="457200" marR="0" indent="-457200" algn="l" defTabSz="584200" rtl="0" fontAlgn="auto" latinLnBrk="0" hangingPunct="0">
              <a:lnSpc>
                <a:spcPct val="250000"/>
              </a:lnSpc>
              <a:spcBef>
                <a:spcPts val="0"/>
              </a:spcBef>
              <a:spcAft>
                <a:spcPts val="0"/>
              </a:spcAft>
              <a:buClrTx/>
              <a:buSzTx/>
              <a:buFont typeface="+mj-lt"/>
              <a:buAutoNum type="arabicPeriod"/>
              <a:tabLst/>
            </a:pPr>
            <a:r>
              <a:rPr lang="de-DE" sz="3000" b="0" dirty="0"/>
              <a:t>Proof Of Concept</a:t>
            </a:r>
            <a:endParaRPr kumimoji="0" lang="de-DE" sz="3000" b="0"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3" name="Foliennummernplatzhalter 2">
            <a:extLst>
              <a:ext uri="{FF2B5EF4-FFF2-40B4-BE49-F238E27FC236}">
                <a16:creationId xmlns:a16="http://schemas.microsoft.com/office/drawing/2014/main" id="{8B06AD39-F68A-5B90-55EA-C9B8EE7333B9}"/>
              </a:ext>
            </a:extLst>
          </p:cNvPr>
          <p:cNvSpPr>
            <a:spLocks noGrp="1"/>
          </p:cNvSpPr>
          <p:nvPr>
            <p:ph type="sldNum" sz="quarter" idx="2"/>
          </p:nvPr>
        </p:nvSpPr>
        <p:spPr/>
        <p:txBody>
          <a:bodyPr/>
          <a:lstStyle/>
          <a:p>
            <a:fld id="{86CB4B4D-7CA3-9044-876B-883B54F8677D}" type="slidenum">
              <a:rPr lang="de-DE"/>
              <a:t>13</a:t>
            </a:fld>
            <a:endParaRPr lang="de-DE"/>
          </a:p>
        </p:txBody>
      </p:sp>
    </p:spTree>
    <p:extLst>
      <p:ext uri="{BB962C8B-B14F-4D97-AF65-F5344CB8AC3E}">
        <p14:creationId xmlns:p14="http://schemas.microsoft.com/office/powerpoint/2010/main" val="471024309"/>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 name="Umgang mit Bildern"/>
          <p:cNvSpPr txBox="1"/>
          <p:nvPr/>
        </p:nvSpPr>
        <p:spPr>
          <a:xfrm>
            <a:off x="766967" y="778217"/>
            <a:ext cx="1655903" cy="32316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0" tIns="0" rIns="0" bIns="0" anchor="ctr">
            <a:spAutoFit/>
          </a:bodyPr>
          <a:lstStyle>
            <a:lvl1pPr algn="l">
              <a:defRPr sz="2100" b="0">
                <a:latin typeface="Roboto Slab Bold"/>
                <a:ea typeface="Roboto Slab Bold"/>
                <a:cs typeface="Roboto Slab Bold"/>
                <a:sym typeface="Roboto Slab Bold"/>
              </a:defRPr>
            </a:lvl1pPr>
          </a:lstStyle>
          <a:p>
            <a:r>
              <a:rPr lang="de-DE"/>
              <a:t>Risikoanalyse</a:t>
            </a:r>
            <a:endParaRPr/>
          </a:p>
        </p:txBody>
      </p:sp>
      <p:sp>
        <p:nvSpPr>
          <p:cNvPr id="427"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428"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29"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430"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31"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432"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33"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434"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35"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436"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37"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438"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439"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40"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41"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42"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43"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44"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45"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46"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47"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48"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49"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50"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51"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52"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53"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54"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55"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grpSp>
        <p:nvGrpSpPr>
          <p:cNvPr id="462" name="Gruppieren"/>
          <p:cNvGrpSpPr/>
          <p:nvPr/>
        </p:nvGrpSpPr>
        <p:grpSpPr>
          <a:xfrm>
            <a:off x="0" y="9652000"/>
            <a:ext cx="13004800" cy="254000"/>
            <a:chOff x="0" y="0"/>
            <a:chExt cx="13004800" cy="254000"/>
          </a:xfrm>
        </p:grpSpPr>
        <p:sp>
          <p:nvSpPr>
            <p:cNvPr id="456" name="Rechteck"/>
            <p:cNvSpPr/>
            <p:nvPr/>
          </p:nvSpPr>
          <p:spPr>
            <a:xfrm>
              <a:off x="762000" y="0"/>
              <a:ext cx="2870201" cy="254000"/>
            </a:xfrm>
            <a:prstGeom prst="rect">
              <a:avLst/>
            </a:prstGeom>
            <a:solidFill>
              <a:srgbClr val="01AD2F"/>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457" name="Rechteck"/>
            <p:cNvSpPr/>
            <p:nvPr/>
          </p:nvSpPr>
          <p:spPr>
            <a:xfrm>
              <a:off x="3632200" y="0"/>
              <a:ext cx="2870200" cy="254000"/>
            </a:xfrm>
            <a:prstGeom prst="rect">
              <a:avLst/>
            </a:prstGeom>
            <a:solidFill>
              <a:srgbClr val="DD1166"/>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458" name="Rechteck"/>
            <p:cNvSpPr/>
            <p:nvPr/>
          </p:nvSpPr>
          <p:spPr>
            <a:xfrm>
              <a:off x="6502400" y="0"/>
              <a:ext cx="2870200" cy="254000"/>
            </a:xfrm>
            <a:prstGeom prst="rect">
              <a:avLst/>
            </a:prstGeom>
            <a:solidFill>
              <a:srgbClr val="9314CE"/>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459" name="Rechteck"/>
            <p:cNvSpPr/>
            <p:nvPr/>
          </p:nvSpPr>
          <p:spPr>
            <a:xfrm>
              <a:off x="9372600" y="0"/>
              <a:ext cx="2870200" cy="254000"/>
            </a:xfrm>
            <a:prstGeom prst="rect">
              <a:avLst/>
            </a:prstGeom>
            <a:solidFill>
              <a:srgbClr val="231F20"/>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460" name="Rechteck"/>
            <p:cNvSpPr/>
            <p:nvPr/>
          </p:nvSpPr>
          <p:spPr>
            <a:xfrm>
              <a:off x="12242800" y="0"/>
              <a:ext cx="762000" cy="254000"/>
            </a:xfrm>
            <a:prstGeom prst="rect">
              <a:avLst/>
            </a:prstGeom>
            <a:solidFill>
              <a:srgbClr val="4953E1"/>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461" name="Rechteck"/>
            <p:cNvSpPr/>
            <p:nvPr/>
          </p:nvSpPr>
          <p:spPr>
            <a:xfrm>
              <a:off x="0" y="0"/>
              <a:ext cx="762000" cy="254000"/>
            </a:xfrm>
            <a:prstGeom prst="rect">
              <a:avLst/>
            </a:prstGeom>
            <a:solidFill>
              <a:srgbClr val="4953E1"/>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grpSp>
      <p:sp>
        <p:nvSpPr>
          <p:cNvPr id="463" name="Linie"/>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pic>
        <p:nvPicPr>
          <p:cNvPr id="2" name="Grafik 3">
            <a:extLst>
              <a:ext uri="{FF2B5EF4-FFF2-40B4-BE49-F238E27FC236}">
                <a16:creationId xmlns:a16="http://schemas.microsoft.com/office/drawing/2014/main" id="{CD726CB8-3A72-1CE3-A61C-B627717F6F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916" y="2907812"/>
            <a:ext cx="11294968" cy="4381988"/>
          </a:xfrm>
          <a:prstGeom prst="rect">
            <a:avLst/>
          </a:prstGeom>
        </p:spPr>
      </p:pic>
      <p:sp>
        <p:nvSpPr>
          <p:cNvPr id="3" name="Foliennummernplatzhalter 2">
            <a:extLst>
              <a:ext uri="{FF2B5EF4-FFF2-40B4-BE49-F238E27FC236}">
                <a16:creationId xmlns:a16="http://schemas.microsoft.com/office/drawing/2014/main" id="{CFB6D232-D3C6-2518-5B63-2B80EF9FFFBC}"/>
              </a:ext>
            </a:extLst>
          </p:cNvPr>
          <p:cNvSpPr>
            <a:spLocks noGrp="1"/>
          </p:cNvSpPr>
          <p:nvPr>
            <p:ph type="sldNum" sz="quarter" idx="2"/>
          </p:nvPr>
        </p:nvSpPr>
        <p:spPr/>
        <p:txBody>
          <a:bodyPr/>
          <a:lstStyle/>
          <a:p>
            <a:fld id="{86CB4B4D-7CA3-9044-876B-883B54F8677D}" type="slidenum">
              <a:rPr lang="de-DE"/>
              <a:t>14</a:t>
            </a:fld>
            <a:endParaRPr lang="de-DE"/>
          </a:p>
        </p:txBody>
      </p:sp>
    </p:spTree>
    <p:extLst>
      <p:ext uri="{BB962C8B-B14F-4D97-AF65-F5344CB8AC3E}">
        <p14:creationId xmlns:p14="http://schemas.microsoft.com/office/powerpoint/2010/main" val="3353441159"/>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 name="Umgang mit Bildern"/>
          <p:cNvSpPr txBox="1"/>
          <p:nvPr/>
        </p:nvSpPr>
        <p:spPr>
          <a:xfrm>
            <a:off x="766967" y="778217"/>
            <a:ext cx="1655903" cy="3231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algn="l">
              <a:defRPr sz="2100" b="0">
                <a:latin typeface="Roboto Slab Bold"/>
                <a:ea typeface="Roboto Slab Bold"/>
                <a:cs typeface="Roboto Slab Bold"/>
                <a:sym typeface="Roboto Slab Bold"/>
              </a:defRPr>
            </a:lvl1pPr>
          </a:lstStyle>
          <a:p>
            <a:r>
              <a:rPr lang="de-DE"/>
              <a:t>Risikoanalyse</a:t>
            </a:r>
            <a:endParaRPr/>
          </a:p>
        </p:txBody>
      </p:sp>
      <p:sp>
        <p:nvSpPr>
          <p:cNvPr id="427"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428"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29"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430"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31"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432"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33"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434"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35"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436"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37"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438"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439"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40"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41"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42"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43"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44"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45"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46"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47"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48"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49"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50"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51"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52"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53"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54"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55"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grpSp>
        <p:nvGrpSpPr>
          <p:cNvPr id="462" name="Gruppieren"/>
          <p:cNvGrpSpPr/>
          <p:nvPr/>
        </p:nvGrpSpPr>
        <p:grpSpPr>
          <a:xfrm>
            <a:off x="0" y="9652000"/>
            <a:ext cx="13004800" cy="254000"/>
            <a:chOff x="0" y="0"/>
            <a:chExt cx="13004800" cy="254000"/>
          </a:xfrm>
        </p:grpSpPr>
        <p:sp>
          <p:nvSpPr>
            <p:cNvPr id="456" name="Rechteck"/>
            <p:cNvSpPr/>
            <p:nvPr/>
          </p:nvSpPr>
          <p:spPr>
            <a:xfrm>
              <a:off x="762000" y="0"/>
              <a:ext cx="2870201" cy="254000"/>
            </a:xfrm>
            <a:prstGeom prst="rect">
              <a:avLst/>
            </a:prstGeom>
            <a:solidFill>
              <a:srgbClr val="01AD2F"/>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457" name="Rechteck"/>
            <p:cNvSpPr/>
            <p:nvPr/>
          </p:nvSpPr>
          <p:spPr>
            <a:xfrm>
              <a:off x="3632200" y="0"/>
              <a:ext cx="2870200" cy="254000"/>
            </a:xfrm>
            <a:prstGeom prst="rect">
              <a:avLst/>
            </a:prstGeom>
            <a:solidFill>
              <a:srgbClr val="DD1166"/>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458" name="Rechteck"/>
            <p:cNvSpPr/>
            <p:nvPr/>
          </p:nvSpPr>
          <p:spPr>
            <a:xfrm>
              <a:off x="6502400" y="0"/>
              <a:ext cx="2870200" cy="254000"/>
            </a:xfrm>
            <a:prstGeom prst="rect">
              <a:avLst/>
            </a:prstGeom>
            <a:solidFill>
              <a:srgbClr val="9314CE"/>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459" name="Rechteck"/>
            <p:cNvSpPr/>
            <p:nvPr/>
          </p:nvSpPr>
          <p:spPr>
            <a:xfrm>
              <a:off x="9372600" y="0"/>
              <a:ext cx="2870200" cy="254000"/>
            </a:xfrm>
            <a:prstGeom prst="rect">
              <a:avLst/>
            </a:prstGeom>
            <a:solidFill>
              <a:srgbClr val="231F20"/>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460" name="Rechteck"/>
            <p:cNvSpPr/>
            <p:nvPr/>
          </p:nvSpPr>
          <p:spPr>
            <a:xfrm>
              <a:off x="12242800" y="0"/>
              <a:ext cx="762000" cy="254000"/>
            </a:xfrm>
            <a:prstGeom prst="rect">
              <a:avLst/>
            </a:prstGeom>
            <a:solidFill>
              <a:srgbClr val="4953E1"/>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461" name="Rechteck"/>
            <p:cNvSpPr/>
            <p:nvPr/>
          </p:nvSpPr>
          <p:spPr>
            <a:xfrm>
              <a:off x="0" y="0"/>
              <a:ext cx="762000" cy="254000"/>
            </a:xfrm>
            <a:prstGeom prst="rect">
              <a:avLst/>
            </a:prstGeom>
            <a:solidFill>
              <a:srgbClr val="4953E1"/>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grpSp>
      <p:sp>
        <p:nvSpPr>
          <p:cNvPr id="463" name="Linie"/>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pic>
        <p:nvPicPr>
          <p:cNvPr id="3" name="Grafik 3">
            <a:extLst>
              <a:ext uri="{FF2B5EF4-FFF2-40B4-BE49-F238E27FC236}">
                <a16:creationId xmlns:a16="http://schemas.microsoft.com/office/drawing/2014/main" id="{FE36BF21-17E0-378E-AAC7-52F867D704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216" y="2118525"/>
            <a:ext cx="12541313" cy="5501340"/>
          </a:xfrm>
          <a:prstGeom prst="rect">
            <a:avLst/>
          </a:prstGeom>
        </p:spPr>
      </p:pic>
      <p:sp>
        <p:nvSpPr>
          <p:cNvPr id="4" name="Foliennummernplatzhalter 3">
            <a:extLst>
              <a:ext uri="{FF2B5EF4-FFF2-40B4-BE49-F238E27FC236}">
                <a16:creationId xmlns:a16="http://schemas.microsoft.com/office/drawing/2014/main" id="{E0476CAF-965F-45C0-42A7-5AE7AAB3968E}"/>
              </a:ext>
            </a:extLst>
          </p:cNvPr>
          <p:cNvSpPr>
            <a:spLocks noGrp="1"/>
          </p:cNvSpPr>
          <p:nvPr>
            <p:ph type="sldNum" sz="quarter" idx="2"/>
          </p:nvPr>
        </p:nvSpPr>
        <p:spPr/>
        <p:txBody>
          <a:bodyPr/>
          <a:lstStyle/>
          <a:p>
            <a:fld id="{86CB4B4D-7CA3-9044-876B-883B54F8677D}" type="slidenum">
              <a:rPr lang="de-DE"/>
              <a:t>15</a:t>
            </a:fld>
            <a:endParaRPr lang="de-DE"/>
          </a:p>
        </p:txBody>
      </p:sp>
    </p:spTree>
    <p:extLst>
      <p:ext uri="{BB962C8B-B14F-4D97-AF65-F5344CB8AC3E}">
        <p14:creationId xmlns:p14="http://schemas.microsoft.com/office/powerpoint/2010/main" val="362814595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 name="Umgang mit Bildern"/>
          <p:cNvSpPr txBox="1"/>
          <p:nvPr/>
        </p:nvSpPr>
        <p:spPr>
          <a:xfrm>
            <a:off x="766967" y="778217"/>
            <a:ext cx="1655903" cy="32316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0" tIns="0" rIns="0" bIns="0" anchor="ctr">
            <a:spAutoFit/>
          </a:bodyPr>
          <a:lstStyle>
            <a:lvl1pPr algn="l">
              <a:defRPr sz="2100" b="0">
                <a:latin typeface="Roboto Slab Bold"/>
                <a:ea typeface="Roboto Slab Bold"/>
                <a:cs typeface="Roboto Slab Bold"/>
                <a:sym typeface="Roboto Slab Bold"/>
              </a:defRPr>
            </a:lvl1pPr>
          </a:lstStyle>
          <a:p>
            <a:r>
              <a:rPr lang="de-DE"/>
              <a:t>Risikoanalyse</a:t>
            </a:r>
            <a:endParaRPr/>
          </a:p>
        </p:txBody>
      </p:sp>
      <p:sp>
        <p:nvSpPr>
          <p:cNvPr id="427"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428"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29"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430"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31"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432"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33"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434"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35"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436"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37"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438"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439"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40"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41"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42"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43"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44"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45"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46"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47"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48"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49"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50"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51"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52"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53"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454"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455"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grpSp>
        <p:nvGrpSpPr>
          <p:cNvPr id="462" name="Gruppieren"/>
          <p:cNvGrpSpPr/>
          <p:nvPr/>
        </p:nvGrpSpPr>
        <p:grpSpPr>
          <a:xfrm>
            <a:off x="0" y="9652000"/>
            <a:ext cx="13004800" cy="254000"/>
            <a:chOff x="0" y="0"/>
            <a:chExt cx="13004800" cy="254000"/>
          </a:xfrm>
        </p:grpSpPr>
        <p:sp>
          <p:nvSpPr>
            <p:cNvPr id="456" name="Rechteck"/>
            <p:cNvSpPr/>
            <p:nvPr/>
          </p:nvSpPr>
          <p:spPr>
            <a:xfrm>
              <a:off x="762000" y="0"/>
              <a:ext cx="2870201" cy="254000"/>
            </a:xfrm>
            <a:prstGeom prst="rect">
              <a:avLst/>
            </a:prstGeom>
            <a:solidFill>
              <a:srgbClr val="01AD2F"/>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457" name="Rechteck"/>
            <p:cNvSpPr/>
            <p:nvPr/>
          </p:nvSpPr>
          <p:spPr>
            <a:xfrm>
              <a:off x="3632200" y="0"/>
              <a:ext cx="2870200" cy="254000"/>
            </a:xfrm>
            <a:prstGeom prst="rect">
              <a:avLst/>
            </a:prstGeom>
            <a:solidFill>
              <a:srgbClr val="DD1166"/>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458" name="Rechteck"/>
            <p:cNvSpPr/>
            <p:nvPr/>
          </p:nvSpPr>
          <p:spPr>
            <a:xfrm>
              <a:off x="6502400" y="0"/>
              <a:ext cx="2870200" cy="254000"/>
            </a:xfrm>
            <a:prstGeom prst="rect">
              <a:avLst/>
            </a:prstGeom>
            <a:solidFill>
              <a:srgbClr val="9314CE"/>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459" name="Rechteck"/>
            <p:cNvSpPr/>
            <p:nvPr/>
          </p:nvSpPr>
          <p:spPr>
            <a:xfrm>
              <a:off x="9372600" y="0"/>
              <a:ext cx="2870200" cy="254000"/>
            </a:xfrm>
            <a:prstGeom prst="rect">
              <a:avLst/>
            </a:prstGeom>
            <a:solidFill>
              <a:srgbClr val="231F20"/>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460" name="Rechteck"/>
            <p:cNvSpPr/>
            <p:nvPr/>
          </p:nvSpPr>
          <p:spPr>
            <a:xfrm>
              <a:off x="12242800" y="0"/>
              <a:ext cx="762000" cy="254000"/>
            </a:xfrm>
            <a:prstGeom prst="rect">
              <a:avLst/>
            </a:prstGeom>
            <a:solidFill>
              <a:srgbClr val="4953E1"/>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461" name="Rechteck"/>
            <p:cNvSpPr/>
            <p:nvPr/>
          </p:nvSpPr>
          <p:spPr>
            <a:xfrm>
              <a:off x="0" y="0"/>
              <a:ext cx="762000" cy="254000"/>
            </a:xfrm>
            <a:prstGeom prst="rect">
              <a:avLst/>
            </a:prstGeom>
            <a:solidFill>
              <a:srgbClr val="4953E1"/>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grpSp>
      <p:sp>
        <p:nvSpPr>
          <p:cNvPr id="463" name="Linie"/>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pic>
        <p:nvPicPr>
          <p:cNvPr id="2" name="Grafik 3">
            <a:extLst>
              <a:ext uri="{FF2B5EF4-FFF2-40B4-BE49-F238E27FC236}">
                <a16:creationId xmlns:a16="http://schemas.microsoft.com/office/drawing/2014/main" id="{F8623863-7822-D9D2-C91D-D1E29EFDFB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332" y="2477993"/>
            <a:ext cx="12029163" cy="4005357"/>
          </a:xfrm>
          <a:prstGeom prst="rect">
            <a:avLst/>
          </a:prstGeom>
        </p:spPr>
      </p:pic>
      <p:sp>
        <p:nvSpPr>
          <p:cNvPr id="4" name="Foliennummernplatzhalter 3">
            <a:extLst>
              <a:ext uri="{FF2B5EF4-FFF2-40B4-BE49-F238E27FC236}">
                <a16:creationId xmlns:a16="http://schemas.microsoft.com/office/drawing/2014/main" id="{6D0F56FF-4C64-FF7D-8733-9CA1ECF0D867}"/>
              </a:ext>
            </a:extLst>
          </p:cNvPr>
          <p:cNvSpPr>
            <a:spLocks noGrp="1"/>
          </p:cNvSpPr>
          <p:nvPr>
            <p:ph type="sldNum" sz="quarter" idx="2"/>
          </p:nvPr>
        </p:nvSpPr>
        <p:spPr/>
        <p:txBody>
          <a:bodyPr/>
          <a:lstStyle/>
          <a:p>
            <a:fld id="{86CB4B4D-7CA3-9044-876B-883B54F8677D}" type="slidenum">
              <a:rPr lang="de-DE"/>
              <a:t>16</a:t>
            </a:fld>
            <a:endParaRPr lang="de-DE"/>
          </a:p>
        </p:txBody>
      </p:sp>
    </p:spTree>
    <p:extLst>
      <p:ext uri="{BB962C8B-B14F-4D97-AF65-F5344CB8AC3E}">
        <p14:creationId xmlns:p14="http://schemas.microsoft.com/office/powerpoint/2010/main" val="2643852222"/>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Größen und Abstände"/>
          <p:cNvSpPr txBox="1"/>
          <p:nvPr/>
        </p:nvSpPr>
        <p:spPr>
          <a:xfrm>
            <a:off x="766967" y="778217"/>
            <a:ext cx="2135200" cy="3231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algn="l">
              <a:defRPr sz="2100" b="0">
                <a:solidFill>
                  <a:srgbClr val="2B2B2B"/>
                </a:solidFill>
                <a:latin typeface="Roboto Slab Bold"/>
                <a:ea typeface="Roboto Slab Bold"/>
                <a:cs typeface="Roboto Slab Bold"/>
                <a:sym typeface="Roboto Slab Bold"/>
              </a:defRPr>
            </a:lvl1pPr>
          </a:lstStyle>
          <a:p>
            <a:r>
              <a:rPr lang="de-DE"/>
              <a:t>Inhaltsverzeichnis</a:t>
            </a:r>
            <a:endParaRPr/>
          </a:p>
        </p:txBody>
      </p:sp>
      <p:sp>
        <p:nvSpPr>
          <p:cNvPr id="215"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16"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17"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18"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19"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0"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1"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2"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3"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4"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5"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6"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227"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28"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9"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0"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1"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2"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3"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4"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5"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6"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7"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8"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9"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40"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41"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42"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43"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grpSp>
        <p:nvGrpSpPr>
          <p:cNvPr id="248" name="Gruppieren"/>
          <p:cNvGrpSpPr/>
          <p:nvPr/>
        </p:nvGrpSpPr>
        <p:grpSpPr>
          <a:xfrm>
            <a:off x="762000" y="9652000"/>
            <a:ext cx="11480800" cy="254000"/>
            <a:chOff x="0" y="0"/>
            <a:chExt cx="11480798" cy="254000"/>
          </a:xfrm>
        </p:grpSpPr>
        <p:sp>
          <p:nvSpPr>
            <p:cNvPr id="244" name="Rechteck"/>
            <p:cNvSpPr/>
            <p:nvPr/>
          </p:nvSpPr>
          <p:spPr>
            <a:xfrm>
              <a:off x="0" y="0"/>
              <a:ext cx="2870200" cy="254000"/>
            </a:xfrm>
            <a:prstGeom prst="rect">
              <a:avLst/>
            </a:prstGeom>
            <a:solidFill>
              <a:srgbClr val="01AD2F"/>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5" name="Rechteck"/>
            <p:cNvSpPr/>
            <p:nvPr/>
          </p:nvSpPr>
          <p:spPr>
            <a:xfrm>
              <a:off x="2870199" y="0"/>
              <a:ext cx="2870201" cy="254000"/>
            </a:xfrm>
            <a:prstGeom prst="rect">
              <a:avLst/>
            </a:prstGeom>
            <a:solidFill>
              <a:srgbClr val="DD1166"/>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6" name="Rechteck"/>
            <p:cNvSpPr/>
            <p:nvPr/>
          </p:nvSpPr>
          <p:spPr>
            <a:xfrm>
              <a:off x="5740399" y="0"/>
              <a:ext cx="2870201" cy="254000"/>
            </a:xfrm>
            <a:prstGeom prst="rect">
              <a:avLst/>
            </a:prstGeom>
            <a:solidFill>
              <a:srgbClr val="9314CE"/>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7" name="Rechteck"/>
            <p:cNvSpPr/>
            <p:nvPr/>
          </p:nvSpPr>
          <p:spPr>
            <a:xfrm>
              <a:off x="8610599" y="0"/>
              <a:ext cx="2870200" cy="254000"/>
            </a:xfrm>
            <a:prstGeom prst="rect">
              <a:avLst/>
            </a:prstGeom>
            <a:solidFill>
              <a:srgbClr val="231F20"/>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grpSp>
      <p:sp>
        <p:nvSpPr>
          <p:cNvPr id="249" name="Rechteck"/>
          <p:cNvSpPr/>
          <p:nvPr/>
        </p:nvSpPr>
        <p:spPr>
          <a:xfrm>
            <a:off x="1224280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250" name="Rechteck"/>
          <p:cNvSpPr/>
          <p:nvPr/>
        </p:nvSpPr>
        <p:spPr>
          <a:xfrm>
            <a:off x="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251" name="Linie"/>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 name="Textfeld 1">
            <a:extLst>
              <a:ext uri="{FF2B5EF4-FFF2-40B4-BE49-F238E27FC236}">
                <a16:creationId xmlns:a16="http://schemas.microsoft.com/office/drawing/2014/main" id="{E66D54CB-9288-F2EC-379E-A37C66B1E7F9}"/>
              </a:ext>
            </a:extLst>
          </p:cNvPr>
          <p:cNvSpPr txBox="1"/>
          <p:nvPr/>
        </p:nvSpPr>
        <p:spPr>
          <a:xfrm>
            <a:off x="762000" y="1977429"/>
            <a:ext cx="11674707" cy="47192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marR="0" indent="-457200" algn="l" defTabSz="584200" rtl="0" fontAlgn="auto" latinLnBrk="0" hangingPunct="0">
              <a:lnSpc>
                <a:spcPct val="250000"/>
              </a:lnSpc>
              <a:spcBef>
                <a:spcPts val="0"/>
              </a:spcBef>
              <a:spcAft>
                <a:spcPts val="0"/>
              </a:spcAft>
              <a:buClrTx/>
              <a:buSzTx/>
              <a:buFont typeface="+mj-lt"/>
              <a:buAutoNum type="arabicPeriod"/>
              <a:tabLst/>
            </a:pPr>
            <a:r>
              <a:rPr kumimoji="0" lang="de-DE" sz="3000" b="0" i="0" u="none" strike="noStrike" cap="none" spc="0" normalizeH="0" baseline="0" dirty="0" err="1">
                <a:ln>
                  <a:noFill/>
                </a:ln>
                <a:solidFill>
                  <a:srgbClr val="000000"/>
                </a:solidFill>
                <a:effectLst/>
                <a:uFillTx/>
                <a:latin typeface="Helvetica Neue"/>
                <a:ea typeface="Helvetica Neue"/>
                <a:cs typeface="Helvetica Neue"/>
                <a:sym typeface="Helvetica Neue"/>
              </a:rPr>
              <a:t>Stakeholderanalyse</a:t>
            </a:r>
            <a:endParaRPr kumimoji="0" lang="de-DE" sz="3000" b="0" i="0" u="none" strike="noStrike" cap="none" spc="0" normalizeH="0" baseline="0" dirty="0">
              <a:ln>
                <a:noFill/>
              </a:ln>
              <a:solidFill>
                <a:srgbClr val="000000"/>
              </a:solidFill>
              <a:effectLst/>
              <a:uFillTx/>
              <a:latin typeface="Helvetica Neue"/>
              <a:ea typeface="Helvetica Neue"/>
              <a:cs typeface="Helvetica Neue"/>
              <a:sym typeface="Helvetica Neue"/>
            </a:endParaRPr>
          </a:p>
          <a:p>
            <a:pPr marL="457200" marR="0" indent="-457200" algn="l" defTabSz="584200" rtl="0" fontAlgn="auto" latinLnBrk="0" hangingPunct="0">
              <a:lnSpc>
                <a:spcPct val="250000"/>
              </a:lnSpc>
              <a:spcBef>
                <a:spcPts val="0"/>
              </a:spcBef>
              <a:spcAft>
                <a:spcPts val="0"/>
              </a:spcAft>
              <a:buClrTx/>
              <a:buSzTx/>
              <a:buFont typeface="+mj-lt"/>
              <a:buAutoNum type="arabicPeriod"/>
              <a:tabLst/>
            </a:pPr>
            <a:r>
              <a:rPr lang="de-DE" sz="3000" b="0" dirty="0"/>
              <a:t>Konkurrenzanalyse</a:t>
            </a:r>
          </a:p>
          <a:p>
            <a:pPr marL="457200" marR="0" indent="-457200" algn="l" defTabSz="584200" rtl="0" fontAlgn="auto" latinLnBrk="0" hangingPunct="0">
              <a:lnSpc>
                <a:spcPct val="250000"/>
              </a:lnSpc>
              <a:spcBef>
                <a:spcPts val="0"/>
              </a:spcBef>
              <a:spcAft>
                <a:spcPts val="0"/>
              </a:spcAft>
              <a:buClrTx/>
              <a:buSzTx/>
              <a:buFont typeface="+mj-lt"/>
              <a:buAutoNum type="arabicPeriod"/>
              <a:tabLst/>
            </a:pPr>
            <a:r>
              <a:rPr kumimoji="0" lang="de-DE" sz="3000" b="0" i="0" u="none" strike="noStrike" cap="none" spc="0" normalizeH="0" baseline="0" dirty="0">
                <a:ln>
                  <a:noFill/>
                </a:ln>
                <a:solidFill>
                  <a:srgbClr val="000000"/>
                </a:solidFill>
                <a:effectLst/>
                <a:uFillTx/>
                <a:latin typeface="Helvetica Neue"/>
                <a:ea typeface="Helvetica Neue"/>
                <a:cs typeface="Helvetica Neue"/>
                <a:sym typeface="Helvetica Neue"/>
              </a:rPr>
              <a:t>Risikoanalyse</a:t>
            </a:r>
          </a:p>
          <a:p>
            <a:pPr marL="457200" marR="0" indent="-457200" algn="l" defTabSz="584200" rtl="0" fontAlgn="auto" latinLnBrk="0" hangingPunct="0">
              <a:lnSpc>
                <a:spcPct val="250000"/>
              </a:lnSpc>
              <a:spcBef>
                <a:spcPts val="0"/>
              </a:spcBef>
              <a:spcAft>
                <a:spcPts val="0"/>
              </a:spcAft>
              <a:buClrTx/>
              <a:buSzTx/>
              <a:buFont typeface="+mj-lt"/>
              <a:buAutoNum type="arabicPeriod"/>
              <a:tabLst/>
            </a:pPr>
            <a:r>
              <a:rPr lang="de-DE" sz="3000" dirty="0"/>
              <a:t>Proof Of Concept</a:t>
            </a:r>
            <a:endParaRPr kumimoji="0" lang="de-DE" sz="3000"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3" name="Foliennummernplatzhalter 2">
            <a:extLst>
              <a:ext uri="{FF2B5EF4-FFF2-40B4-BE49-F238E27FC236}">
                <a16:creationId xmlns:a16="http://schemas.microsoft.com/office/drawing/2014/main" id="{AD9707FE-F702-98D6-71EA-579B64D85CBC}"/>
              </a:ext>
            </a:extLst>
          </p:cNvPr>
          <p:cNvSpPr>
            <a:spLocks noGrp="1"/>
          </p:cNvSpPr>
          <p:nvPr>
            <p:ph type="sldNum" sz="quarter" idx="2"/>
          </p:nvPr>
        </p:nvSpPr>
        <p:spPr/>
        <p:txBody>
          <a:bodyPr/>
          <a:lstStyle/>
          <a:p>
            <a:fld id="{86CB4B4D-7CA3-9044-876B-883B54F8677D}" type="slidenum">
              <a:rPr lang="de-DE"/>
              <a:t>17</a:t>
            </a:fld>
            <a:endParaRPr lang="de-DE"/>
          </a:p>
        </p:txBody>
      </p:sp>
    </p:spTree>
    <p:extLst>
      <p:ext uri="{BB962C8B-B14F-4D97-AF65-F5344CB8AC3E}">
        <p14:creationId xmlns:p14="http://schemas.microsoft.com/office/powerpoint/2010/main" val="631909437"/>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Größen und Abstände"/>
          <p:cNvSpPr txBox="1"/>
          <p:nvPr/>
        </p:nvSpPr>
        <p:spPr>
          <a:xfrm>
            <a:off x="766967" y="778217"/>
            <a:ext cx="2707472" cy="3231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algn="l">
              <a:defRPr sz="2100" b="0">
                <a:solidFill>
                  <a:srgbClr val="2B2B2B"/>
                </a:solidFill>
                <a:latin typeface="Roboto Slab Bold"/>
                <a:ea typeface="Roboto Slab Bold"/>
                <a:cs typeface="Roboto Slab Bold"/>
                <a:sym typeface="Roboto Slab Bold"/>
              </a:defRPr>
            </a:lvl1pPr>
          </a:lstStyle>
          <a:p>
            <a:r>
              <a:rPr lang="de-DE" dirty="0"/>
              <a:t>Proof Of Concept – (1)</a:t>
            </a:r>
            <a:endParaRPr dirty="0"/>
          </a:p>
        </p:txBody>
      </p:sp>
      <p:sp>
        <p:nvSpPr>
          <p:cNvPr id="215"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16"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17"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18"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19"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0"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1"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2"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3"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4"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5"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6"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227"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28"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9"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0"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1"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2"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3"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4"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5"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6"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7"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8"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9"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40"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41"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42"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43"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grpSp>
        <p:nvGrpSpPr>
          <p:cNvPr id="248" name="Gruppieren"/>
          <p:cNvGrpSpPr/>
          <p:nvPr/>
        </p:nvGrpSpPr>
        <p:grpSpPr>
          <a:xfrm>
            <a:off x="762000" y="9652000"/>
            <a:ext cx="11480800" cy="254000"/>
            <a:chOff x="0" y="0"/>
            <a:chExt cx="11480798" cy="254000"/>
          </a:xfrm>
        </p:grpSpPr>
        <p:sp>
          <p:nvSpPr>
            <p:cNvPr id="244" name="Rechteck"/>
            <p:cNvSpPr/>
            <p:nvPr/>
          </p:nvSpPr>
          <p:spPr>
            <a:xfrm>
              <a:off x="0" y="0"/>
              <a:ext cx="2870200" cy="254000"/>
            </a:xfrm>
            <a:prstGeom prst="rect">
              <a:avLst/>
            </a:prstGeom>
            <a:solidFill>
              <a:srgbClr val="01AD2F"/>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5" name="Rechteck"/>
            <p:cNvSpPr/>
            <p:nvPr/>
          </p:nvSpPr>
          <p:spPr>
            <a:xfrm>
              <a:off x="2870199" y="0"/>
              <a:ext cx="2870201" cy="254000"/>
            </a:xfrm>
            <a:prstGeom prst="rect">
              <a:avLst/>
            </a:prstGeom>
            <a:solidFill>
              <a:srgbClr val="DD1166"/>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6" name="Rechteck"/>
            <p:cNvSpPr/>
            <p:nvPr/>
          </p:nvSpPr>
          <p:spPr>
            <a:xfrm>
              <a:off x="5740399" y="0"/>
              <a:ext cx="2870201" cy="254000"/>
            </a:xfrm>
            <a:prstGeom prst="rect">
              <a:avLst/>
            </a:prstGeom>
            <a:solidFill>
              <a:srgbClr val="9314CE"/>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7" name="Rechteck"/>
            <p:cNvSpPr/>
            <p:nvPr/>
          </p:nvSpPr>
          <p:spPr>
            <a:xfrm>
              <a:off x="8610599" y="0"/>
              <a:ext cx="2870200" cy="254000"/>
            </a:xfrm>
            <a:prstGeom prst="rect">
              <a:avLst/>
            </a:prstGeom>
            <a:solidFill>
              <a:srgbClr val="231F20"/>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grpSp>
      <p:sp>
        <p:nvSpPr>
          <p:cNvPr id="249" name="Rechteck"/>
          <p:cNvSpPr/>
          <p:nvPr/>
        </p:nvSpPr>
        <p:spPr>
          <a:xfrm>
            <a:off x="1224280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250" name="Rechteck"/>
          <p:cNvSpPr/>
          <p:nvPr/>
        </p:nvSpPr>
        <p:spPr>
          <a:xfrm>
            <a:off x="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251" name="Linie"/>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3" name="Foliennummernplatzhalter 2">
            <a:extLst>
              <a:ext uri="{FF2B5EF4-FFF2-40B4-BE49-F238E27FC236}">
                <a16:creationId xmlns:a16="http://schemas.microsoft.com/office/drawing/2014/main" id="{AD9707FE-F702-98D6-71EA-579B64D85CBC}"/>
              </a:ext>
            </a:extLst>
          </p:cNvPr>
          <p:cNvSpPr>
            <a:spLocks noGrp="1"/>
          </p:cNvSpPr>
          <p:nvPr>
            <p:ph type="sldNum" sz="quarter" idx="2"/>
          </p:nvPr>
        </p:nvSpPr>
        <p:spPr/>
        <p:txBody>
          <a:bodyPr/>
          <a:lstStyle/>
          <a:p>
            <a:fld id="{86CB4B4D-7CA3-9044-876B-883B54F8677D}" type="slidenum">
              <a:rPr lang="de-DE"/>
              <a:t>18</a:t>
            </a:fld>
            <a:endParaRPr lang="de-DE"/>
          </a:p>
        </p:txBody>
      </p:sp>
      <p:sp>
        <p:nvSpPr>
          <p:cNvPr id="4" name="Textfeld 3">
            <a:extLst>
              <a:ext uri="{FF2B5EF4-FFF2-40B4-BE49-F238E27FC236}">
                <a16:creationId xmlns:a16="http://schemas.microsoft.com/office/drawing/2014/main" id="{75418328-4D8D-A75C-1202-9B89E3BC6208}"/>
              </a:ext>
            </a:extLst>
          </p:cNvPr>
          <p:cNvSpPr txBox="1"/>
          <p:nvPr/>
        </p:nvSpPr>
        <p:spPr>
          <a:xfrm>
            <a:off x="245635" y="1814396"/>
            <a:ext cx="4300965"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de-DE" sz="2400" b="1" i="0" u="none" strike="noStrike" cap="none" spc="0" normalizeH="0" baseline="0" dirty="0">
                <a:ln>
                  <a:noFill/>
                </a:ln>
                <a:solidFill>
                  <a:srgbClr val="000000"/>
                </a:solidFill>
                <a:effectLst/>
                <a:uFillTx/>
                <a:latin typeface="Helvetica Neue"/>
                <a:ea typeface="Helvetica Neue"/>
                <a:cs typeface="Helvetica Neue"/>
                <a:sym typeface="Helvetica Neue"/>
              </a:rPr>
              <a:t>Funktionalität/Kontext</a:t>
            </a:r>
          </a:p>
        </p:txBody>
      </p:sp>
      <p:sp>
        <p:nvSpPr>
          <p:cNvPr id="6" name="Textfeld 5">
            <a:extLst>
              <a:ext uri="{FF2B5EF4-FFF2-40B4-BE49-F238E27FC236}">
                <a16:creationId xmlns:a16="http://schemas.microsoft.com/office/drawing/2014/main" id="{ABDA0C90-0F74-2B68-3544-9E2DDC5330CB}"/>
              </a:ext>
            </a:extLst>
          </p:cNvPr>
          <p:cNvSpPr txBox="1"/>
          <p:nvPr/>
        </p:nvSpPr>
        <p:spPr>
          <a:xfrm>
            <a:off x="762000" y="2455406"/>
            <a:ext cx="6683608"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kumimoji="0" lang="de-DE" sz="2400" b="0" i="0" u="none" strike="noStrike" cap="none" spc="0" normalizeH="0" baseline="0" dirty="0">
                <a:ln>
                  <a:noFill/>
                </a:ln>
                <a:solidFill>
                  <a:srgbClr val="000000"/>
                </a:solidFill>
                <a:effectLst/>
                <a:uFillTx/>
                <a:latin typeface="Helvetica Neue"/>
                <a:ea typeface="Helvetica Neue"/>
                <a:cs typeface="Helvetica Neue"/>
                <a:sym typeface="Helvetica Neue"/>
              </a:rPr>
              <a:t>Suchfunktion mit mindestens zwei Eingabefeldern („Wo“, und „Was“ wird gesucht)</a:t>
            </a:r>
          </a:p>
          <a:p>
            <a:pPr marL="0" marR="0" indent="0" algn="l" defTabSz="584200" rtl="0" fontAlgn="auto" latinLnBrk="0" hangingPunct="0">
              <a:lnSpc>
                <a:spcPct val="100000"/>
              </a:lnSpc>
              <a:spcBef>
                <a:spcPts val="0"/>
              </a:spcBef>
              <a:spcAft>
                <a:spcPts val="0"/>
              </a:spcAft>
              <a:buClrTx/>
              <a:buSzTx/>
              <a:buFontTx/>
              <a:buNone/>
              <a:tabLst/>
            </a:pPr>
            <a:endParaRPr kumimoji="0" lang="de-DE" sz="2400" b="0"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7" name="Textfeld 6">
            <a:extLst>
              <a:ext uri="{FF2B5EF4-FFF2-40B4-BE49-F238E27FC236}">
                <a16:creationId xmlns:a16="http://schemas.microsoft.com/office/drawing/2014/main" id="{93D32398-CF85-22DD-83DC-C57A6085519E}"/>
              </a:ext>
            </a:extLst>
          </p:cNvPr>
          <p:cNvSpPr txBox="1"/>
          <p:nvPr/>
        </p:nvSpPr>
        <p:spPr>
          <a:xfrm>
            <a:off x="779812" y="3530600"/>
            <a:ext cx="9054620" cy="305724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kumimoji="0" lang="de-DE" sz="2400" b="1" i="0" u="none" strike="noStrike" cap="none" spc="0" normalizeH="0" baseline="0" dirty="0">
                <a:ln>
                  <a:noFill/>
                </a:ln>
                <a:solidFill>
                  <a:srgbClr val="000000"/>
                </a:solidFill>
                <a:effectLst/>
                <a:uFillTx/>
                <a:latin typeface="Helvetica Neue"/>
                <a:ea typeface="Helvetica Neue"/>
                <a:cs typeface="Helvetica Neue"/>
                <a:sym typeface="Helvetica Neue"/>
              </a:rPr>
              <a:t>Exit Kriterien </a:t>
            </a:r>
          </a:p>
          <a:p>
            <a:pPr marL="0" marR="0" indent="0" algn="l" defTabSz="584200" rtl="0" fontAlgn="auto" latinLnBrk="0" hangingPunct="0">
              <a:lnSpc>
                <a:spcPct val="100000"/>
              </a:lnSpc>
              <a:spcBef>
                <a:spcPts val="0"/>
              </a:spcBef>
              <a:spcAft>
                <a:spcPts val="0"/>
              </a:spcAft>
              <a:buClrTx/>
              <a:buSzTx/>
              <a:buFontTx/>
              <a:buNone/>
              <a:tabLst/>
            </a:pPr>
            <a:endParaRPr kumimoji="0" lang="de-DE" sz="2400" b="1" i="0" u="none" strike="noStrike" cap="none" spc="0" normalizeH="0" baseline="0" dirty="0">
              <a:ln>
                <a:noFill/>
              </a:ln>
              <a:solidFill>
                <a:srgbClr val="000000"/>
              </a:solidFill>
              <a:effectLst/>
              <a:uFillTx/>
              <a:latin typeface="Helvetica Neue"/>
              <a:ea typeface="Helvetica Neue"/>
              <a:cs typeface="Helvetica Neue"/>
              <a:sym typeface="Helvetica Neue"/>
            </a:endParaRPr>
          </a:p>
          <a:p>
            <a:pPr marL="0" marR="0" indent="0" algn="l" defTabSz="584200" rtl="0" fontAlgn="auto" latinLnBrk="0" hangingPunct="0">
              <a:lnSpc>
                <a:spcPct val="100000"/>
              </a:lnSpc>
              <a:spcBef>
                <a:spcPts val="0"/>
              </a:spcBef>
              <a:spcAft>
                <a:spcPts val="0"/>
              </a:spcAft>
              <a:buClrTx/>
              <a:buSzTx/>
              <a:buFontTx/>
              <a:buNone/>
              <a:tabLst/>
            </a:pPr>
            <a:r>
              <a:rPr lang="de-DE" b="0" dirty="0"/>
              <a:t>-Anzeige der Ergebnisse innerhalb bestimmter Zeit (2sek)</a:t>
            </a:r>
          </a:p>
          <a:p>
            <a:pPr marL="0" marR="0" indent="0" algn="l" defTabSz="584200" rtl="0" fontAlgn="auto" latinLnBrk="0" hangingPunct="0">
              <a:lnSpc>
                <a:spcPct val="100000"/>
              </a:lnSpc>
              <a:spcBef>
                <a:spcPts val="0"/>
              </a:spcBef>
              <a:spcAft>
                <a:spcPts val="0"/>
              </a:spcAft>
              <a:buClrTx/>
              <a:buSzTx/>
              <a:buFontTx/>
              <a:buNone/>
              <a:tabLst/>
            </a:pPr>
            <a:r>
              <a:rPr lang="de-DE" b="0" dirty="0"/>
              <a:t>-Wenn keine Ergebnisse auf die Sucheingabe passen, werden keine angezeigt</a:t>
            </a:r>
          </a:p>
          <a:p>
            <a:pPr marL="0" marR="0" indent="0" algn="l" defTabSz="584200" rtl="0" fontAlgn="auto" latinLnBrk="0" hangingPunct="0">
              <a:lnSpc>
                <a:spcPct val="100000"/>
              </a:lnSpc>
              <a:spcBef>
                <a:spcPts val="0"/>
              </a:spcBef>
              <a:spcAft>
                <a:spcPts val="0"/>
              </a:spcAft>
              <a:buClrTx/>
              <a:buSzTx/>
              <a:buFontTx/>
              <a:buNone/>
              <a:tabLst/>
            </a:pPr>
            <a:r>
              <a:rPr lang="de-DE" b="0" dirty="0"/>
              <a:t>-alle Filterkriterien werden bei der Suche berücksichtigt </a:t>
            </a:r>
          </a:p>
          <a:p>
            <a:pPr marL="0" marR="0" indent="0" algn="l" defTabSz="584200" rtl="0" fontAlgn="auto" latinLnBrk="0" hangingPunct="0">
              <a:lnSpc>
                <a:spcPct val="100000"/>
              </a:lnSpc>
              <a:spcBef>
                <a:spcPts val="0"/>
              </a:spcBef>
              <a:spcAft>
                <a:spcPts val="0"/>
              </a:spcAft>
              <a:buClrTx/>
              <a:buSzTx/>
              <a:buFontTx/>
              <a:buNone/>
              <a:tabLst/>
            </a:pPr>
            <a:r>
              <a:rPr lang="de-DE" b="0" dirty="0"/>
              <a:t>-Intelligente Suchfunktion: Bei Schreibfehlern oder falscher Ausdrucksweise werden trotzdem Ergebnisse angezeigt</a:t>
            </a:r>
          </a:p>
        </p:txBody>
      </p:sp>
      <p:sp>
        <p:nvSpPr>
          <p:cNvPr id="9" name="Textfeld 8">
            <a:extLst>
              <a:ext uri="{FF2B5EF4-FFF2-40B4-BE49-F238E27FC236}">
                <a16:creationId xmlns:a16="http://schemas.microsoft.com/office/drawing/2014/main" id="{3D340837-6823-AE10-CB4B-109180DE7251}"/>
              </a:ext>
            </a:extLst>
          </p:cNvPr>
          <p:cNvSpPr txBox="1"/>
          <p:nvPr/>
        </p:nvSpPr>
        <p:spPr>
          <a:xfrm>
            <a:off x="701596" y="6964578"/>
            <a:ext cx="9645807" cy="19492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lang="de-DE" dirty="0"/>
              <a:t>Fail </a:t>
            </a:r>
            <a:r>
              <a:rPr kumimoji="0" lang="de-DE" sz="2400" b="1" i="0" u="none" strike="noStrike" cap="none" spc="0" normalizeH="0" baseline="0" dirty="0">
                <a:ln>
                  <a:noFill/>
                </a:ln>
                <a:solidFill>
                  <a:srgbClr val="000000"/>
                </a:solidFill>
                <a:effectLst/>
                <a:uFillTx/>
                <a:latin typeface="Helvetica Neue"/>
                <a:ea typeface="Helvetica Neue"/>
                <a:cs typeface="Helvetica Neue"/>
                <a:sym typeface="Helvetica Neue"/>
              </a:rPr>
              <a:t>Kriterien </a:t>
            </a:r>
          </a:p>
          <a:p>
            <a:pPr marL="0" marR="0" indent="0" algn="l" defTabSz="584200" rtl="0" fontAlgn="auto" latinLnBrk="0" hangingPunct="0">
              <a:lnSpc>
                <a:spcPct val="100000"/>
              </a:lnSpc>
              <a:spcBef>
                <a:spcPts val="0"/>
              </a:spcBef>
              <a:spcAft>
                <a:spcPts val="0"/>
              </a:spcAft>
              <a:buClrTx/>
              <a:buSzTx/>
              <a:buFontTx/>
              <a:buNone/>
              <a:tabLst/>
            </a:pPr>
            <a:endParaRPr kumimoji="0" lang="de-DE" sz="2400" b="1" i="0" u="none" strike="noStrike" cap="none" spc="0" normalizeH="0" baseline="0" dirty="0">
              <a:ln>
                <a:noFill/>
              </a:ln>
              <a:solidFill>
                <a:srgbClr val="000000"/>
              </a:solidFill>
              <a:effectLst/>
              <a:uFillTx/>
              <a:latin typeface="Helvetica Neue"/>
              <a:ea typeface="Helvetica Neue"/>
              <a:cs typeface="Helvetica Neue"/>
              <a:sym typeface="Helvetica Neue"/>
            </a:endParaRPr>
          </a:p>
          <a:p>
            <a:pPr marL="0" marR="0" indent="0" algn="l" defTabSz="584200" rtl="0" fontAlgn="auto" latinLnBrk="0" hangingPunct="0">
              <a:lnSpc>
                <a:spcPct val="100000"/>
              </a:lnSpc>
              <a:spcBef>
                <a:spcPts val="0"/>
              </a:spcBef>
              <a:spcAft>
                <a:spcPts val="0"/>
              </a:spcAft>
              <a:buClrTx/>
              <a:buSzTx/>
              <a:buFontTx/>
              <a:buNone/>
              <a:tabLst/>
            </a:pPr>
            <a:r>
              <a:rPr lang="de-DE" b="0" dirty="0"/>
              <a:t>-Es wird keine Liste ausgegeben, obwohl es Treffer gibt</a:t>
            </a:r>
          </a:p>
          <a:p>
            <a:pPr marL="0" marR="0" indent="0" algn="l" defTabSz="584200" rtl="0" fontAlgn="auto" latinLnBrk="0" hangingPunct="0">
              <a:lnSpc>
                <a:spcPct val="100000"/>
              </a:lnSpc>
              <a:spcBef>
                <a:spcPts val="0"/>
              </a:spcBef>
              <a:spcAft>
                <a:spcPts val="0"/>
              </a:spcAft>
              <a:buClrTx/>
              <a:buSzTx/>
              <a:buFontTx/>
              <a:buNone/>
              <a:tabLst/>
            </a:pPr>
            <a:r>
              <a:rPr lang="de-DE" b="0" dirty="0"/>
              <a:t>-Die Ausgabe der Suche überschreitet Zeitfenster</a:t>
            </a:r>
          </a:p>
          <a:p>
            <a:pPr marL="0" marR="0" indent="0" algn="l" defTabSz="584200" rtl="0" fontAlgn="auto" latinLnBrk="0" hangingPunct="0">
              <a:lnSpc>
                <a:spcPct val="100000"/>
              </a:lnSpc>
              <a:spcBef>
                <a:spcPts val="0"/>
              </a:spcBef>
              <a:spcAft>
                <a:spcPts val="0"/>
              </a:spcAft>
              <a:buClrTx/>
              <a:buSzTx/>
              <a:buFontTx/>
              <a:buNone/>
              <a:tabLst/>
            </a:pPr>
            <a:r>
              <a:rPr lang="de-DE" b="0" dirty="0"/>
              <a:t>-Falsche Listenausgabe: nicht Berücksichtigung der gesetzten Filter</a:t>
            </a:r>
          </a:p>
        </p:txBody>
      </p:sp>
    </p:spTree>
    <p:extLst>
      <p:ext uri="{BB962C8B-B14F-4D97-AF65-F5344CB8AC3E}">
        <p14:creationId xmlns:p14="http://schemas.microsoft.com/office/powerpoint/2010/main" val="2485450738"/>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Größen und Abstände"/>
          <p:cNvSpPr txBox="1"/>
          <p:nvPr/>
        </p:nvSpPr>
        <p:spPr>
          <a:xfrm>
            <a:off x="766967" y="778217"/>
            <a:ext cx="2707472" cy="3231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algn="l">
              <a:defRPr sz="2100" b="0">
                <a:solidFill>
                  <a:srgbClr val="2B2B2B"/>
                </a:solidFill>
                <a:latin typeface="Roboto Slab Bold"/>
                <a:ea typeface="Roboto Slab Bold"/>
                <a:cs typeface="Roboto Slab Bold"/>
                <a:sym typeface="Roboto Slab Bold"/>
              </a:defRPr>
            </a:lvl1pPr>
          </a:lstStyle>
          <a:p>
            <a:r>
              <a:rPr lang="de-DE" dirty="0"/>
              <a:t>Proof Of Concept – (2)</a:t>
            </a:r>
            <a:endParaRPr dirty="0"/>
          </a:p>
        </p:txBody>
      </p:sp>
      <p:sp>
        <p:nvSpPr>
          <p:cNvPr id="215"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16"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17"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18"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19"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0"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1"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2"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3"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4"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5"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6"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227"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28"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9"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0"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1"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2"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3"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4"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5"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6"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7"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8"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9"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40"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41"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42"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43"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grpSp>
        <p:nvGrpSpPr>
          <p:cNvPr id="248" name="Gruppieren"/>
          <p:cNvGrpSpPr/>
          <p:nvPr/>
        </p:nvGrpSpPr>
        <p:grpSpPr>
          <a:xfrm>
            <a:off x="762000" y="9652000"/>
            <a:ext cx="11480800" cy="254000"/>
            <a:chOff x="0" y="0"/>
            <a:chExt cx="11480798" cy="254000"/>
          </a:xfrm>
        </p:grpSpPr>
        <p:sp>
          <p:nvSpPr>
            <p:cNvPr id="244" name="Rechteck"/>
            <p:cNvSpPr/>
            <p:nvPr/>
          </p:nvSpPr>
          <p:spPr>
            <a:xfrm>
              <a:off x="0" y="0"/>
              <a:ext cx="2870200" cy="254000"/>
            </a:xfrm>
            <a:prstGeom prst="rect">
              <a:avLst/>
            </a:prstGeom>
            <a:solidFill>
              <a:srgbClr val="01AD2F"/>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5" name="Rechteck"/>
            <p:cNvSpPr/>
            <p:nvPr/>
          </p:nvSpPr>
          <p:spPr>
            <a:xfrm>
              <a:off x="2870199" y="0"/>
              <a:ext cx="2870201" cy="254000"/>
            </a:xfrm>
            <a:prstGeom prst="rect">
              <a:avLst/>
            </a:prstGeom>
            <a:solidFill>
              <a:srgbClr val="DD1166"/>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6" name="Rechteck"/>
            <p:cNvSpPr/>
            <p:nvPr/>
          </p:nvSpPr>
          <p:spPr>
            <a:xfrm>
              <a:off x="5740399" y="0"/>
              <a:ext cx="2870201" cy="254000"/>
            </a:xfrm>
            <a:prstGeom prst="rect">
              <a:avLst/>
            </a:prstGeom>
            <a:solidFill>
              <a:srgbClr val="9314CE"/>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7" name="Rechteck"/>
            <p:cNvSpPr/>
            <p:nvPr/>
          </p:nvSpPr>
          <p:spPr>
            <a:xfrm>
              <a:off x="8610599" y="0"/>
              <a:ext cx="2870200" cy="254000"/>
            </a:xfrm>
            <a:prstGeom prst="rect">
              <a:avLst/>
            </a:prstGeom>
            <a:solidFill>
              <a:srgbClr val="231F20"/>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grpSp>
      <p:sp>
        <p:nvSpPr>
          <p:cNvPr id="249" name="Rechteck"/>
          <p:cNvSpPr/>
          <p:nvPr/>
        </p:nvSpPr>
        <p:spPr>
          <a:xfrm>
            <a:off x="1224280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250" name="Rechteck"/>
          <p:cNvSpPr/>
          <p:nvPr/>
        </p:nvSpPr>
        <p:spPr>
          <a:xfrm>
            <a:off x="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251" name="Linie"/>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3" name="Foliennummernplatzhalter 2">
            <a:extLst>
              <a:ext uri="{FF2B5EF4-FFF2-40B4-BE49-F238E27FC236}">
                <a16:creationId xmlns:a16="http://schemas.microsoft.com/office/drawing/2014/main" id="{AD9707FE-F702-98D6-71EA-579B64D85CBC}"/>
              </a:ext>
            </a:extLst>
          </p:cNvPr>
          <p:cNvSpPr>
            <a:spLocks noGrp="1"/>
          </p:cNvSpPr>
          <p:nvPr>
            <p:ph type="sldNum" sz="quarter" idx="2"/>
          </p:nvPr>
        </p:nvSpPr>
        <p:spPr/>
        <p:txBody>
          <a:bodyPr/>
          <a:lstStyle/>
          <a:p>
            <a:fld id="{86CB4B4D-7CA3-9044-876B-883B54F8677D}" type="slidenum">
              <a:rPr lang="de-DE"/>
              <a:t>19</a:t>
            </a:fld>
            <a:endParaRPr lang="de-DE"/>
          </a:p>
        </p:txBody>
      </p:sp>
      <p:sp>
        <p:nvSpPr>
          <p:cNvPr id="4" name="Textfeld 3">
            <a:extLst>
              <a:ext uri="{FF2B5EF4-FFF2-40B4-BE49-F238E27FC236}">
                <a16:creationId xmlns:a16="http://schemas.microsoft.com/office/drawing/2014/main" id="{75418328-4D8D-A75C-1202-9B89E3BC6208}"/>
              </a:ext>
            </a:extLst>
          </p:cNvPr>
          <p:cNvSpPr txBox="1"/>
          <p:nvPr/>
        </p:nvSpPr>
        <p:spPr>
          <a:xfrm>
            <a:off x="245635" y="1814396"/>
            <a:ext cx="4300965"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de-DE" sz="2400" b="1" i="0" u="none" strike="noStrike" cap="none" spc="0" normalizeH="0" baseline="0" dirty="0">
                <a:ln>
                  <a:noFill/>
                </a:ln>
                <a:solidFill>
                  <a:srgbClr val="000000"/>
                </a:solidFill>
                <a:effectLst/>
                <a:uFillTx/>
                <a:latin typeface="Helvetica Neue"/>
                <a:ea typeface="Helvetica Neue"/>
                <a:cs typeface="Helvetica Neue"/>
                <a:sym typeface="Helvetica Neue"/>
              </a:rPr>
              <a:t>Funktionalität/Kontext</a:t>
            </a:r>
          </a:p>
        </p:txBody>
      </p:sp>
      <p:sp>
        <p:nvSpPr>
          <p:cNvPr id="6" name="Textfeld 5">
            <a:extLst>
              <a:ext uri="{FF2B5EF4-FFF2-40B4-BE49-F238E27FC236}">
                <a16:creationId xmlns:a16="http://schemas.microsoft.com/office/drawing/2014/main" id="{ABDA0C90-0F74-2B68-3544-9E2DDC5330CB}"/>
              </a:ext>
            </a:extLst>
          </p:cNvPr>
          <p:cNvSpPr txBox="1"/>
          <p:nvPr/>
        </p:nvSpPr>
        <p:spPr>
          <a:xfrm>
            <a:off x="762000" y="2455406"/>
            <a:ext cx="6683608"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kumimoji="0" lang="de-DE" sz="2400" b="0" i="0" u="none" strike="noStrike" cap="none" spc="0" normalizeH="0" baseline="0" dirty="0">
                <a:ln>
                  <a:noFill/>
                </a:ln>
                <a:solidFill>
                  <a:srgbClr val="000000"/>
                </a:solidFill>
                <a:effectLst/>
                <a:uFillTx/>
                <a:latin typeface="Helvetica Neue"/>
                <a:ea typeface="Helvetica Neue"/>
                <a:cs typeface="Helvetica Neue"/>
                <a:sym typeface="Helvetica Neue"/>
              </a:rPr>
              <a:t>Suchfunktion mit mindestens zwei Eingabefeldern („Wo“, und „Was“ wird gesucht)</a:t>
            </a:r>
          </a:p>
          <a:p>
            <a:pPr marL="0" marR="0" indent="0" algn="l" defTabSz="584200" rtl="0" fontAlgn="auto" latinLnBrk="0" hangingPunct="0">
              <a:lnSpc>
                <a:spcPct val="100000"/>
              </a:lnSpc>
              <a:spcBef>
                <a:spcPts val="0"/>
              </a:spcBef>
              <a:spcAft>
                <a:spcPts val="0"/>
              </a:spcAft>
              <a:buClrTx/>
              <a:buSzTx/>
              <a:buFontTx/>
              <a:buNone/>
              <a:tabLst/>
            </a:pPr>
            <a:endParaRPr kumimoji="0" lang="de-DE" sz="2400" b="0"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7" name="Textfeld 6">
            <a:extLst>
              <a:ext uri="{FF2B5EF4-FFF2-40B4-BE49-F238E27FC236}">
                <a16:creationId xmlns:a16="http://schemas.microsoft.com/office/drawing/2014/main" id="{93D32398-CF85-22DD-83DC-C57A6085519E}"/>
              </a:ext>
            </a:extLst>
          </p:cNvPr>
          <p:cNvSpPr txBox="1"/>
          <p:nvPr/>
        </p:nvSpPr>
        <p:spPr>
          <a:xfrm>
            <a:off x="768350" y="3674541"/>
            <a:ext cx="9054620" cy="305724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lang="de-DE" dirty="0"/>
              <a:t>Fallback</a:t>
            </a:r>
            <a:r>
              <a:rPr kumimoji="0" lang="de-DE" sz="2400" b="1" i="0" u="none" strike="noStrike" cap="none" spc="0" normalizeH="0" baseline="0" dirty="0">
                <a:ln>
                  <a:noFill/>
                </a:ln>
                <a:solidFill>
                  <a:srgbClr val="000000"/>
                </a:solidFill>
                <a:effectLst/>
                <a:uFillTx/>
                <a:latin typeface="Helvetica Neue"/>
                <a:ea typeface="Helvetica Neue"/>
                <a:cs typeface="Helvetica Neue"/>
                <a:sym typeface="Helvetica Neue"/>
              </a:rPr>
              <a:t> Kriterien </a:t>
            </a:r>
          </a:p>
          <a:p>
            <a:pPr marL="0" marR="0" indent="0" algn="l" defTabSz="584200" rtl="0" fontAlgn="auto" latinLnBrk="0" hangingPunct="0">
              <a:lnSpc>
                <a:spcPct val="100000"/>
              </a:lnSpc>
              <a:spcBef>
                <a:spcPts val="0"/>
              </a:spcBef>
              <a:spcAft>
                <a:spcPts val="0"/>
              </a:spcAft>
              <a:buClrTx/>
              <a:buSzTx/>
              <a:buFontTx/>
              <a:buNone/>
              <a:tabLst/>
            </a:pPr>
            <a:endParaRPr kumimoji="0" lang="de-DE" sz="2400" b="1" i="0" u="none" strike="noStrike" cap="none" spc="0" normalizeH="0" baseline="0" dirty="0">
              <a:ln>
                <a:noFill/>
              </a:ln>
              <a:solidFill>
                <a:srgbClr val="000000"/>
              </a:solidFill>
              <a:effectLst/>
              <a:uFillTx/>
              <a:latin typeface="Helvetica Neue"/>
              <a:ea typeface="Helvetica Neue"/>
              <a:cs typeface="Helvetica Neue"/>
              <a:sym typeface="Helvetica Neue"/>
            </a:endParaRPr>
          </a:p>
          <a:p>
            <a:pPr marL="0" marR="0" indent="0" algn="l" defTabSz="584200" rtl="0" fontAlgn="auto" latinLnBrk="0" hangingPunct="0">
              <a:lnSpc>
                <a:spcPct val="100000"/>
              </a:lnSpc>
              <a:spcBef>
                <a:spcPts val="0"/>
              </a:spcBef>
              <a:spcAft>
                <a:spcPts val="0"/>
              </a:spcAft>
              <a:buClrTx/>
              <a:buSzTx/>
              <a:buFontTx/>
              <a:buNone/>
              <a:tabLst/>
            </a:pPr>
            <a:r>
              <a:rPr lang="de-DE" b="0" dirty="0"/>
              <a:t>-Bei überschrittenem Zeitfenster: Mitteilung wie „Haben sie etwas Geduld, die Ergebnisse werden gleich angezeigt“</a:t>
            </a:r>
          </a:p>
          <a:p>
            <a:pPr marL="0" marR="0" indent="0" algn="l" defTabSz="584200" rtl="0" fontAlgn="auto" latinLnBrk="0" hangingPunct="0">
              <a:lnSpc>
                <a:spcPct val="100000"/>
              </a:lnSpc>
              <a:spcBef>
                <a:spcPts val="0"/>
              </a:spcBef>
              <a:spcAft>
                <a:spcPts val="0"/>
              </a:spcAft>
              <a:buClrTx/>
              <a:buSzTx/>
              <a:buFontTx/>
              <a:buNone/>
              <a:tabLst/>
            </a:pPr>
            <a:r>
              <a:rPr lang="de-DE" b="0" dirty="0"/>
              <a:t>-Bei keinen Treffern: </a:t>
            </a:r>
          </a:p>
          <a:p>
            <a:pPr marL="0" marR="0" indent="0" algn="l" defTabSz="584200" rtl="0" fontAlgn="auto" latinLnBrk="0" hangingPunct="0">
              <a:lnSpc>
                <a:spcPct val="100000"/>
              </a:lnSpc>
              <a:spcBef>
                <a:spcPts val="0"/>
              </a:spcBef>
              <a:spcAft>
                <a:spcPts val="0"/>
              </a:spcAft>
              <a:buClrTx/>
              <a:buSzTx/>
              <a:buFontTx/>
              <a:buNone/>
              <a:tabLst/>
            </a:pPr>
            <a:r>
              <a:rPr lang="de-DE" b="0" dirty="0"/>
              <a:t>1.Vorgeschlagene Suchfilter bereitstellen </a:t>
            </a:r>
          </a:p>
          <a:p>
            <a:pPr marL="0" marR="0" indent="0" algn="l" defTabSz="584200" rtl="0" fontAlgn="auto" latinLnBrk="0" hangingPunct="0">
              <a:lnSpc>
                <a:spcPct val="100000"/>
              </a:lnSpc>
              <a:spcBef>
                <a:spcPts val="0"/>
              </a:spcBef>
              <a:spcAft>
                <a:spcPts val="0"/>
              </a:spcAft>
              <a:buClrTx/>
              <a:buSzTx/>
              <a:buFontTx/>
              <a:buNone/>
              <a:tabLst/>
            </a:pPr>
            <a:r>
              <a:rPr lang="de-DE" b="0" dirty="0"/>
              <a:t>2.Mitteilung wie: „versuchen sie andere Filterkriterien zu setzten/nutzen sie die vorgeschlagenen Sucheingaben“</a:t>
            </a:r>
          </a:p>
        </p:txBody>
      </p:sp>
    </p:spTree>
    <p:extLst>
      <p:ext uri="{BB962C8B-B14F-4D97-AF65-F5344CB8AC3E}">
        <p14:creationId xmlns:p14="http://schemas.microsoft.com/office/powerpoint/2010/main" val="85436524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Größen und Abstände"/>
          <p:cNvSpPr txBox="1"/>
          <p:nvPr/>
        </p:nvSpPr>
        <p:spPr>
          <a:xfrm>
            <a:off x="766967" y="778217"/>
            <a:ext cx="2135200" cy="32316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0" tIns="0" rIns="0" bIns="0" anchor="ctr">
            <a:spAutoFit/>
          </a:bodyPr>
          <a:lstStyle>
            <a:lvl1pPr algn="l">
              <a:defRPr sz="2100" b="0">
                <a:solidFill>
                  <a:srgbClr val="2B2B2B"/>
                </a:solidFill>
                <a:latin typeface="Roboto Slab Bold"/>
                <a:ea typeface="Roboto Slab Bold"/>
                <a:cs typeface="Roboto Slab Bold"/>
                <a:sym typeface="Roboto Slab Bold"/>
              </a:defRPr>
            </a:lvl1pPr>
          </a:lstStyle>
          <a:p>
            <a:r>
              <a:rPr lang="de-DE"/>
              <a:t>Inhaltsverzeichnis</a:t>
            </a:r>
            <a:endParaRPr/>
          </a:p>
        </p:txBody>
      </p:sp>
      <p:sp>
        <p:nvSpPr>
          <p:cNvPr id="215"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16"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17"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18"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19"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0"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1"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2"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3"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4"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5"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6"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227"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28"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9"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0"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1"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2"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3"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4"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5"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6"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7"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8"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9"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40"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41"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42"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43"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grpSp>
        <p:nvGrpSpPr>
          <p:cNvPr id="248" name="Gruppieren"/>
          <p:cNvGrpSpPr/>
          <p:nvPr/>
        </p:nvGrpSpPr>
        <p:grpSpPr>
          <a:xfrm>
            <a:off x="762000" y="9652000"/>
            <a:ext cx="11480800" cy="254000"/>
            <a:chOff x="0" y="0"/>
            <a:chExt cx="11480798" cy="254000"/>
          </a:xfrm>
        </p:grpSpPr>
        <p:sp>
          <p:nvSpPr>
            <p:cNvPr id="244" name="Rechteck"/>
            <p:cNvSpPr/>
            <p:nvPr/>
          </p:nvSpPr>
          <p:spPr>
            <a:xfrm>
              <a:off x="0" y="0"/>
              <a:ext cx="2870200" cy="254000"/>
            </a:xfrm>
            <a:prstGeom prst="rect">
              <a:avLst/>
            </a:prstGeom>
            <a:solidFill>
              <a:srgbClr val="01AD2F"/>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5" name="Rechteck"/>
            <p:cNvSpPr/>
            <p:nvPr/>
          </p:nvSpPr>
          <p:spPr>
            <a:xfrm>
              <a:off x="2870199" y="0"/>
              <a:ext cx="2870201" cy="254000"/>
            </a:xfrm>
            <a:prstGeom prst="rect">
              <a:avLst/>
            </a:prstGeom>
            <a:solidFill>
              <a:srgbClr val="DD1166"/>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6" name="Rechteck"/>
            <p:cNvSpPr/>
            <p:nvPr/>
          </p:nvSpPr>
          <p:spPr>
            <a:xfrm>
              <a:off x="5740399" y="0"/>
              <a:ext cx="2870201" cy="254000"/>
            </a:xfrm>
            <a:prstGeom prst="rect">
              <a:avLst/>
            </a:prstGeom>
            <a:solidFill>
              <a:srgbClr val="9314CE"/>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7" name="Rechteck"/>
            <p:cNvSpPr/>
            <p:nvPr/>
          </p:nvSpPr>
          <p:spPr>
            <a:xfrm>
              <a:off x="8610599" y="0"/>
              <a:ext cx="2870200" cy="254000"/>
            </a:xfrm>
            <a:prstGeom prst="rect">
              <a:avLst/>
            </a:prstGeom>
            <a:solidFill>
              <a:srgbClr val="231F20"/>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grpSp>
      <p:sp>
        <p:nvSpPr>
          <p:cNvPr id="249" name="Rechteck"/>
          <p:cNvSpPr/>
          <p:nvPr/>
        </p:nvSpPr>
        <p:spPr>
          <a:xfrm>
            <a:off x="1224280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250" name="Rechteck"/>
          <p:cNvSpPr/>
          <p:nvPr/>
        </p:nvSpPr>
        <p:spPr>
          <a:xfrm>
            <a:off x="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251" name="Linie"/>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 name="Textfeld 1">
            <a:extLst>
              <a:ext uri="{FF2B5EF4-FFF2-40B4-BE49-F238E27FC236}">
                <a16:creationId xmlns:a16="http://schemas.microsoft.com/office/drawing/2014/main" id="{E66D54CB-9288-F2EC-379E-A37C66B1E7F9}"/>
              </a:ext>
            </a:extLst>
          </p:cNvPr>
          <p:cNvSpPr txBox="1"/>
          <p:nvPr/>
        </p:nvSpPr>
        <p:spPr>
          <a:xfrm>
            <a:off x="762000" y="1977429"/>
            <a:ext cx="11674707" cy="47192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marR="0" indent="-457200" algn="l" defTabSz="584200" rtl="0" fontAlgn="auto" latinLnBrk="0" hangingPunct="0">
              <a:lnSpc>
                <a:spcPct val="250000"/>
              </a:lnSpc>
              <a:spcBef>
                <a:spcPts val="0"/>
              </a:spcBef>
              <a:spcAft>
                <a:spcPts val="0"/>
              </a:spcAft>
              <a:buClrTx/>
              <a:buSzTx/>
              <a:buFont typeface="+mj-lt"/>
              <a:buAutoNum type="arabicPeriod"/>
              <a:tabLst/>
            </a:pPr>
            <a:r>
              <a:rPr kumimoji="0" lang="de-DE" sz="3000" b="0" i="0" u="none" strike="noStrike" cap="none" spc="0" normalizeH="0" baseline="0" dirty="0" err="1">
                <a:ln>
                  <a:noFill/>
                </a:ln>
                <a:solidFill>
                  <a:srgbClr val="000000"/>
                </a:solidFill>
                <a:effectLst/>
                <a:uFillTx/>
                <a:latin typeface="Helvetica Neue"/>
                <a:ea typeface="Helvetica Neue"/>
                <a:cs typeface="Helvetica Neue"/>
                <a:sym typeface="Helvetica Neue"/>
              </a:rPr>
              <a:t>Stakeholderanalyse</a:t>
            </a:r>
            <a:endParaRPr kumimoji="0" lang="de-DE" sz="3000" b="0" i="0" u="none" strike="noStrike" cap="none" spc="0" normalizeH="0" baseline="0" dirty="0">
              <a:ln>
                <a:noFill/>
              </a:ln>
              <a:solidFill>
                <a:srgbClr val="000000"/>
              </a:solidFill>
              <a:effectLst/>
              <a:uFillTx/>
              <a:latin typeface="Helvetica Neue"/>
              <a:ea typeface="Helvetica Neue"/>
              <a:cs typeface="Helvetica Neue"/>
              <a:sym typeface="Helvetica Neue"/>
            </a:endParaRPr>
          </a:p>
          <a:p>
            <a:pPr marL="457200" marR="0" indent="-457200" algn="l" defTabSz="584200" rtl="0" fontAlgn="auto" latinLnBrk="0" hangingPunct="0">
              <a:lnSpc>
                <a:spcPct val="250000"/>
              </a:lnSpc>
              <a:spcBef>
                <a:spcPts val="0"/>
              </a:spcBef>
              <a:spcAft>
                <a:spcPts val="0"/>
              </a:spcAft>
              <a:buClrTx/>
              <a:buSzTx/>
              <a:buFont typeface="+mj-lt"/>
              <a:buAutoNum type="arabicPeriod"/>
              <a:tabLst/>
            </a:pPr>
            <a:r>
              <a:rPr lang="de-DE" sz="3000" b="0" dirty="0"/>
              <a:t>Konkurrenzanalyse</a:t>
            </a:r>
          </a:p>
          <a:p>
            <a:pPr marL="457200" marR="0" indent="-457200" algn="l" defTabSz="584200" rtl="0" fontAlgn="auto" latinLnBrk="0" hangingPunct="0">
              <a:lnSpc>
                <a:spcPct val="250000"/>
              </a:lnSpc>
              <a:spcBef>
                <a:spcPts val="0"/>
              </a:spcBef>
              <a:spcAft>
                <a:spcPts val="0"/>
              </a:spcAft>
              <a:buClrTx/>
              <a:buSzTx/>
              <a:buFont typeface="+mj-lt"/>
              <a:buAutoNum type="arabicPeriod"/>
              <a:tabLst/>
            </a:pPr>
            <a:r>
              <a:rPr kumimoji="0" lang="de-DE" sz="3000" b="0" i="0" u="none" strike="noStrike" cap="none" spc="0" normalizeH="0" baseline="0" dirty="0">
                <a:ln>
                  <a:noFill/>
                </a:ln>
                <a:solidFill>
                  <a:srgbClr val="000000"/>
                </a:solidFill>
                <a:effectLst/>
                <a:uFillTx/>
                <a:latin typeface="Helvetica Neue"/>
                <a:ea typeface="Helvetica Neue"/>
                <a:cs typeface="Helvetica Neue"/>
                <a:sym typeface="Helvetica Neue"/>
              </a:rPr>
              <a:t>Risikoanalyse</a:t>
            </a:r>
          </a:p>
          <a:p>
            <a:pPr marL="457200" marR="0" indent="-457200" algn="l" defTabSz="584200" rtl="0" fontAlgn="auto" latinLnBrk="0" hangingPunct="0">
              <a:lnSpc>
                <a:spcPct val="250000"/>
              </a:lnSpc>
              <a:spcBef>
                <a:spcPts val="0"/>
              </a:spcBef>
              <a:spcAft>
                <a:spcPts val="0"/>
              </a:spcAft>
              <a:buClrTx/>
              <a:buSzTx/>
              <a:buFont typeface="+mj-lt"/>
              <a:buAutoNum type="arabicPeriod"/>
              <a:tabLst/>
            </a:pPr>
            <a:r>
              <a:rPr lang="de-DE" sz="3000" b="0" dirty="0"/>
              <a:t>Proof Of Concept</a:t>
            </a:r>
            <a:endParaRPr kumimoji="0" lang="de-DE" sz="3000" b="0"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3" name="Foliennummernplatzhalter 2">
            <a:extLst>
              <a:ext uri="{FF2B5EF4-FFF2-40B4-BE49-F238E27FC236}">
                <a16:creationId xmlns:a16="http://schemas.microsoft.com/office/drawing/2014/main" id="{563192A4-5C89-74F6-A66B-514CA06578E8}"/>
              </a:ext>
            </a:extLst>
          </p:cNvPr>
          <p:cNvSpPr>
            <a:spLocks noGrp="1"/>
          </p:cNvSpPr>
          <p:nvPr>
            <p:ph type="sldNum" sz="quarter" idx="2"/>
          </p:nvPr>
        </p:nvSpPr>
        <p:spPr/>
        <p:txBody>
          <a:bodyPr/>
          <a:lstStyle/>
          <a:p>
            <a:fld id="{86CB4B4D-7CA3-9044-876B-883B54F8677D}" type="slidenum">
              <a:rPr lang="de-DE"/>
              <a:t>2</a:t>
            </a:fld>
            <a:endParaRPr lang="de-DE"/>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Größen und Abstände"/>
          <p:cNvSpPr txBox="1"/>
          <p:nvPr/>
        </p:nvSpPr>
        <p:spPr>
          <a:xfrm>
            <a:off x="766967" y="778217"/>
            <a:ext cx="1000274" cy="32316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0" tIns="0" rIns="0" bIns="0" anchor="ctr">
            <a:spAutoFit/>
          </a:bodyPr>
          <a:lstStyle>
            <a:lvl1pPr algn="l">
              <a:defRPr sz="2100" b="0">
                <a:solidFill>
                  <a:srgbClr val="2B2B2B"/>
                </a:solidFill>
                <a:latin typeface="Roboto Slab Bold"/>
                <a:ea typeface="Roboto Slab Bold"/>
                <a:cs typeface="Roboto Slab Bold"/>
                <a:sym typeface="Roboto Slab Bold"/>
              </a:defRPr>
            </a:lvl1pPr>
          </a:lstStyle>
          <a:p>
            <a:r>
              <a:rPr lang="de-DE"/>
              <a:t>Quellen </a:t>
            </a:r>
            <a:endParaRPr/>
          </a:p>
        </p:txBody>
      </p:sp>
      <p:sp>
        <p:nvSpPr>
          <p:cNvPr id="215"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16"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17"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18"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19"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0"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1"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2"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3"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4"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5"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6"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227"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28"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9"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0"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1"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2"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3"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4"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5"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6"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7"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8"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9"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40"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41"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42"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43"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grpSp>
        <p:nvGrpSpPr>
          <p:cNvPr id="248" name="Gruppieren"/>
          <p:cNvGrpSpPr/>
          <p:nvPr/>
        </p:nvGrpSpPr>
        <p:grpSpPr>
          <a:xfrm>
            <a:off x="762000" y="9652000"/>
            <a:ext cx="11480800" cy="254000"/>
            <a:chOff x="0" y="0"/>
            <a:chExt cx="11480798" cy="254000"/>
          </a:xfrm>
        </p:grpSpPr>
        <p:sp>
          <p:nvSpPr>
            <p:cNvPr id="244" name="Rechteck"/>
            <p:cNvSpPr/>
            <p:nvPr/>
          </p:nvSpPr>
          <p:spPr>
            <a:xfrm>
              <a:off x="0" y="0"/>
              <a:ext cx="2870200" cy="254000"/>
            </a:xfrm>
            <a:prstGeom prst="rect">
              <a:avLst/>
            </a:prstGeom>
            <a:solidFill>
              <a:srgbClr val="01AD2F"/>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5" name="Rechteck"/>
            <p:cNvSpPr/>
            <p:nvPr/>
          </p:nvSpPr>
          <p:spPr>
            <a:xfrm>
              <a:off x="2870199" y="0"/>
              <a:ext cx="2870201" cy="254000"/>
            </a:xfrm>
            <a:prstGeom prst="rect">
              <a:avLst/>
            </a:prstGeom>
            <a:solidFill>
              <a:srgbClr val="DD1166"/>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6" name="Rechteck"/>
            <p:cNvSpPr/>
            <p:nvPr/>
          </p:nvSpPr>
          <p:spPr>
            <a:xfrm>
              <a:off x="5740399" y="0"/>
              <a:ext cx="2870201" cy="254000"/>
            </a:xfrm>
            <a:prstGeom prst="rect">
              <a:avLst/>
            </a:prstGeom>
            <a:solidFill>
              <a:srgbClr val="9314CE"/>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7" name="Rechteck"/>
            <p:cNvSpPr/>
            <p:nvPr/>
          </p:nvSpPr>
          <p:spPr>
            <a:xfrm>
              <a:off x="8610599" y="0"/>
              <a:ext cx="2870200" cy="254000"/>
            </a:xfrm>
            <a:prstGeom prst="rect">
              <a:avLst/>
            </a:prstGeom>
            <a:solidFill>
              <a:srgbClr val="231F20"/>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grpSp>
      <p:sp>
        <p:nvSpPr>
          <p:cNvPr id="249" name="Rechteck"/>
          <p:cNvSpPr/>
          <p:nvPr/>
        </p:nvSpPr>
        <p:spPr>
          <a:xfrm>
            <a:off x="1224280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250" name="Rechteck"/>
          <p:cNvSpPr/>
          <p:nvPr/>
        </p:nvSpPr>
        <p:spPr>
          <a:xfrm>
            <a:off x="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251" name="Linie"/>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3" name="Foliennummernplatzhalter 2">
            <a:extLst>
              <a:ext uri="{FF2B5EF4-FFF2-40B4-BE49-F238E27FC236}">
                <a16:creationId xmlns:a16="http://schemas.microsoft.com/office/drawing/2014/main" id="{AD9707FE-F702-98D6-71EA-579B64D85CBC}"/>
              </a:ext>
            </a:extLst>
          </p:cNvPr>
          <p:cNvSpPr>
            <a:spLocks noGrp="1"/>
          </p:cNvSpPr>
          <p:nvPr>
            <p:ph type="sldNum" sz="quarter" idx="2"/>
          </p:nvPr>
        </p:nvSpPr>
        <p:spPr/>
        <p:txBody>
          <a:bodyPr/>
          <a:lstStyle/>
          <a:p>
            <a:fld id="{86CB4B4D-7CA3-9044-876B-883B54F8677D}" type="slidenum">
              <a:rPr lang="de-DE"/>
              <a:t>20</a:t>
            </a:fld>
            <a:endParaRPr lang="de-DE"/>
          </a:p>
        </p:txBody>
      </p:sp>
      <p:sp>
        <p:nvSpPr>
          <p:cNvPr id="2" name="Textfeld 1">
            <a:extLst>
              <a:ext uri="{FF2B5EF4-FFF2-40B4-BE49-F238E27FC236}">
                <a16:creationId xmlns:a16="http://schemas.microsoft.com/office/drawing/2014/main" id="{1774469D-AF76-222D-6FB1-73D64460F16D}"/>
              </a:ext>
            </a:extLst>
          </p:cNvPr>
          <p:cNvSpPr txBox="1"/>
          <p:nvPr/>
        </p:nvSpPr>
        <p:spPr>
          <a:xfrm>
            <a:off x="5071636" y="5641660"/>
            <a:ext cx="1828800"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marR="0" indent="-342900" algn="ctr" defTabSz="584200" rtl="0" fontAlgn="auto" latinLnBrk="0" hangingPunct="0">
              <a:lnSpc>
                <a:spcPct val="100000"/>
              </a:lnSpc>
              <a:spcBef>
                <a:spcPts val="0"/>
              </a:spcBef>
              <a:spcAft>
                <a:spcPts val="0"/>
              </a:spcAft>
              <a:buClrTx/>
              <a:buSzTx/>
              <a:buFont typeface="Arial" panose="020B0604020202020204" pitchFamily="34" charset="0"/>
              <a:buChar char="•"/>
              <a:tabLst/>
            </a:pPr>
            <a:endParaRPr kumimoji="0" lang="de-DE" sz="2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5" name="Textfeld 4">
            <a:extLst>
              <a:ext uri="{FF2B5EF4-FFF2-40B4-BE49-F238E27FC236}">
                <a16:creationId xmlns:a16="http://schemas.microsoft.com/office/drawing/2014/main" id="{CCE22A02-5F88-1382-9AB7-0B30C4455DBB}"/>
              </a:ext>
            </a:extLst>
          </p:cNvPr>
          <p:cNvSpPr txBox="1"/>
          <p:nvPr/>
        </p:nvSpPr>
        <p:spPr>
          <a:xfrm>
            <a:off x="768350" y="1950111"/>
            <a:ext cx="9032333" cy="34265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marL="342900" indent="-342900" algn="l">
              <a:buFont typeface="Arial" panose="020B0604020202020204" pitchFamily="34" charset="0"/>
              <a:buChar char="•"/>
            </a:pPr>
            <a:r>
              <a:rPr lang="de-DE" b="0" dirty="0">
                <a:latin typeface="Roboto Slab Bold"/>
              </a:rPr>
              <a:t> https://</a:t>
            </a:r>
            <a:r>
              <a:rPr lang="de-DE" b="0" dirty="0" err="1">
                <a:latin typeface="Roboto Slab Bold"/>
              </a:rPr>
              <a:t>www.doctolib.de</a:t>
            </a:r>
            <a:r>
              <a:rPr lang="de-DE" b="0" dirty="0">
                <a:latin typeface="Roboto Slab Bold"/>
              </a:rPr>
              <a:t>/?</a:t>
            </a:r>
            <a:r>
              <a:rPr lang="de-DE" b="0" dirty="0" err="1">
                <a:latin typeface="Roboto Slab Bold"/>
              </a:rPr>
              <a:t>utm_source</a:t>
            </a:r>
            <a:r>
              <a:rPr lang="de-DE" b="0" dirty="0">
                <a:latin typeface="Roboto Slab Bold"/>
              </a:rPr>
              <a:t>=google&amp;</a:t>
            </a:r>
            <a:r>
              <a:rPr lang="de-DE" b="0" dirty="0" err="1">
                <a:latin typeface="Roboto Slab Bold"/>
              </a:rPr>
              <a:t>utm_medium</a:t>
            </a:r>
            <a:r>
              <a:rPr lang="de-DE" b="0" dirty="0">
                <a:latin typeface="Roboto Slab Bold"/>
              </a:rPr>
              <a:t>=cpc&amp;</a:t>
            </a:r>
            <a:r>
              <a:rPr lang="de-DE" b="0" dirty="0" err="1">
                <a:latin typeface="Roboto Slab Bold"/>
              </a:rPr>
              <a:t>utm_campaign</a:t>
            </a:r>
            <a:r>
              <a:rPr lang="de-DE" b="0" dirty="0">
                <a:latin typeface="Roboto Slab Bold"/>
              </a:rPr>
              <a:t>=adv_AW_DE_Search_B2C_Brand-</a:t>
            </a:r>
            <a:r>
              <a:rPr lang="de-DE" b="0" dirty="0" err="1">
                <a:latin typeface="Roboto Slab Bold"/>
              </a:rPr>
              <a:t>Doctolib_Exact</a:t>
            </a:r>
            <a:endParaRPr lang="de-DE" b="0" dirty="0">
              <a:latin typeface="Roboto Slab Bold"/>
            </a:endParaRPr>
          </a:p>
          <a:p>
            <a:pPr marL="342900" indent="-342900" algn="l">
              <a:buFont typeface="Arial" panose="020B0604020202020204" pitchFamily="34" charset="0"/>
              <a:buChar char="•"/>
            </a:pPr>
            <a:r>
              <a:rPr lang="de-DE" sz="2400" b="0" dirty="0">
                <a:hlinkClick r:id="rId3"/>
              </a:rPr>
              <a:t>https://</a:t>
            </a:r>
            <a:r>
              <a:rPr lang="de-DE" sz="2400" b="0" dirty="0" err="1">
                <a:hlinkClick r:id="rId3"/>
              </a:rPr>
              <a:t>arztsuche.116117.de</a:t>
            </a:r>
            <a:r>
              <a:rPr lang="de-DE" sz="2400" b="0" dirty="0">
                <a:hlinkClick r:id="rId3"/>
              </a:rPr>
              <a:t>/</a:t>
            </a:r>
            <a:endParaRPr lang="de-DE" sz="2400" b="0" dirty="0"/>
          </a:p>
          <a:p>
            <a:pPr marL="342900" indent="-342900" algn="l">
              <a:buFont typeface="Arial" panose="020B0604020202020204" pitchFamily="34" charset="0"/>
              <a:buChar char="•"/>
            </a:pPr>
            <a:r>
              <a:rPr lang="de-DE" sz="2400" b="0" dirty="0">
                <a:hlinkClick r:id="rId4"/>
              </a:rPr>
              <a:t>https://</a:t>
            </a:r>
            <a:r>
              <a:rPr lang="de-DE" sz="2400" b="0" dirty="0" err="1">
                <a:hlinkClick r:id="rId4"/>
              </a:rPr>
              <a:t>instahelp.me</a:t>
            </a:r>
            <a:r>
              <a:rPr lang="de-DE" sz="2400" b="0" dirty="0">
                <a:hlinkClick r:id="rId4"/>
              </a:rPr>
              <a:t>/de/</a:t>
            </a:r>
            <a:endParaRPr lang="de-DE" sz="2400" b="0" dirty="0"/>
          </a:p>
          <a:p>
            <a:pPr marL="342900" indent="-342900" algn="l">
              <a:buFont typeface="Arial" panose="020B0604020202020204" pitchFamily="34" charset="0"/>
              <a:buChar char="•"/>
            </a:pPr>
            <a:r>
              <a:rPr lang="de-DE" sz="2400" b="0" dirty="0"/>
              <a:t>https://</a:t>
            </a:r>
            <a:r>
              <a:rPr lang="de-DE" sz="2400" b="0" dirty="0" err="1"/>
              <a:t>ilias.th-koeln.de</a:t>
            </a:r>
            <a:r>
              <a:rPr lang="de-DE" sz="2400" b="0" dirty="0"/>
              <a:t>/goto.php?</a:t>
            </a:r>
            <a:r>
              <a:rPr lang="de-DE" sz="2400" b="0" dirty="0" err="1"/>
              <a:t>target</a:t>
            </a:r>
            <a:r>
              <a:rPr lang="de-DE" sz="2400" b="0" dirty="0"/>
              <a:t>=file_2355271_download&amp;client_id=</a:t>
            </a:r>
            <a:r>
              <a:rPr lang="de-DE" sz="2400" b="0" dirty="0" err="1"/>
              <a:t>ILIAS_FH_Koeln</a:t>
            </a:r>
            <a:endParaRPr lang="de-DE" sz="2400" b="0" dirty="0"/>
          </a:p>
          <a:p>
            <a:pPr marL="342900" indent="-342900" algn="l">
              <a:buFont typeface="Arial" panose="020B0604020202020204" pitchFamily="34" charset="0"/>
              <a:buChar char="•"/>
            </a:pPr>
            <a:endParaRPr kumimoji="0" lang="de-DE" sz="2400" b="0"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Tree>
    <p:extLst>
      <p:ext uri="{BB962C8B-B14F-4D97-AF65-F5344CB8AC3E}">
        <p14:creationId xmlns:p14="http://schemas.microsoft.com/office/powerpoint/2010/main" val="214080436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Größen und Abstände"/>
          <p:cNvSpPr txBox="1"/>
          <p:nvPr/>
        </p:nvSpPr>
        <p:spPr>
          <a:xfrm>
            <a:off x="766967" y="778217"/>
            <a:ext cx="2135200" cy="3231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algn="l">
              <a:defRPr sz="2100" b="0">
                <a:solidFill>
                  <a:srgbClr val="2B2B2B"/>
                </a:solidFill>
                <a:latin typeface="Roboto Slab Bold"/>
                <a:ea typeface="Roboto Slab Bold"/>
                <a:cs typeface="Roboto Slab Bold"/>
                <a:sym typeface="Roboto Slab Bold"/>
              </a:defRPr>
            </a:lvl1pPr>
          </a:lstStyle>
          <a:p>
            <a:r>
              <a:rPr lang="de-DE"/>
              <a:t>Inhaltsverzeichnis</a:t>
            </a:r>
            <a:endParaRPr/>
          </a:p>
        </p:txBody>
      </p:sp>
      <p:sp>
        <p:nvSpPr>
          <p:cNvPr id="215"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16"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17"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18"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19"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0"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1"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2"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3"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4"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5"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6"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227"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28"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9"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0"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1"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2"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3"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4"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5"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6"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7"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8"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9"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40"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41"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42"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43"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grpSp>
        <p:nvGrpSpPr>
          <p:cNvPr id="248" name="Gruppieren"/>
          <p:cNvGrpSpPr/>
          <p:nvPr/>
        </p:nvGrpSpPr>
        <p:grpSpPr>
          <a:xfrm>
            <a:off x="762000" y="9652000"/>
            <a:ext cx="11480800" cy="254000"/>
            <a:chOff x="0" y="0"/>
            <a:chExt cx="11480798" cy="254000"/>
          </a:xfrm>
        </p:grpSpPr>
        <p:sp>
          <p:nvSpPr>
            <p:cNvPr id="244" name="Rechteck"/>
            <p:cNvSpPr/>
            <p:nvPr/>
          </p:nvSpPr>
          <p:spPr>
            <a:xfrm>
              <a:off x="0" y="0"/>
              <a:ext cx="2870200" cy="254000"/>
            </a:xfrm>
            <a:prstGeom prst="rect">
              <a:avLst/>
            </a:prstGeom>
            <a:solidFill>
              <a:srgbClr val="01AD2F"/>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5" name="Rechteck"/>
            <p:cNvSpPr/>
            <p:nvPr/>
          </p:nvSpPr>
          <p:spPr>
            <a:xfrm>
              <a:off x="2870199" y="0"/>
              <a:ext cx="2870201" cy="254000"/>
            </a:xfrm>
            <a:prstGeom prst="rect">
              <a:avLst/>
            </a:prstGeom>
            <a:solidFill>
              <a:srgbClr val="DD1166"/>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6" name="Rechteck"/>
            <p:cNvSpPr/>
            <p:nvPr/>
          </p:nvSpPr>
          <p:spPr>
            <a:xfrm>
              <a:off x="5740399" y="0"/>
              <a:ext cx="2870201" cy="254000"/>
            </a:xfrm>
            <a:prstGeom prst="rect">
              <a:avLst/>
            </a:prstGeom>
            <a:solidFill>
              <a:srgbClr val="9314CE"/>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7" name="Rechteck"/>
            <p:cNvSpPr/>
            <p:nvPr/>
          </p:nvSpPr>
          <p:spPr>
            <a:xfrm>
              <a:off x="8610599" y="0"/>
              <a:ext cx="2870200" cy="254000"/>
            </a:xfrm>
            <a:prstGeom prst="rect">
              <a:avLst/>
            </a:prstGeom>
            <a:solidFill>
              <a:srgbClr val="231F20"/>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grpSp>
      <p:sp>
        <p:nvSpPr>
          <p:cNvPr id="249" name="Rechteck"/>
          <p:cNvSpPr/>
          <p:nvPr/>
        </p:nvSpPr>
        <p:spPr>
          <a:xfrm>
            <a:off x="1224280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250" name="Rechteck"/>
          <p:cNvSpPr/>
          <p:nvPr/>
        </p:nvSpPr>
        <p:spPr>
          <a:xfrm>
            <a:off x="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251" name="Linie"/>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 name="Textfeld 1">
            <a:extLst>
              <a:ext uri="{FF2B5EF4-FFF2-40B4-BE49-F238E27FC236}">
                <a16:creationId xmlns:a16="http://schemas.microsoft.com/office/drawing/2014/main" id="{E66D54CB-9288-F2EC-379E-A37C66B1E7F9}"/>
              </a:ext>
            </a:extLst>
          </p:cNvPr>
          <p:cNvSpPr txBox="1"/>
          <p:nvPr/>
        </p:nvSpPr>
        <p:spPr>
          <a:xfrm>
            <a:off x="762000" y="1977429"/>
            <a:ext cx="11674707" cy="47192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marR="0" indent="-457200" algn="l" defTabSz="584200" rtl="0" fontAlgn="auto" latinLnBrk="0" hangingPunct="0">
              <a:lnSpc>
                <a:spcPct val="250000"/>
              </a:lnSpc>
              <a:spcBef>
                <a:spcPts val="0"/>
              </a:spcBef>
              <a:spcAft>
                <a:spcPts val="0"/>
              </a:spcAft>
              <a:buClrTx/>
              <a:buSzTx/>
              <a:buFont typeface="+mj-lt"/>
              <a:buAutoNum type="arabicPeriod"/>
              <a:tabLst/>
            </a:pPr>
            <a:r>
              <a:rPr kumimoji="0" lang="de-DE" sz="3000" b="1" i="0" u="none" strike="noStrike" cap="none" spc="0" normalizeH="0" baseline="0" dirty="0" err="1">
                <a:ln>
                  <a:noFill/>
                </a:ln>
                <a:solidFill>
                  <a:schemeClr val="tx1"/>
                </a:solidFill>
                <a:effectLst/>
                <a:uFillTx/>
                <a:latin typeface="Helvetica Neue"/>
                <a:ea typeface="Helvetica Neue"/>
                <a:cs typeface="Helvetica Neue"/>
                <a:sym typeface="Helvetica Neue"/>
              </a:rPr>
              <a:t>Stakeholderanalyse</a:t>
            </a:r>
            <a:endParaRPr kumimoji="0" lang="de-DE" sz="3000" b="1" i="0" u="none" strike="noStrike" cap="none" spc="0" normalizeH="0" baseline="0" dirty="0">
              <a:ln>
                <a:noFill/>
              </a:ln>
              <a:solidFill>
                <a:schemeClr val="tx1"/>
              </a:solidFill>
              <a:effectLst/>
              <a:uFillTx/>
              <a:latin typeface="Helvetica Neue"/>
              <a:ea typeface="Helvetica Neue"/>
              <a:cs typeface="Helvetica Neue"/>
              <a:sym typeface="Helvetica Neue"/>
            </a:endParaRPr>
          </a:p>
          <a:p>
            <a:pPr marL="457200" marR="0" indent="-457200" algn="l" defTabSz="584200" rtl="0" fontAlgn="auto" latinLnBrk="0" hangingPunct="0">
              <a:lnSpc>
                <a:spcPct val="250000"/>
              </a:lnSpc>
              <a:spcBef>
                <a:spcPts val="0"/>
              </a:spcBef>
              <a:spcAft>
                <a:spcPts val="0"/>
              </a:spcAft>
              <a:buClrTx/>
              <a:buSzTx/>
              <a:buFont typeface="+mj-lt"/>
              <a:buAutoNum type="arabicPeriod"/>
              <a:tabLst/>
            </a:pPr>
            <a:r>
              <a:rPr lang="de-DE" sz="3000" b="0" dirty="0"/>
              <a:t>Konkurrenzanalyse</a:t>
            </a:r>
          </a:p>
          <a:p>
            <a:pPr marL="457200" marR="0" indent="-457200" algn="l" defTabSz="584200" rtl="0" fontAlgn="auto" latinLnBrk="0" hangingPunct="0">
              <a:lnSpc>
                <a:spcPct val="250000"/>
              </a:lnSpc>
              <a:spcBef>
                <a:spcPts val="0"/>
              </a:spcBef>
              <a:spcAft>
                <a:spcPts val="0"/>
              </a:spcAft>
              <a:buClrTx/>
              <a:buSzTx/>
              <a:buFont typeface="+mj-lt"/>
              <a:buAutoNum type="arabicPeriod"/>
              <a:tabLst/>
            </a:pPr>
            <a:r>
              <a:rPr kumimoji="0" lang="de-DE" sz="3000" b="0" i="0" u="none" strike="noStrike" cap="none" spc="0" normalizeH="0" baseline="0" dirty="0">
                <a:ln>
                  <a:noFill/>
                </a:ln>
                <a:solidFill>
                  <a:srgbClr val="000000"/>
                </a:solidFill>
                <a:effectLst/>
                <a:uFillTx/>
                <a:latin typeface="Helvetica Neue"/>
                <a:ea typeface="Helvetica Neue"/>
                <a:cs typeface="Helvetica Neue"/>
                <a:sym typeface="Helvetica Neue"/>
              </a:rPr>
              <a:t>Risikoanalyse</a:t>
            </a:r>
          </a:p>
          <a:p>
            <a:pPr marL="457200" marR="0" indent="-457200" algn="l" defTabSz="584200" rtl="0" fontAlgn="auto" latinLnBrk="0" hangingPunct="0">
              <a:lnSpc>
                <a:spcPct val="250000"/>
              </a:lnSpc>
              <a:spcBef>
                <a:spcPts val="0"/>
              </a:spcBef>
              <a:spcAft>
                <a:spcPts val="0"/>
              </a:spcAft>
              <a:buClrTx/>
              <a:buSzTx/>
              <a:buFont typeface="+mj-lt"/>
              <a:buAutoNum type="arabicPeriod"/>
              <a:tabLst/>
            </a:pPr>
            <a:r>
              <a:rPr lang="de-DE" sz="3000" b="0" dirty="0"/>
              <a:t>Proof Of Concept</a:t>
            </a:r>
            <a:endParaRPr kumimoji="0" lang="de-DE" sz="3000" b="0"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3" name="Foliennummernplatzhalter 2">
            <a:extLst>
              <a:ext uri="{FF2B5EF4-FFF2-40B4-BE49-F238E27FC236}">
                <a16:creationId xmlns:a16="http://schemas.microsoft.com/office/drawing/2014/main" id="{8C3E5035-7E5D-BA83-6103-A074ED002388}"/>
              </a:ext>
            </a:extLst>
          </p:cNvPr>
          <p:cNvSpPr>
            <a:spLocks noGrp="1"/>
          </p:cNvSpPr>
          <p:nvPr>
            <p:ph type="sldNum" sz="quarter" idx="2"/>
          </p:nvPr>
        </p:nvSpPr>
        <p:spPr/>
        <p:txBody>
          <a:bodyPr/>
          <a:lstStyle/>
          <a:p>
            <a:fld id="{86CB4B4D-7CA3-9044-876B-883B54F8677D}" type="slidenum">
              <a:rPr lang="de-DE"/>
              <a:t>3</a:t>
            </a:fld>
            <a:endParaRPr lang="de-DE"/>
          </a:p>
        </p:txBody>
      </p:sp>
    </p:spTree>
    <p:extLst>
      <p:ext uri="{BB962C8B-B14F-4D97-AF65-F5344CB8AC3E}">
        <p14:creationId xmlns:p14="http://schemas.microsoft.com/office/powerpoint/2010/main" val="164707761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Farben"/>
          <p:cNvSpPr txBox="1"/>
          <p:nvPr/>
        </p:nvSpPr>
        <p:spPr>
          <a:xfrm>
            <a:off x="766967" y="778217"/>
            <a:ext cx="2358018" cy="32316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0" tIns="0" rIns="0" bIns="0" anchor="ctr">
            <a:spAutoFit/>
          </a:bodyPr>
          <a:lstStyle>
            <a:lvl1pPr algn="l">
              <a:defRPr sz="2100" b="0">
                <a:solidFill>
                  <a:srgbClr val="2C2B2B"/>
                </a:solidFill>
                <a:latin typeface="Roboto Slab Bold"/>
                <a:ea typeface="Roboto Slab Bold"/>
                <a:cs typeface="Roboto Slab Bold"/>
                <a:sym typeface="Roboto Slab Bold"/>
              </a:defRPr>
            </a:lvl1pPr>
          </a:lstStyle>
          <a:p>
            <a:r>
              <a:rPr lang="de-DE" err="1"/>
              <a:t>Stakeholderanalyse</a:t>
            </a:r>
            <a:endParaRPr/>
          </a:p>
        </p:txBody>
      </p:sp>
      <p:sp>
        <p:nvSpPr>
          <p:cNvPr id="256"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57"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58"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59"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60"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61"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62"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63"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64"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65"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66"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67"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268"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69"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70"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71"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72"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73"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74"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75"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76"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77"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78"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79"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80"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81"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82"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83"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84"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grpSp>
        <p:nvGrpSpPr>
          <p:cNvPr id="289" name="Gruppieren"/>
          <p:cNvGrpSpPr/>
          <p:nvPr/>
        </p:nvGrpSpPr>
        <p:grpSpPr>
          <a:xfrm>
            <a:off x="762000" y="9652000"/>
            <a:ext cx="11480800" cy="254000"/>
            <a:chOff x="0" y="0"/>
            <a:chExt cx="11480798" cy="254000"/>
          </a:xfrm>
        </p:grpSpPr>
        <p:sp>
          <p:nvSpPr>
            <p:cNvPr id="285" name="Rechteck"/>
            <p:cNvSpPr/>
            <p:nvPr/>
          </p:nvSpPr>
          <p:spPr>
            <a:xfrm>
              <a:off x="0" y="0"/>
              <a:ext cx="2870200" cy="254000"/>
            </a:xfrm>
            <a:prstGeom prst="rect">
              <a:avLst/>
            </a:prstGeom>
            <a:solidFill>
              <a:srgbClr val="01AD2F"/>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86" name="Rechteck"/>
            <p:cNvSpPr/>
            <p:nvPr/>
          </p:nvSpPr>
          <p:spPr>
            <a:xfrm>
              <a:off x="2870199" y="0"/>
              <a:ext cx="2870201" cy="254000"/>
            </a:xfrm>
            <a:prstGeom prst="rect">
              <a:avLst/>
            </a:prstGeom>
            <a:solidFill>
              <a:srgbClr val="DD1166"/>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87" name="Rechteck"/>
            <p:cNvSpPr/>
            <p:nvPr/>
          </p:nvSpPr>
          <p:spPr>
            <a:xfrm>
              <a:off x="5740399" y="0"/>
              <a:ext cx="2870201" cy="254000"/>
            </a:xfrm>
            <a:prstGeom prst="rect">
              <a:avLst/>
            </a:prstGeom>
            <a:solidFill>
              <a:srgbClr val="9314CE"/>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88" name="Rechteck"/>
            <p:cNvSpPr/>
            <p:nvPr/>
          </p:nvSpPr>
          <p:spPr>
            <a:xfrm>
              <a:off x="8610599" y="0"/>
              <a:ext cx="2870200" cy="254000"/>
            </a:xfrm>
            <a:prstGeom prst="rect">
              <a:avLst/>
            </a:prstGeom>
            <a:solidFill>
              <a:srgbClr val="231F20"/>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grpSp>
      <p:sp>
        <p:nvSpPr>
          <p:cNvPr id="290" name="Rechteck"/>
          <p:cNvSpPr/>
          <p:nvPr/>
        </p:nvSpPr>
        <p:spPr>
          <a:xfrm>
            <a:off x="1224280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291" name="Rechteck"/>
          <p:cNvSpPr/>
          <p:nvPr/>
        </p:nvSpPr>
        <p:spPr>
          <a:xfrm>
            <a:off x="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292" name="Linie"/>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dirty="0"/>
          </a:p>
        </p:txBody>
      </p:sp>
      <p:pic>
        <p:nvPicPr>
          <p:cNvPr id="3" name="Grafik 3">
            <a:extLst>
              <a:ext uri="{FF2B5EF4-FFF2-40B4-BE49-F238E27FC236}">
                <a16:creationId xmlns:a16="http://schemas.microsoft.com/office/drawing/2014/main" id="{BAC41FDB-75CE-AC40-13F7-91BE15A08F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0713" y="1949360"/>
            <a:ext cx="6956674" cy="6654980"/>
          </a:xfrm>
          <a:prstGeom prst="rect">
            <a:avLst/>
          </a:prstGeom>
        </p:spPr>
      </p:pic>
      <p:sp>
        <p:nvSpPr>
          <p:cNvPr id="2" name="Foliennummernplatzhalter 1">
            <a:extLst>
              <a:ext uri="{FF2B5EF4-FFF2-40B4-BE49-F238E27FC236}">
                <a16:creationId xmlns:a16="http://schemas.microsoft.com/office/drawing/2014/main" id="{85A7EDA5-A9E5-939A-D8DD-A66651DEED75}"/>
              </a:ext>
            </a:extLst>
          </p:cNvPr>
          <p:cNvSpPr>
            <a:spLocks noGrp="1"/>
          </p:cNvSpPr>
          <p:nvPr>
            <p:ph type="sldNum" sz="quarter" idx="2"/>
          </p:nvPr>
        </p:nvSpPr>
        <p:spPr/>
        <p:txBody>
          <a:bodyPr/>
          <a:lstStyle/>
          <a:p>
            <a:fld id="{86CB4B4D-7CA3-9044-876B-883B54F8677D}" type="slidenum">
              <a:rPr lang="de-DE"/>
              <a:t>4</a:t>
            </a:fld>
            <a:endParaRPr lang="de-DE"/>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Typographie"/>
          <p:cNvSpPr txBox="1"/>
          <p:nvPr/>
        </p:nvSpPr>
        <p:spPr>
          <a:xfrm>
            <a:off x="766967" y="778217"/>
            <a:ext cx="2358018" cy="32316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0" tIns="0" rIns="0" bIns="0" anchor="ctr">
            <a:spAutoFit/>
          </a:bodyPr>
          <a:lstStyle>
            <a:lvl1pPr algn="l">
              <a:defRPr sz="2100" b="0">
                <a:latin typeface="Roboto Slab Bold"/>
                <a:ea typeface="Roboto Slab Bold"/>
                <a:cs typeface="Roboto Slab Bold"/>
                <a:sym typeface="Roboto Slab Bold"/>
              </a:defRPr>
            </a:lvl1pPr>
          </a:lstStyle>
          <a:p>
            <a:r>
              <a:rPr lang="de-DE" err="1"/>
              <a:t>Stakeholderanalyse</a:t>
            </a:r>
            <a:endParaRPr/>
          </a:p>
        </p:txBody>
      </p:sp>
      <p:sp>
        <p:nvSpPr>
          <p:cNvPr id="302"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03"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04"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05"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06"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07"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08"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09"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10"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11"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12"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13"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314"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15"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16"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17"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18"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19"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20"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21"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22"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23"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24"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25"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26"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27"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28"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29"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30"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grpSp>
        <p:nvGrpSpPr>
          <p:cNvPr id="337" name="Gruppieren"/>
          <p:cNvGrpSpPr/>
          <p:nvPr/>
        </p:nvGrpSpPr>
        <p:grpSpPr>
          <a:xfrm>
            <a:off x="0" y="9652000"/>
            <a:ext cx="13004800" cy="254000"/>
            <a:chOff x="0" y="0"/>
            <a:chExt cx="13004800" cy="254000"/>
          </a:xfrm>
        </p:grpSpPr>
        <p:sp>
          <p:nvSpPr>
            <p:cNvPr id="331" name="Rechteck"/>
            <p:cNvSpPr/>
            <p:nvPr/>
          </p:nvSpPr>
          <p:spPr>
            <a:xfrm>
              <a:off x="762000" y="0"/>
              <a:ext cx="2870201" cy="254000"/>
            </a:xfrm>
            <a:prstGeom prst="rect">
              <a:avLst/>
            </a:prstGeom>
            <a:solidFill>
              <a:srgbClr val="01AD2F"/>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32" name="Rechteck"/>
            <p:cNvSpPr/>
            <p:nvPr/>
          </p:nvSpPr>
          <p:spPr>
            <a:xfrm>
              <a:off x="3632200" y="0"/>
              <a:ext cx="2870200" cy="254000"/>
            </a:xfrm>
            <a:prstGeom prst="rect">
              <a:avLst/>
            </a:prstGeom>
            <a:solidFill>
              <a:srgbClr val="DD1166"/>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33" name="Rechteck"/>
            <p:cNvSpPr/>
            <p:nvPr/>
          </p:nvSpPr>
          <p:spPr>
            <a:xfrm>
              <a:off x="6502400" y="0"/>
              <a:ext cx="2870200" cy="254000"/>
            </a:xfrm>
            <a:prstGeom prst="rect">
              <a:avLst/>
            </a:prstGeom>
            <a:solidFill>
              <a:srgbClr val="9314CE"/>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34" name="Rechteck"/>
            <p:cNvSpPr/>
            <p:nvPr/>
          </p:nvSpPr>
          <p:spPr>
            <a:xfrm>
              <a:off x="9372600" y="0"/>
              <a:ext cx="2870200" cy="254000"/>
            </a:xfrm>
            <a:prstGeom prst="rect">
              <a:avLst/>
            </a:prstGeom>
            <a:solidFill>
              <a:srgbClr val="231F20"/>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35" name="Rechteck"/>
            <p:cNvSpPr/>
            <p:nvPr/>
          </p:nvSpPr>
          <p:spPr>
            <a:xfrm>
              <a:off x="12242800" y="0"/>
              <a:ext cx="762000" cy="254000"/>
            </a:xfrm>
            <a:prstGeom prst="rect">
              <a:avLst/>
            </a:prstGeom>
            <a:solidFill>
              <a:srgbClr val="4953E1"/>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36" name="Rechteck"/>
            <p:cNvSpPr/>
            <p:nvPr/>
          </p:nvSpPr>
          <p:spPr>
            <a:xfrm>
              <a:off x="0" y="0"/>
              <a:ext cx="762000" cy="254000"/>
            </a:xfrm>
            <a:prstGeom prst="rect">
              <a:avLst/>
            </a:prstGeom>
            <a:solidFill>
              <a:srgbClr val="4953E1"/>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grpSp>
      <p:sp>
        <p:nvSpPr>
          <p:cNvPr id="338" name="Linie"/>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 name="Textfeld 1">
            <a:extLst>
              <a:ext uri="{FF2B5EF4-FFF2-40B4-BE49-F238E27FC236}">
                <a16:creationId xmlns:a16="http://schemas.microsoft.com/office/drawing/2014/main" id="{AD277FC8-5EBA-7738-7DD8-96046A6AFBFD}"/>
              </a:ext>
            </a:extLst>
          </p:cNvPr>
          <p:cNvSpPr txBox="1"/>
          <p:nvPr/>
        </p:nvSpPr>
        <p:spPr>
          <a:xfrm>
            <a:off x="5071636" y="4963222"/>
            <a:ext cx="1828800" cy="18288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de-DE" sz="2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3" name="Textfeld 2">
            <a:extLst>
              <a:ext uri="{FF2B5EF4-FFF2-40B4-BE49-F238E27FC236}">
                <a16:creationId xmlns:a16="http://schemas.microsoft.com/office/drawing/2014/main" id="{5A925BA3-63CC-B034-D0D9-8468EF5F8794}"/>
              </a:ext>
            </a:extLst>
          </p:cNvPr>
          <p:cNvSpPr txBox="1"/>
          <p:nvPr/>
        </p:nvSpPr>
        <p:spPr>
          <a:xfrm>
            <a:off x="0" y="1638004"/>
            <a:ext cx="5545563"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de-DE" sz="2400" b="1" i="0" u="none" strike="noStrike" cap="none" spc="0" normalizeH="0" baseline="0" dirty="0">
                <a:ln>
                  <a:noFill/>
                </a:ln>
                <a:solidFill>
                  <a:srgbClr val="000000"/>
                </a:solidFill>
                <a:effectLst/>
                <a:uFillTx/>
                <a:latin typeface="Helvetica Neue"/>
                <a:ea typeface="Helvetica Neue"/>
                <a:cs typeface="Helvetica Neue"/>
                <a:sym typeface="Helvetica Neue"/>
              </a:rPr>
              <a:t>Interessen und Ziele: Patient</a:t>
            </a:r>
          </a:p>
        </p:txBody>
      </p:sp>
      <p:sp>
        <p:nvSpPr>
          <p:cNvPr id="4" name="Textfeld 3">
            <a:extLst>
              <a:ext uri="{FF2B5EF4-FFF2-40B4-BE49-F238E27FC236}">
                <a16:creationId xmlns:a16="http://schemas.microsoft.com/office/drawing/2014/main" id="{840D3640-D3E6-408E-A8F7-4A1078EBD4DC}"/>
              </a:ext>
            </a:extLst>
          </p:cNvPr>
          <p:cNvSpPr txBox="1"/>
          <p:nvPr/>
        </p:nvSpPr>
        <p:spPr>
          <a:xfrm>
            <a:off x="686573" y="1171077"/>
            <a:ext cx="10098979" cy="65659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250000"/>
              </a:lnSpc>
              <a:spcBef>
                <a:spcPts val="0"/>
              </a:spcBef>
              <a:spcAft>
                <a:spcPts val="0"/>
              </a:spcAft>
              <a:buClrTx/>
              <a:buSzTx/>
              <a:buFontTx/>
              <a:buNone/>
              <a:tabLst/>
            </a:pPr>
            <a:endParaRPr kumimoji="0" lang="de-DE" sz="2400" b="1" i="0" u="none" strike="noStrike" cap="none" spc="0" normalizeH="0" baseline="0" dirty="0">
              <a:ln>
                <a:noFill/>
              </a:ln>
              <a:solidFill>
                <a:srgbClr val="000000"/>
              </a:solidFill>
              <a:effectLst/>
              <a:uFillTx/>
              <a:latin typeface="Helvetica Neue"/>
              <a:ea typeface="Helvetica Neue"/>
              <a:cs typeface="Helvetica Neue"/>
              <a:sym typeface="Helvetica Neue"/>
            </a:endParaRPr>
          </a:p>
          <a:p>
            <a:pPr marL="0" marR="0" indent="0" algn="l" defTabSz="584200" rtl="0" fontAlgn="auto" latinLnBrk="0" hangingPunct="0">
              <a:lnSpc>
                <a:spcPct val="250000"/>
              </a:lnSpc>
              <a:spcBef>
                <a:spcPts val="0"/>
              </a:spcBef>
              <a:spcAft>
                <a:spcPts val="0"/>
              </a:spcAft>
              <a:buClrTx/>
              <a:buSzTx/>
              <a:buFontTx/>
              <a:buNone/>
              <a:tabLst/>
            </a:pPr>
            <a:r>
              <a:rPr lang="de-DE" dirty="0"/>
              <a:t>-</a:t>
            </a:r>
            <a:r>
              <a:rPr lang="de-DE" b="0" dirty="0"/>
              <a:t>erhöhte Behandlungsqualität und Therapieerfolge</a:t>
            </a:r>
          </a:p>
          <a:p>
            <a:pPr marL="0" marR="0" indent="0" algn="l" defTabSz="584200" rtl="0" fontAlgn="auto" latinLnBrk="0" hangingPunct="0">
              <a:lnSpc>
                <a:spcPct val="250000"/>
              </a:lnSpc>
              <a:spcBef>
                <a:spcPts val="0"/>
              </a:spcBef>
              <a:spcAft>
                <a:spcPts val="0"/>
              </a:spcAft>
              <a:buClrTx/>
              <a:buSzTx/>
              <a:buFontTx/>
              <a:buNone/>
              <a:tabLst/>
            </a:pPr>
            <a:r>
              <a:rPr kumimoji="0" lang="de-DE" sz="2400" b="0" i="0" u="none" strike="noStrike" cap="none" spc="0" normalizeH="0" baseline="0" dirty="0">
                <a:ln>
                  <a:noFill/>
                </a:ln>
                <a:solidFill>
                  <a:srgbClr val="000000"/>
                </a:solidFill>
                <a:effectLst/>
                <a:uFillTx/>
                <a:latin typeface="Helvetica Neue"/>
                <a:ea typeface="Helvetica Neue"/>
                <a:cs typeface="Helvetica Neue"/>
                <a:sym typeface="Helvetica Neue"/>
              </a:rPr>
              <a:t>-aktives Mitwirken am Therapieverlauf</a:t>
            </a:r>
          </a:p>
          <a:p>
            <a:pPr marL="0" marR="0" indent="0" algn="l" defTabSz="584200" rtl="0" fontAlgn="auto" latinLnBrk="0" hangingPunct="0">
              <a:lnSpc>
                <a:spcPct val="250000"/>
              </a:lnSpc>
              <a:spcBef>
                <a:spcPts val="0"/>
              </a:spcBef>
              <a:spcAft>
                <a:spcPts val="0"/>
              </a:spcAft>
              <a:buClrTx/>
              <a:buSzTx/>
              <a:buFontTx/>
              <a:buNone/>
              <a:tabLst/>
            </a:pPr>
            <a:r>
              <a:rPr lang="de-DE" b="0" dirty="0"/>
              <a:t>-Entlastung Angehöriger</a:t>
            </a:r>
          </a:p>
          <a:p>
            <a:pPr marL="0" marR="0" indent="0" algn="l" defTabSz="584200" rtl="0" fontAlgn="auto" latinLnBrk="0" hangingPunct="0">
              <a:lnSpc>
                <a:spcPct val="250000"/>
              </a:lnSpc>
              <a:spcBef>
                <a:spcPts val="0"/>
              </a:spcBef>
              <a:spcAft>
                <a:spcPts val="0"/>
              </a:spcAft>
              <a:buClrTx/>
              <a:buSzTx/>
              <a:buFontTx/>
              <a:buNone/>
              <a:tabLst/>
            </a:pPr>
            <a:r>
              <a:rPr kumimoji="0" lang="de-DE" sz="2400" b="0" i="0" u="none" strike="noStrike" cap="none" spc="0" normalizeH="0" baseline="0" dirty="0">
                <a:ln>
                  <a:noFill/>
                </a:ln>
                <a:solidFill>
                  <a:srgbClr val="000000"/>
                </a:solidFill>
                <a:effectLst/>
                <a:uFillTx/>
                <a:latin typeface="Helvetica Neue"/>
                <a:ea typeface="Helvetica Neue"/>
                <a:cs typeface="Helvetica Neue"/>
                <a:sym typeface="Helvetica Neue"/>
              </a:rPr>
              <a:t>-schnellere Terminvergabe </a:t>
            </a:r>
          </a:p>
          <a:p>
            <a:pPr marL="0" marR="0" indent="0" algn="l" defTabSz="584200" rtl="0" fontAlgn="auto" latinLnBrk="0" hangingPunct="0">
              <a:lnSpc>
                <a:spcPct val="250000"/>
              </a:lnSpc>
              <a:spcBef>
                <a:spcPts val="0"/>
              </a:spcBef>
              <a:spcAft>
                <a:spcPts val="0"/>
              </a:spcAft>
              <a:buClrTx/>
              <a:buSzTx/>
              <a:buFontTx/>
              <a:buNone/>
              <a:tabLst/>
            </a:pPr>
            <a:r>
              <a:rPr lang="de-DE" b="0" dirty="0"/>
              <a:t>-schnellerer Behandlungsstart</a:t>
            </a:r>
          </a:p>
          <a:p>
            <a:pPr marL="0" marR="0" indent="0" algn="l" defTabSz="584200" rtl="0" fontAlgn="auto" latinLnBrk="0" hangingPunct="0">
              <a:lnSpc>
                <a:spcPct val="250000"/>
              </a:lnSpc>
              <a:spcBef>
                <a:spcPts val="0"/>
              </a:spcBef>
              <a:spcAft>
                <a:spcPts val="0"/>
              </a:spcAft>
              <a:buClrTx/>
              <a:buSzTx/>
              <a:buFontTx/>
              <a:buNone/>
              <a:tabLst/>
            </a:pPr>
            <a:r>
              <a:rPr kumimoji="0" lang="de-DE" sz="2400" b="0" i="0" u="none" strike="noStrike" cap="none" spc="0" normalizeH="0" baseline="0" dirty="0">
                <a:ln>
                  <a:noFill/>
                </a:ln>
                <a:solidFill>
                  <a:srgbClr val="000000"/>
                </a:solidFill>
                <a:effectLst/>
                <a:uFillTx/>
                <a:latin typeface="Helvetica Neue"/>
                <a:ea typeface="Helvetica Neue"/>
                <a:cs typeface="Helvetica Neue"/>
                <a:sym typeface="Helvetica Neue"/>
              </a:rPr>
              <a:t>-zugeschnittene, passende Auswahl an Therapeuten </a:t>
            </a:r>
          </a:p>
        </p:txBody>
      </p:sp>
      <p:sp>
        <p:nvSpPr>
          <p:cNvPr id="5" name="Foliennummernplatzhalter 4">
            <a:extLst>
              <a:ext uri="{FF2B5EF4-FFF2-40B4-BE49-F238E27FC236}">
                <a16:creationId xmlns:a16="http://schemas.microsoft.com/office/drawing/2014/main" id="{4A58AA0F-118D-97C1-CD0B-0061329C93DB}"/>
              </a:ext>
            </a:extLst>
          </p:cNvPr>
          <p:cNvSpPr>
            <a:spLocks noGrp="1"/>
          </p:cNvSpPr>
          <p:nvPr>
            <p:ph type="sldNum" sz="quarter" idx="2"/>
          </p:nvPr>
        </p:nvSpPr>
        <p:spPr/>
        <p:txBody>
          <a:bodyPr/>
          <a:lstStyle/>
          <a:p>
            <a:fld id="{86CB4B4D-7CA3-9044-876B-883B54F8677D}" type="slidenum">
              <a:rPr lang="de-DE"/>
              <a:t>5</a:t>
            </a:fld>
            <a:endParaRPr lang="de-DE"/>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Typographie"/>
          <p:cNvSpPr txBox="1"/>
          <p:nvPr/>
        </p:nvSpPr>
        <p:spPr>
          <a:xfrm>
            <a:off x="766967" y="778217"/>
            <a:ext cx="2358018" cy="3231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algn="l">
              <a:defRPr sz="2100" b="0">
                <a:latin typeface="Roboto Slab Bold"/>
                <a:ea typeface="Roboto Slab Bold"/>
                <a:cs typeface="Roboto Slab Bold"/>
                <a:sym typeface="Roboto Slab Bold"/>
              </a:defRPr>
            </a:lvl1pPr>
          </a:lstStyle>
          <a:p>
            <a:r>
              <a:rPr lang="de-DE" err="1"/>
              <a:t>Stakeholderanalyse</a:t>
            </a:r>
            <a:endParaRPr/>
          </a:p>
        </p:txBody>
      </p:sp>
      <p:sp>
        <p:nvSpPr>
          <p:cNvPr id="302"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03"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04"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05"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06"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07"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08"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09"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10"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11"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12"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13"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314"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15"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16"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17"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18"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19"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20"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21"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22"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23"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24"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25"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26"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27"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28"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29"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30"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grpSp>
        <p:nvGrpSpPr>
          <p:cNvPr id="337" name="Gruppieren"/>
          <p:cNvGrpSpPr/>
          <p:nvPr/>
        </p:nvGrpSpPr>
        <p:grpSpPr>
          <a:xfrm>
            <a:off x="0" y="9652000"/>
            <a:ext cx="13004800" cy="254000"/>
            <a:chOff x="0" y="0"/>
            <a:chExt cx="13004800" cy="254000"/>
          </a:xfrm>
        </p:grpSpPr>
        <p:sp>
          <p:nvSpPr>
            <p:cNvPr id="331" name="Rechteck"/>
            <p:cNvSpPr/>
            <p:nvPr/>
          </p:nvSpPr>
          <p:spPr>
            <a:xfrm>
              <a:off x="762000" y="0"/>
              <a:ext cx="2870201" cy="254000"/>
            </a:xfrm>
            <a:prstGeom prst="rect">
              <a:avLst/>
            </a:prstGeom>
            <a:solidFill>
              <a:srgbClr val="01AD2F"/>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32" name="Rechteck"/>
            <p:cNvSpPr/>
            <p:nvPr/>
          </p:nvSpPr>
          <p:spPr>
            <a:xfrm>
              <a:off x="3632200" y="0"/>
              <a:ext cx="2870200" cy="254000"/>
            </a:xfrm>
            <a:prstGeom prst="rect">
              <a:avLst/>
            </a:prstGeom>
            <a:solidFill>
              <a:srgbClr val="DD1166"/>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33" name="Rechteck"/>
            <p:cNvSpPr/>
            <p:nvPr/>
          </p:nvSpPr>
          <p:spPr>
            <a:xfrm>
              <a:off x="6502400" y="0"/>
              <a:ext cx="2870200" cy="254000"/>
            </a:xfrm>
            <a:prstGeom prst="rect">
              <a:avLst/>
            </a:prstGeom>
            <a:solidFill>
              <a:srgbClr val="9314CE"/>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34" name="Rechteck"/>
            <p:cNvSpPr/>
            <p:nvPr/>
          </p:nvSpPr>
          <p:spPr>
            <a:xfrm>
              <a:off x="9372600" y="0"/>
              <a:ext cx="2870200" cy="254000"/>
            </a:xfrm>
            <a:prstGeom prst="rect">
              <a:avLst/>
            </a:prstGeom>
            <a:solidFill>
              <a:srgbClr val="231F20"/>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35" name="Rechteck"/>
            <p:cNvSpPr/>
            <p:nvPr/>
          </p:nvSpPr>
          <p:spPr>
            <a:xfrm>
              <a:off x="12242800" y="0"/>
              <a:ext cx="762000" cy="254000"/>
            </a:xfrm>
            <a:prstGeom prst="rect">
              <a:avLst/>
            </a:prstGeom>
            <a:solidFill>
              <a:srgbClr val="4953E1"/>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36" name="Rechteck"/>
            <p:cNvSpPr/>
            <p:nvPr/>
          </p:nvSpPr>
          <p:spPr>
            <a:xfrm>
              <a:off x="0" y="0"/>
              <a:ext cx="762000" cy="254000"/>
            </a:xfrm>
            <a:prstGeom prst="rect">
              <a:avLst/>
            </a:prstGeom>
            <a:solidFill>
              <a:srgbClr val="4953E1"/>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grpSp>
      <p:sp>
        <p:nvSpPr>
          <p:cNvPr id="338" name="Linie"/>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 name="Textfeld 1">
            <a:extLst>
              <a:ext uri="{FF2B5EF4-FFF2-40B4-BE49-F238E27FC236}">
                <a16:creationId xmlns:a16="http://schemas.microsoft.com/office/drawing/2014/main" id="{AD277FC8-5EBA-7738-7DD8-96046A6AFBFD}"/>
              </a:ext>
            </a:extLst>
          </p:cNvPr>
          <p:cNvSpPr txBox="1"/>
          <p:nvPr/>
        </p:nvSpPr>
        <p:spPr>
          <a:xfrm>
            <a:off x="5071636" y="4963222"/>
            <a:ext cx="1828800" cy="18288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de-DE" sz="2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3" name="Textfeld 2">
            <a:extLst>
              <a:ext uri="{FF2B5EF4-FFF2-40B4-BE49-F238E27FC236}">
                <a16:creationId xmlns:a16="http://schemas.microsoft.com/office/drawing/2014/main" id="{5A925BA3-63CC-B034-D0D9-8468EF5F8794}"/>
              </a:ext>
            </a:extLst>
          </p:cNvPr>
          <p:cNvSpPr txBox="1"/>
          <p:nvPr/>
        </p:nvSpPr>
        <p:spPr>
          <a:xfrm>
            <a:off x="215900" y="1638620"/>
            <a:ext cx="5545563"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de-DE" sz="2400" b="1" i="0" u="none" strike="noStrike" cap="none" spc="0" normalizeH="0" baseline="0" dirty="0">
                <a:ln>
                  <a:noFill/>
                </a:ln>
                <a:solidFill>
                  <a:srgbClr val="000000"/>
                </a:solidFill>
                <a:effectLst/>
                <a:uFillTx/>
                <a:latin typeface="Helvetica Neue"/>
                <a:ea typeface="Helvetica Neue"/>
                <a:cs typeface="Helvetica Neue"/>
                <a:sym typeface="Helvetica Neue"/>
              </a:rPr>
              <a:t>Interessen und Ziele: Therapeut</a:t>
            </a:r>
          </a:p>
        </p:txBody>
      </p:sp>
      <p:sp>
        <p:nvSpPr>
          <p:cNvPr id="4" name="Textfeld 3">
            <a:extLst>
              <a:ext uri="{FF2B5EF4-FFF2-40B4-BE49-F238E27FC236}">
                <a16:creationId xmlns:a16="http://schemas.microsoft.com/office/drawing/2014/main" id="{840D3640-D3E6-408E-A8F7-4A1078EBD4DC}"/>
              </a:ext>
            </a:extLst>
          </p:cNvPr>
          <p:cNvSpPr txBox="1"/>
          <p:nvPr/>
        </p:nvSpPr>
        <p:spPr>
          <a:xfrm>
            <a:off x="610307" y="2032042"/>
            <a:ext cx="10098979" cy="65659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250000"/>
              </a:lnSpc>
              <a:spcBef>
                <a:spcPts val="0"/>
              </a:spcBef>
              <a:spcAft>
                <a:spcPts val="0"/>
              </a:spcAft>
              <a:buClrTx/>
              <a:buSzTx/>
              <a:buFontTx/>
              <a:buNone/>
              <a:tabLst/>
            </a:pPr>
            <a:r>
              <a:rPr lang="de-DE" dirty="0"/>
              <a:t>-</a:t>
            </a:r>
            <a:r>
              <a:rPr lang="de-DE" b="0" dirty="0"/>
              <a:t>Qualitätssteigerung</a:t>
            </a:r>
          </a:p>
          <a:p>
            <a:pPr marL="0" marR="0" indent="0" algn="l" defTabSz="584200" rtl="0" fontAlgn="auto" latinLnBrk="0" hangingPunct="0">
              <a:lnSpc>
                <a:spcPct val="250000"/>
              </a:lnSpc>
              <a:spcBef>
                <a:spcPts val="0"/>
              </a:spcBef>
              <a:spcAft>
                <a:spcPts val="0"/>
              </a:spcAft>
              <a:buClrTx/>
              <a:buSzTx/>
              <a:buFontTx/>
              <a:buNone/>
              <a:tabLst/>
            </a:pPr>
            <a:r>
              <a:rPr lang="de-DE" b="0" dirty="0"/>
              <a:t>-Bereitschaft für neue Technologien und Geschäftsmodelle</a:t>
            </a:r>
          </a:p>
          <a:p>
            <a:pPr marL="0" marR="0" indent="0" algn="l" defTabSz="584200" rtl="0" fontAlgn="auto" latinLnBrk="0" hangingPunct="0">
              <a:lnSpc>
                <a:spcPct val="250000"/>
              </a:lnSpc>
              <a:spcBef>
                <a:spcPts val="0"/>
              </a:spcBef>
              <a:spcAft>
                <a:spcPts val="0"/>
              </a:spcAft>
              <a:buClrTx/>
              <a:buSzTx/>
              <a:buFontTx/>
              <a:buNone/>
              <a:tabLst/>
            </a:pPr>
            <a:r>
              <a:rPr lang="de-DE" b="0" dirty="0"/>
              <a:t>-hohe Behandlungsquote</a:t>
            </a:r>
          </a:p>
          <a:p>
            <a:pPr marL="0" marR="0" indent="0" algn="l" defTabSz="584200" rtl="0" fontAlgn="auto" latinLnBrk="0" hangingPunct="0">
              <a:lnSpc>
                <a:spcPct val="250000"/>
              </a:lnSpc>
              <a:spcBef>
                <a:spcPts val="0"/>
              </a:spcBef>
              <a:spcAft>
                <a:spcPts val="0"/>
              </a:spcAft>
              <a:buClrTx/>
              <a:buSzTx/>
              <a:buFontTx/>
              <a:buNone/>
              <a:tabLst/>
            </a:pPr>
            <a:r>
              <a:rPr lang="de-DE" b="0" dirty="0"/>
              <a:t>-automatisierte Terminvergabe </a:t>
            </a:r>
          </a:p>
          <a:p>
            <a:pPr marL="0" marR="0" indent="0" algn="l" defTabSz="584200" rtl="0" fontAlgn="auto" latinLnBrk="0" hangingPunct="0">
              <a:lnSpc>
                <a:spcPct val="250000"/>
              </a:lnSpc>
              <a:spcBef>
                <a:spcPts val="0"/>
              </a:spcBef>
              <a:spcAft>
                <a:spcPts val="0"/>
              </a:spcAft>
              <a:buClrTx/>
              <a:buSzTx/>
              <a:buFontTx/>
              <a:buNone/>
              <a:tabLst/>
            </a:pPr>
            <a:r>
              <a:rPr lang="de-DE" b="0" dirty="0"/>
              <a:t>-verbesserte/einfachere Aufnahme neuer Patienten </a:t>
            </a:r>
          </a:p>
          <a:p>
            <a:pPr marL="0" marR="0" indent="0" algn="l" defTabSz="584200" rtl="0" fontAlgn="auto" latinLnBrk="0" hangingPunct="0">
              <a:lnSpc>
                <a:spcPct val="250000"/>
              </a:lnSpc>
              <a:spcBef>
                <a:spcPts val="0"/>
              </a:spcBef>
              <a:spcAft>
                <a:spcPts val="0"/>
              </a:spcAft>
              <a:buClrTx/>
              <a:buSzTx/>
              <a:buFontTx/>
              <a:buNone/>
              <a:tabLst/>
            </a:pPr>
            <a:r>
              <a:rPr lang="de-DE" b="0" dirty="0"/>
              <a:t>-bessere Kommunikation</a:t>
            </a:r>
          </a:p>
          <a:p>
            <a:pPr marL="0" marR="0" indent="0" algn="l" defTabSz="584200" rtl="0" fontAlgn="auto" latinLnBrk="0" hangingPunct="0">
              <a:lnSpc>
                <a:spcPct val="250000"/>
              </a:lnSpc>
              <a:spcBef>
                <a:spcPts val="0"/>
              </a:spcBef>
              <a:spcAft>
                <a:spcPts val="0"/>
              </a:spcAft>
              <a:buClrTx/>
              <a:buSzTx/>
              <a:buFontTx/>
              <a:buNone/>
              <a:tabLst/>
            </a:pPr>
            <a:r>
              <a:rPr lang="de-DE" b="0" dirty="0"/>
              <a:t>-erhöhte Transparenz</a:t>
            </a:r>
          </a:p>
        </p:txBody>
      </p:sp>
      <p:sp>
        <p:nvSpPr>
          <p:cNvPr id="5" name="Foliennummernplatzhalter 4">
            <a:extLst>
              <a:ext uri="{FF2B5EF4-FFF2-40B4-BE49-F238E27FC236}">
                <a16:creationId xmlns:a16="http://schemas.microsoft.com/office/drawing/2014/main" id="{19E37958-E23A-E57E-FC09-D3A865012BF2}"/>
              </a:ext>
            </a:extLst>
          </p:cNvPr>
          <p:cNvSpPr>
            <a:spLocks noGrp="1"/>
          </p:cNvSpPr>
          <p:nvPr>
            <p:ph type="sldNum" sz="quarter" idx="2"/>
          </p:nvPr>
        </p:nvSpPr>
        <p:spPr/>
        <p:txBody>
          <a:bodyPr/>
          <a:lstStyle/>
          <a:p>
            <a:fld id="{86CB4B4D-7CA3-9044-876B-883B54F8677D}" type="slidenum">
              <a:rPr lang="de-DE"/>
              <a:t>6</a:t>
            </a:fld>
            <a:endParaRPr lang="de-DE"/>
          </a:p>
        </p:txBody>
      </p:sp>
    </p:spTree>
    <p:extLst>
      <p:ext uri="{BB962C8B-B14F-4D97-AF65-F5344CB8AC3E}">
        <p14:creationId xmlns:p14="http://schemas.microsoft.com/office/powerpoint/2010/main" val="397431912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Typographie"/>
          <p:cNvSpPr txBox="1"/>
          <p:nvPr/>
        </p:nvSpPr>
        <p:spPr>
          <a:xfrm>
            <a:off x="766967" y="778217"/>
            <a:ext cx="2358018" cy="32316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0" tIns="0" rIns="0" bIns="0" anchor="ctr">
            <a:spAutoFit/>
          </a:bodyPr>
          <a:lstStyle>
            <a:lvl1pPr algn="l">
              <a:defRPr sz="2100" b="0">
                <a:latin typeface="Roboto Slab Bold"/>
                <a:ea typeface="Roboto Slab Bold"/>
                <a:cs typeface="Roboto Slab Bold"/>
                <a:sym typeface="Roboto Slab Bold"/>
              </a:defRPr>
            </a:lvl1pPr>
          </a:lstStyle>
          <a:p>
            <a:r>
              <a:rPr lang="de-DE" err="1"/>
              <a:t>Stakeholderanalyse</a:t>
            </a:r>
            <a:endParaRPr/>
          </a:p>
        </p:txBody>
      </p:sp>
      <p:sp>
        <p:nvSpPr>
          <p:cNvPr id="302"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03"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04"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05"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06"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07"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08"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09"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10"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11"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12"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13"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314"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15"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16"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17"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18"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19"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20"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21"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22"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23"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24"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25"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26"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27"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28"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29"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30"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grpSp>
        <p:nvGrpSpPr>
          <p:cNvPr id="337" name="Gruppieren"/>
          <p:cNvGrpSpPr/>
          <p:nvPr/>
        </p:nvGrpSpPr>
        <p:grpSpPr>
          <a:xfrm>
            <a:off x="0" y="9652000"/>
            <a:ext cx="13004800" cy="254000"/>
            <a:chOff x="0" y="0"/>
            <a:chExt cx="13004800" cy="254000"/>
          </a:xfrm>
        </p:grpSpPr>
        <p:sp>
          <p:nvSpPr>
            <p:cNvPr id="331" name="Rechteck"/>
            <p:cNvSpPr/>
            <p:nvPr/>
          </p:nvSpPr>
          <p:spPr>
            <a:xfrm>
              <a:off x="762000" y="0"/>
              <a:ext cx="2870201" cy="254000"/>
            </a:xfrm>
            <a:prstGeom prst="rect">
              <a:avLst/>
            </a:prstGeom>
            <a:solidFill>
              <a:srgbClr val="01AD2F"/>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32" name="Rechteck"/>
            <p:cNvSpPr/>
            <p:nvPr/>
          </p:nvSpPr>
          <p:spPr>
            <a:xfrm>
              <a:off x="3632200" y="0"/>
              <a:ext cx="2870200" cy="254000"/>
            </a:xfrm>
            <a:prstGeom prst="rect">
              <a:avLst/>
            </a:prstGeom>
            <a:solidFill>
              <a:srgbClr val="DD1166"/>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33" name="Rechteck"/>
            <p:cNvSpPr/>
            <p:nvPr/>
          </p:nvSpPr>
          <p:spPr>
            <a:xfrm>
              <a:off x="6502400" y="0"/>
              <a:ext cx="2870200" cy="254000"/>
            </a:xfrm>
            <a:prstGeom prst="rect">
              <a:avLst/>
            </a:prstGeom>
            <a:solidFill>
              <a:srgbClr val="9314CE"/>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34" name="Rechteck"/>
            <p:cNvSpPr/>
            <p:nvPr/>
          </p:nvSpPr>
          <p:spPr>
            <a:xfrm>
              <a:off x="9372600" y="0"/>
              <a:ext cx="2870200" cy="254000"/>
            </a:xfrm>
            <a:prstGeom prst="rect">
              <a:avLst/>
            </a:prstGeom>
            <a:solidFill>
              <a:srgbClr val="231F20"/>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35" name="Rechteck"/>
            <p:cNvSpPr/>
            <p:nvPr/>
          </p:nvSpPr>
          <p:spPr>
            <a:xfrm>
              <a:off x="12242800" y="0"/>
              <a:ext cx="762000" cy="254000"/>
            </a:xfrm>
            <a:prstGeom prst="rect">
              <a:avLst/>
            </a:prstGeom>
            <a:solidFill>
              <a:srgbClr val="4953E1"/>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36" name="Rechteck"/>
            <p:cNvSpPr/>
            <p:nvPr/>
          </p:nvSpPr>
          <p:spPr>
            <a:xfrm>
              <a:off x="0" y="0"/>
              <a:ext cx="762000" cy="254000"/>
            </a:xfrm>
            <a:prstGeom prst="rect">
              <a:avLst/>
            </a:prstGeom>
            <a:solidFill>
              <a:srgbClr val="4953E1"/>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grpSp>
      <p:sp>
        <p:nvSpPr>
          <p:cNvPr id="338" name="Linie"/>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3" name="Textfeld 2">
            <a:extLst>
              <a:ext uri="{FF2B5EF4-FFF2-40B4-BE49-F238E27FC236}">
                <a16:creationId xmlns:a16="http://schemas.microsoft.com/office/drawing/2014/main" id="{5A925BA3-63CC-B034-D0D9-8468EF5F8794}"/>
              </a:ext>
            </a:extLst>
          </p:cNvPr>
          <p:cNvSpPr txBox="1"/>
          <p:nvPr/>
        </p:nvSpPr>
        <p:spPr>
          <a:xfrm>
            <a:off x="-70470" y="1913821"/>
            <a:ext cx="8902390"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de-DE" sz="2400" b="1" i="0" u="none" strike="noStrike" cap="none" spc="0" normalizeH="0" baseline="0" dirty="0">
                <a:ln>
                  <a:noFill/>
                </a:ln>
                <a:solidFill>
                  <a:srgbClr val="000000"/>
                </a:solidFill>
                <a:effectLst/>
                <a:uFillTx/>
                <a:latin typeface="Helvetica Neue"/>
                <a:ea typeface="Helvetica Neue"/>
                <a:cs typeface="Helvetica Neue"/>
                <a:sym typeface="Helvetica Neue"/>
              </a:rPr>
              <a:t>Interessen und Ziele: </a:t>
            </a:r>
            <a:r>
              <a:rPr lang="de-DE" dirty="0"/>
              <a:t>Gesundheitsorganisationen</a:t>
            </a:r>
            <a:endParaRPr kumimoji="0" lang="de-DE" sz="2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4" name="Textfeld 3">
            <a:extLst>
              <a:ext uri="{FF2B5EF4-FFF2-40B4-BE49-F238E27FC236}">
                <a16:creationId xmlns:a16="http://schemas.microsoft.com/office/drawing/2014/main" id="{840D3640-D3E6-408E-A8F7-4A1078EBD4DC}"/>
              </a:ext>
            </a:extLst>
          </p:cNvPr>
          <p:cNvSpPr txBox="1"/>
          <p:nvPr/>
        </p:nvSpPr>
        <p:spPr>
          <a:xfrm>
            <a:off x="761999" y="2307187"/>
            <a:ext cx="10098979" cy="287258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250000"/>
              </a:lnSpc>
              <a:spcBef>
                <a:spcPts val="0"/>
              </a:spcBef>
              <a:spcAft>
                <a:spcPts val="0"/>
              </a:spcAft>
              <a:buClrTx/>
              <a:buSzTx/>
              <a:buFontTx/>
              <a:buNone/>
              <a:tabLst/>
            </a:pPr>
            <a:r>
              <a:rPr lang="de-DE" dirty="0"/>
              <a:t>-</a:t>
            </a:r>
            <a:r>
              <a:rPr lang="de-DE" b="0" dirty="0"/>
              <a:t>gezielte Gruppensitzungen</a:t>
            </a:r>
          </a:p>
          <a:p>
            <a:pPr marL="0" marR="0" indent="0" algn="l" defTabSz="584200" rtl="0" fontAlgn="auto" latinLnBrk="0" hangingPunct="0">
              <a:lnSpc>
                <a:spcPct val="250000"/>
              </a:lnSpc>
              <a:spcBef>
                <a:spcPts val="0"/>
              </a:spcBef>
              <a:spcAft>
                <a:spcPts val="0"/>
              </a:spcAft>
              <a:buClrTx/>
              <a:buSzTx/>
              <a:buFontTx/>
              <a:buNone/>
              <a:tabLst/>
            </a:pPr>
            <a:r>
              <a:rPr lang="de-DE" b="0" dirty="0"/>
              <a:t>-vereinfachte Zugänglichkeit für Betroffene</a:t>
            </a:r>
          </a:p>
          <a:p>
            <a:pPr marL="0" marR="0" indent="0" algn="l" defTabSz="584200" rtl="0" fontAlgn="auto" latinLnBrk="0" hangingPunct="0">
              <a:lnSpc>
                <a:spcPct val="250000"/>
              </a:lnSpc>
              <a:spcBef>
                <a:spcPts val="0"/>
              </a:spcBef>
              <a:spcAft>
                <a:spcPts val="0"/>
              </a:spcAft>
              <a:buClrTx/>
              <a:buSzTx/>
              <a:buFontTx/>
              <a:buNone/>
              <a:tabLst/>
            </a:pPr>
            <a:r>
              <a:rPr lang="de-DE" b="0" dirty="0"/>
              <a:t>-bessere Vermittlung</a:t>
            </a:r>
          </a:p>
        </p:txBody>
      </p:sp>
      <p:sp>
        <p:nvSpPr>
          <p:cNvPr id="6" name="Textfeld 5">
            <a:extLst>
              <a:ext uri="{FF2B5EF4-FFF2-40B4-BE49-F238E27FC236}">
                <a16:creationId xmlns:a16="http://schemas.microsoft.com/office/drawing/2014/main" id="{10053747-B9D9-9AC2-A934-7151759FEFB5}"/>
              </a:ext>
            </a:extLst>
          </p:cNvPr>
          <p:cNvSpPr txBox="1"/>
          <p:nvPr/>
        </p:nvSpPr>
        <p:spPr>
          <a:xfrm>
            <a:off x="0" y="6057351"/>
            <a:ext cx="7059806"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de-DE" sz="2400" b="1" i="0" u="none" strike="noStrike" cap="none" spc="0" normalizeH="0" baseline="0" dirty="0">
                <a:ln>
                  <a:noFill/>
                </a:ln>
                <a:solidFill>
                  <a:srgbClr val="000000"/>
                </a:solidFill>
                <a:effectLst/>
                <a:uFillTx/>
                <a:latin typeface="Helvetica Neue"/>
                <a:ea typeface="Helvetica Neue"/>
                <a:cs typeface="Helvetica Neue"/>
                <a:sym typeface="Helvetica Neue"/>
              </a:rPr>
              <a:t>Interessen und Ziele: Krankenkassen</a:t>
            </a:r>
          </a:p>
        </p:txBody>
      </p:sp>
      <p:sp>
        <p:nvSpPr>
          <p:cNvPr id="8" name="Textfeld 7">
            <a:extLst>
              <a:ext uri="{FF2B5EF4-FFF2-40B4-BE49-F238E27FC236}">
                <a16:creationId xmlns:a16="http://schemas.microsoft.com/office/drawing/2014/main" id="{DDC2CA71-0888-7998-16DF-63D090AB6C89}"/>
              </a:ext>
            </a:extLst>
          </p:cNvPr>
          <p:cNvSpPr txBox="1"/>
          <p:nvPr/>
        </p:nvSpPr>
        <p:spPr>
          <a:xfrm>
            <a:off x="762000" y="6529275"/>
            <a:ext cx="10098979" cy="10259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250000"/>
              </a:lnSpc>
              <a:spcBef>
                <a:spcPts val="0"/>
              </a:spcBef>
              <a:spcAft>
                <a:spcPts val="0"/>
              </a:spcAft>
              <a:buClrTx/>
              <a:buSzTx/>
              <a:buFontTx/>
              <a:buNone/>
              <a:tabLst/>
            </a:pPr>
            <a:r>
              <a:rPr lang="de-DE" b="0" dirty="0"/>
              <a:t>-Gesunde Kunden –&gt; schnellere Hilfe Betroffener</a:t>
            </a:r>
          </a:p>
        </p:txBody>
      </p:sp>
      <p:sp>
        <p:nvSpPr>
          <p:cNvPr id="2" name="Foliennummernplatzhalter 1">
            <a:extLst>
              <a:ext uri="{FF2B5EF4-FFF2-40B4-BE49-F238E27FC236}">
                <a16:creationId xmlns:a16="http://schemas.microsoft.com/office/drawing/2014/main" id="{C8DF4FBE-2954-7F2F-1B61-3ED9B770A028}"/>
              </a:ext>
            </a:extLst>
          </p:cNvPr>
          <p:cNvSpPr>
            <a:spLocks noGrp="1"/>
          </p:cNvSpPr>
          <p:nvPr>
            <p:ph type="sldNum" sz="quarter" idx="2"/>
          </p:nvPr>
        </p:nvSpPr>
        <p:spPr/>
        <p:txBody>
          <a:bodyPr/>
          <a:lstStyle/>
          <a:p>
            <a:fld id="{86CB4B4D-7CA3-9044-876B-883B54F8677D}" type="slidenum">
              <a:rPr lang="de-DE"/>
              <a:t>7</a:t>
            </a:fld>
            <a:endParaRPr lang="de-DE"/>
          </a:p>
        </p:txBody>
      </p:sp>
    </p:spTree>
    <p:extLst>
      <p:ext uri="{BB962C8B-B14F-4D97-AF65-F5344CB8AC3E}">
        <p14:creationId xmlns:p14="http://schemas.microsoft.com/office/powerpoint/2010/main" val="166275216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Größen und Abstände"/>
          <p:cNvSpPr txBox="1"/>
          <p:nvPr/>
        </p:nvSpPr>
        <p:spPr>
          <a:xfrm>
            <a:off x="766967" y="778217"/>
            <a:ext cx="2135200" cy="3231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algn="l">
              <a:defRPr sz="2100" b="0">
                <a:solidFill>
                  <a:srgbClr val="2B2B2B"/>
                </a:solidFill>
                <a:latin typeface="Roboto Slab Bold"/>
                <a:ea typeface="Roboto Slab Bold"/>
                <a:cs typeface="Roboto Slab Bold"/>
                <a:sym typeface="Roboto Slab Bold"/>
              </a:defRPr>
            </a:lvl1pPr>
          </a:lstStyle>
          <a:p>
            <a:r>
              <a:rPr lang="de-DE"/>
              <a:t>Inhaltsverzeichnis</a:t>
            </a:r>
            <a:endParaRPr/>
          </a:p>
        </p:txBody>
      </p:sp>
      <p:sp>
        <p:nvSpPr>
          <p:cNvPr id="215"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16"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17"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18"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19"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0"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1"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2"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3"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4"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5"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226"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227"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28"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29"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0"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1"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2"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3"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4"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5"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6"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7"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38"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39"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40"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41"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242"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243"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grpSp>
        <p:nvGrpSpPr>
          <p:cNvPr id="248" name="Gruppieren"/>
          <p:cNvGrpSpPr/>
          <p:nvPr/>
        </p:nvGrpSpPr>
        <p:grpSpPr>
          <a:xfrm>
            <a:off x="762000" y="9652000"/>
            <a:ext cx="11480800" cy="254000"/>
            <a:chOff x="0" y="0"/>
            <a:chExt cx="11480798" cy="254000"/>
          </a:xfrm>
        </p:grpSpPr>
        <p:sp>
          <p:nvSpPr>
            <p:cNvPr id="244" name="Rechteck"/>
            <p:cNvSpPr/>
            <p:nvPr/>
          </p:nvSpPr>
          <p:spPr>
            <a:xfrm>
              <a:off x="0" y="0"/>
              <a:ext cx="2870200" cy="254000"/>
            </a:xfrm>
            <a:prstGeom prst="rect">
              <a:avLst/>
            </a:prstGeom>
            <a:solidFill>
              <a:srgbClr val="01AD2F"/>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5" name="Rechteck"/>
            <p:cNvSpPr/>
            <p:nvPr/>
          </p:nvSpPr>
          <p:spPr>
            <a:xfrm>
              <a:off x="2870199" y="0"/>
              <a:ext cx="2870201" cy="254000"/>
            </a:xfrm>
            <a:prstGeom prst="rect">
              <a:avLst/>
            </a:prstGeom>
            <a:solidFill>
              <a:srgbClr val="DD1166"/>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6" name="Rechteck"/>
            <p:cNvSpPr/>
            <p:nvPr/>
          </p:nvSpPr>
          <p:spPr>
            <a:xfrm>
              <a:off x="5740399" y="0"/>
              <a:ext cx="2870201" cy="254000"/>
            </a:xfrm>
            <a:prstGeom prst="rect">
              <a:avLst/>
            </a:prstGeom>
            <a:solidFill>
              <a:srgbClr val="9314CE"/>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247" name="Rechteck"/>
            <p:cNvSpPr/>
            <p:nvPr/>
          </p:nvSpPr>
          <p:spPr>
            <a:xfrm>
              <a:off x="8610599" y="0"/>
              <a:ext cx="2870200" cy="254000"/>
            </a:xfrm>
            <a:prstGeom prst="rect">
              <a:avLst/>
            </a:prstGeom>
            <a:solidFill>
              <a:srgbClr val="231F20"/>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grpSp>
      <p:sp>
        <p:nvSpPr>
          <p:cNvPr id="249" name="Rechteck"/>
          <p:cNvSpPr/>
          <p:nvPr/>
        </p:nvSpPr>
        <p:spPr>
          <a:xfrm>
            <a:off x="1224280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250" name="Rechteck"/>
          <p:cNvSpPr/>
          <p:nvPr/>
        </p:nvSpPr>
        <p:spPr>
          <a:xfrm>
            <a:off x="0" y="9652000"/>
            <a:ext cx="762000" cy="254000"/>
          </a:xfrm>
          <a:prstGeom prst="rect">
            <a:avLst/>
          </a:prstGeom>
          <a:solidFill>
            <a:srgbClr val="4953E1"/>
          </a:solidFill>
          <a:ln w="12700">
            <a:miter lim="400000"/>
          </a:ln>
        </p:spPr>
        <p:txBody>
          <a:bodyPr lIns="50800" tIns="50800" rIns="50800" bIns="50800" anchor="ctr"/>
          <a:lstStyle/>
          <a:p>
            <a:pPr>
              <a:defRPr sz="4200" b="0">
                <a:latin typeface="Gill Sans"/>
                <a:ea typeface="Gill Sans"/>
                <a:cs typeface="Gill Sans"/>
                <a:sym typeface="Gill Sans"/>
              </a:defRPr>
            </a:pPr>
            <a:endParaRPr/>
          </a:p>
        </p:txBody>
      </p:sp>
      <p:sp>
        <p:nvSpPr>
          <p:cNvPr id="251" name="Linie"/>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 name="Textfeld 1">
            <a:extLst>
              <a:ext uri="{FF2B5EF4-FFF2-40B4-BE49-F238E27FC236}">
                <a16:creationId xmlns:a16="http://schemas.microsoft.com/office/drawing/2014/main" id="{E66D54CB-9288-F2EC-379E-A37C66B1E7F9}"/>
              </a:ext>
            </a:extLst>
          </p:cNvPr>
          <p:cNvSpPr txBox="1"/>
          <p:nvPr/>
        </p:nvSpPr>
        <p:spPr>
          <a:xfrm>
            <a:off x="762000" y="1977429"/>
            <a:ext cx="11674707" cy="47192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marR="0" indent="-457200" algn="l" defTabSz="584200" rtl="0" fontAlgn="auto" latinLnBrk="0" hangingPunct="0">
              <a:lnSpc>
                <a:spcPct val="250000"/>
              </a:lnSpc>
              <a:spcBef>
                <a:spcPts val="0"/>
              </a:spcBef>
              <a:spcAft>
                <a:spcPts val="0"/>
              </a:spcAft>
              <a:buClrTx/>
              <a:buSzTx/>
              <a:buFont typeface="+mj-lt"/>
              <a:buAutoNum type="arabicPeriod"/>
              <a:tabLst/>
            </a:pPr>
            <a:r>
              <a:rPr kumimoji="0" lang="de-DE" sz="3000" b="0" i="0" u="none" strike="noStrike" cap="none" spc="0" normalizeH="0" baseline="0" dirty="0" err="1">
                <a:ln>
                  <a:noFill/>
                </a:ln>
                <a:solidFill>
                  <a:srgbClr val="000000"/>
                </a:solidFill>
                <a:effectLst/>
                <a:uFillTx/>
                <a:latin typeface="Helvetica Neue"/>
                <a:ea typeface="Helvetica Neue"/>
                <a:cs typeface="Helvetica Neue"/>
                <a:sym typeface="Helvetica Neue"/>
              </a:rPr>
              <a:t>Stakeholderanalyse</a:t>
            </a:r>
            <a:endParaRPr kumimoji="0" lang="de-DE" sz="3000" b="0" i="0" u="none" strike="noStrike" cap="none" spc="0" normalizeH="0" baseline="0" dirty="0">
              <a:ln>
                <a:noFill/>
              </a:ln>
              <a:solidFill>
                <a:srgbClr val="000000"/>
              </a:solidFill>
              <a:effectLst/>
              <a:uFillTx/>
              <a:latin typeface="Helvetica Neue"/>
              <a:ea typeface="Helvetica Neue"/>
              <a:cs typeface="Helvetica Neue"/>
              <a:sym typeface="Helvetica Neue"/>
            </a:endParaRPr>
          </a:p>
          <a:p>
            <a:pPr marL="457200" marR="0" indent="-457200" algn="l" defTabSz="584200" rtl="0" fontAlgn="auto" latinLnBrk="0" hangingPunct="0">
              <a:lnSpc>
                <a:spcPct val="250000"/>
              </a:lnSpc>
              <a:spcBef>
                <a:spcPts val="0"/>
              </a:spcBef>
              <a:spcAft>
                <a:spcPts val="0"/>
              </a:spcAft>
              <a:buClrTx/>
              <a:buSzTx/>
              <a:buFont typeface="+mj-lt"/>
              <a:buAutoNum type="arabicPeriod"/>
              <a:tabLst/>
            </a:pPr>
            <a:r>
              <a:rPr lang="de-DE" sz="3000" dirty="0"/>
              <a:t>Konkurrenzanalyse</a:t>
            </a:r>
          </a:p>
          <a:p>
            <a:pPr marL="457200" marR="0" indent="-457200" algn="l" defTabSz="584200" rtl="0" fontAlgn="auto" latinLnBrk="0" hangingPunct="0">
              <a:lnSpc>
                <a:spcPct val="250000"/>
              </a:lnSpc>
              <a:spcBef>
                <a:spcPts val="0"/>
              </a:spcBef>
              <a:spcAft>
                <a:spcPts val="0"/>
              </a:spcAft>
              <a:buClrTx/>
              <a:buSzTx/>
              <a:buFont typeface="+mj-lt"/>
              <a:buAutoNum type="arabicPeriod"/>
              <a:tabLst/>
            </a:pPr>
            <a:r>
              <a:rPr kumimoji="0" lang="de-DE" sz="3000" b="0" i="0" u="none" strike="noStrike" cap="none" spc="0" normalizeH="0" baseline="0" dirty="0">
                <a:ln>
                  <a:noFill/>
                </a:ln>
                <a:solidFill>
                  <a:srgbClr val="000000"/>
                </a:solidFill>
                <a:effectLst/>
                <a:uFillTx/>
                <a:latin typeface="Helvetica Neue"/>
                <a:ea typeface="Helvetica Neue"/>
                <a:cs typeface="Helvetica Neue"/>
                <a:sym typeface="Helvetica Neue"/>
              </a:rPr>
              <a:t>Risikoanalyse</a:t>
            </a:r>
          </a:p>
          <a:p>
            <a:pPr marL="457200" marR="0" indent="-457200" algn="l" defTabSz="584200" rtl="0" fontAlgn="auto" latinLnBrk="0" hangingPunct="0">
              <a:lnSpc>
                <a:spcPct val="250000"/>
              </a:lnSpc>
              <a:spcBef>
                <a:spcPts val="0"/>
              </a:spcBef>
              <a:spcAft>
                <a:spcPts val="0"/>
              </a:spcAft>
              <a:buClrTx/>
              <a:buSzTx/>
              <a:buFont typeface="+mj-lt"/>
              <a:buAutoNum type="arabicPeriod"/>
              <a:tabLst/>
            </a:pPr>
            <a:r>
              <a:rPr lang="de-DE" sz="3000" b="0" dirty="0"/>
              <a:t>Proof Of Concept</a:t>
            </a:r>
            <a:endParaRPr kumimoji="0" lang="de-DE" sz="3000" b="0"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3" name="Foliennummernplatzhalter 2">
            <a:extLst>
              <a:ext uri="{FF2B5EF4-FFF2-40B4-BE49-F238E27FC236}">
                <a16:creationId xmlns:a16="http://schemas.microsoft.com/office/drawing/2014/main" id="{AFAA1958-C3A1-45D3-CD09-A74D94B68CD5}"/>
              </a:ext>
            </a:extLst>
          </p:cNvPr>
          <p:cNvSpPr>
            <a:spLocks noGrp="1"/>
          </p:cNvSpPr>
          <p:nvPr>
            <p:ph type="sldNum" sz="quarter" idx="2"/>
          </p:nvPr>
        </p:nvSpPr>
        <p:spPr/>
        <p:txBody>
          <a:bodyPr/>
          <a:lstStyle/>
          <a:p>
            <a:fld id="{86CB4B4D-7CA3-9044-876B-883B54F8677D}" type="slidenum">
              <a:rPr lang="de-DE"/>
              <a:t>8</a:t>
            </a:fld>
            <a:endParaRPr lang="de-DE"/>
          </a:p>
        </p:txBody>
      </p:sp>
    </p:spTree>
    <p:extLst>
      <p:ext uri="{BB962C8B-B14F-4D97-AF65-F5344CB8AC3E}">
        <p14:creationId xmlns:p14="http://schemas.microsoft.com/office/powerpoint/2010/main" val="74831764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Typographie"/>
          <p:cNvSpPr txBox="1"/>
          <p:nvPr/>
        </p:nvSpPr>
        <p:spPr>
          <a:xfrm>
            <a:off x="766967" y="778217"/>
            <a:ext cx="2298706" cy="32316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0" tIns="0" rIns="0" bIns="0" anchor="ctr">
            <a:spAutoFit/>
          </a:bodyPr>
          <a:lstStyle>
            <a:lvl1pPr algn="l">
              <a:defRPr sz="2100" b="0">
                <a:latin typeface="Roboto Slab Bold"/>
                <a:ea typeface="Roboto Slab Bold"/>
                <a:cs typeface="Roboto Slab Bold"/>
                <a:sym typeface="Roboto Slab Bold"/>
              </a:defRPr>
            </a:lvl1pPr>
          </a:lstStyle>
          <a:p>
            <a:r>
              <a:rPr lang="de-DE"/>
              <a:t>Konkurrenzanalyse</a:t>
            </a:r>
            <a:endParaRPr/>
          </a:p>
        </p:txBody>
      </p:sp>
      <p:sp>
        <p:nvSpPr>
          <p:cNvPr id="345" name="133"/>
          <p:cNvSpPr/>
          <p:nvPr/>
        </p:nvSpPr>
        <p:spPr>
          <a:xfrm>
            <a:off x="768350" y="10079566"/>
            <a:ext cx="1689101"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46" name="21"/>
          <p:cNvSpPr/>
          <p:nvPr/>
        </p:nvSpPr>
        <p:spPr>
          <a:xfrm>
            <a:off x="24574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47" name="133"/>
          <p:cNvSpPr/>
          <p:nvPr/>
        </p:nvSpPr>
        <p:spPr>
          <a:xfrm>
            <a:off x="27241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48" name="21"/>
          <p:cNvSpPr/>
          <p:nvPr/>
        </p:nvSpPr>
        <p:spPr>
          <a:xfrm>
            <a:off x="44132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49" name="133"/>
          <p:cNvSpPr/>
          <p:nvPr/>
        </p:nvSpPr>
        <p:spPr>
          <a:xfrm>
            <a:off x="46799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50" name="21"/>
          <p:cNvSpPr/>
          <p:nvPr/>
        </p:nvSpPr>
        <p:spPr>
          <a:xfrm>
            <a:off x="63690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51" name="133"/>
          <p:cNvSpPr/>
          <p:nvPr/>
        </p:nvSpPr>
        <p:spPr>
          <a:xfrm>
            <a:off x="66357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52" name="21"/>
          <p:cNvSpPr/>
          <p:nvPr/>
        </p:nvSpPr>
        <p:spPr>
          <a:xfrm>
            <a:off x="83248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53" name="133"/>
          <p:cNvSpPr/>
          <p:nvPr/>
        </p:nvSpPr>
        <p:spPr>
          <a:xfrm>
            <a:off x="85915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54" name="21"/>
          <p:cNvSpPr/>
          <p:nvPr/>
        </p:nvSpPr>
        <p:spPr>
          <a:xfrm>
            <a:off x="10280650" y="10079566"/>
            <a:ext cx="266700" cy="2667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55" name="133"/>
          <p:cNvSpPr/>
          <p:nvPr/>
        </p:nvSpPr>
        <p:spPr>
          <a:xfrm>
            <a:off x="10547350" y="10079566"/>
            <a:ext cx="1689100" cy="1689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133</a:t>
            </a:r>
          </a:p>
        </p:txBody>
      </p:sp>
      <p:sp>
        <p:nvSpPr>
          <p:cNvPr id="356" name="67"/>
          <p:cNvSpPr/>
          <p:nvPr/>
        </p:nvSpPr>
        <p:spPr>
          <a:xfrm>
            <a:off x="-1041400" y="-6351"/>
            <a:ext cx="850900" cy="8509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67</a:t>
            </a:r>
          </a:p>
        </p:txBody>
      </p:sp>
      <p:sp>
        <p:nvSpPr>
          <p:cNvPr id="357" name="53"/>
          <p:cNvSpPr/>
          <p:nvPr/>
        </p:nvSpPr>
        <p:spPr>
          <a:xfrm>
            <a:off x="-863600" y="844549"/>
            <a:ext cx="673100" cy="673101"/>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58" name="21"/>
          <p:cNvSpPr/>
          <p:nvPr/>
        </p:nvSpPr>
        <p:spPr>
          <a:xfrm>
            <a:off x="-457200" y="1517650"/>
            <a:ext cx="266700"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59" name="53"/>
          <p:cNvSpPr/>
          <p:nvPr/>
        </p:nvSpPr>
        <p:spPr>
          <a:xfrm>
            <a:off x="-863600" y="17843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0" name="21"/>
          <p:cNvSpPr/>
          <p:nvPr/>
        </p:nvSpPr>
        <p:spPr>
          <a:xfrm>
            <a:off x="-457201" y="24574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1" name="53"/>
          <p:cNvSpPr/>
          <p:nvPr/>
        </p:nvSpPr>
        <p:spPr>
          <a:xfrm>
            <a:off x="-863600" y="27241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2" name="21"/>
          <p:cNvSpPr/>
          <p:nvPr/>
        </p:nvSpPr>
        <p:spPr>
          <a:xfrm>
            <a:off x="-457201" y="33972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3" name="53"/>
          <p:cNvSpPr/>
          <p:nvPr/>
        </p:nvSpPr>
        <p:spPr>
          <a:xfrm>
            <a:off x="-863600" y="36639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4" name="21"/>
          <p:cNvSpPr/>
          <p:nvPr/>
        </p:nvSpPr>
        <p:spPr>
          <a:xfrm>
            <a:off x="-457201" y="43370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5" name="53"/>
          <p:cNvSpPr/>
          <p:nvPr/>
        </p:nvSpPr>
        <p:spPr>
          <a:xfrm>
            <a:off x="-863600" y="46037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6" name="21"/>
          <p:cNvSpPr/>
          <p:nvPr/>
        </p:nvSpPr>
        <p:spPr>
          <a:xfrm>
            <a:off x="-457201" y="52768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7" name="53"/>
          <p:cNvSpPr/>
          <p:nvPr/>
        </p:nvSpPr>
        <p:spPr>
          <a:xfrm>
            <a:off x="-863600" y="55435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68" name="21"/>
          <p:cNvSpPr/>
          <p:nvPr/>
        </p:nvSpPr>
        <p:spPr>
          <a:xfrm>
            <a:off x="-457201" y="62166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69" name="53"/>
          <p:cNvSpPr/>
          <p:nvPr/>
        </p:nvSpPr>
        <p:spPr>
          <a:xfrm>
            <a:off x="-863600" y="64833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70" name="21"/>
          <p:cNvSpPr/>
          <p:nvPr/>
        </p:nvSpPr>
        <p:spPr>
          <a:xfrm>
            <a:off x="-457201" y="71564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71" name="53"/>
          <p:cNvSpPr/>
          <p:nvPr/>
        </p:nvSpPr>
        <p:spPr>
          <a:xfrm>
            <a:off x="-863600" y="74231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sp>
        <p:nvSpPr>
          <p:cNvPr id="372" name="21"/>
          <p:cNvSpPr/>
          <p:nvPr/>
        </p:nvSpPr>
        <p:spPr>
          <a:xfrm>
            <a:off x="-457201" y="8096250"/>
            <a:ext cx="266701" cy="2667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21</a:t>
            </a:r>
          </a:p>
        </p:txBody>
      </p:sp>
      <p:sp>
        <p:nvSpPr>
          <p:cNvPr id="373" name="53"/>
          <p:cNvSpPr/>
          <p:nvPr/>
        </p:nvSpPr>
        <p:spPr>
          <a:xfrm>
            <a:off x="-863600" y="8362950"/>
            <a:ext cx="673100" cy="673100"/>
          </a:xfrm>
          <a:prstGeom prst="rect">
            <a:avLst/>
          </a:prstGeom>
          <a:solidFill>
            <a:srgbClr val="000000">
              <a:alpha val="30000"/>
            </a:srgb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lstStyle>
            <a:lvl1pPr>
              <a:defRPr sz="800" b="0">
                <a:solidFill>
                  <a:srgbClr val="FFFFFF"/>
                </a:solidFill>
                <a:latin typeface="PT Sans"/>
                <a:ea typeface="PT Sans"/>
                <a:cs typeface="PT Sans"/>
                <a:sym typeface="PT Sans"/>
              </a:defRPr>
            </a:lvl1pPr>
          </a:lstStyle>
          <a:p>
            <a:r>
              <a:t>53</a:t>
            </a:r>
          </a:p>
        </p:txBody>
      </p:sp>
      <p:grpSp>
        <p:nvGrpSpPr>
          <p:cNvPr id="380" name="Gruppieren"/>
          <p:cNvGrpSpPr/>
          <p:nvPr/>
        </p:nvGrpSpPr>
        <p:grpSpPr>
          <a:xfrm>
            <a:off x="0" y="9652000"/>
            <a:ext cx="13004800" cy="254000"/>
            <a:chOff x="0" y="0"/>
            <a:chExt cx="13004800" cy="254000"/>
          </a:xfrm>
        </p:grpSpPr>
        <p:sp>
          <p:nvSpPr>
            <p:cNvPr id="374" name="Rechteck"/>
            <p:cNvSpPr/>
            <p:nvPr/>
          </p:nvSpPr>
          <p:spPr>
            <a:xfrm>
              <a:off x="762000" y="0"/>
              <a:ext cx="2870201" cy="254000"/>
            </a:xfrm>
            <a:prstGeom prst="rect">
              <a:avLst/>
            </a:prstGeom>
            <a:solidFill>
              <a:srgbClr val="01AD2F"/>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75" name="Rechteck"/>
            <p:cNvSpPr/>
            <p:nvPr/>
          </p:nvSpPr>
          <p:spPr>
            <a:xfrm>
              <a:off x="3632200" y="0"/>
              <a:ext cx="2870200" cy="254000"/>
            </a:xfrm>
            <a:prstGeom prst="rect">
              <a:avLst/>
            </a:prstGeom>
            <a:solidFill>
              <a:srgbClr val="DD1166"/>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76" name="Rechteck"/>
            <p:cNvSpPr/>
            <p:nvPr/>
          </p:nvSpPr>
          <p:spPr>
            <a:xfrm>
              <a:off x="6502400" y="0"/>
              <a:ext cx="2870200" cy="254000"/>
            </a:xfrm>
            <a:prstGeom prst="rect">
              <a:avLst/>
            </a:prstGeom>
            <a:solidFill>
              <a:srgbClr val="9314CE"/>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77" name="Rechteck"/>
            <p:cNvSpPr/>
            <p:nvPr/>
          </p:nvSpPr>
          <p:spPr>
            <a:xfrm>
              <a:off x="9372600" y="0"/>
              <a:ext cx="2870200" cy="254000"/>
            </a:xfrm>
            <a:prstGeom prst="rect">
              <a:avLst/>
            </a:prstGeom>
            <a:solidFill>
              <a:srgbClr val="231F20"/>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78" name="Rechteck"/>
            <p:cNvSpPr/>
            <p:nvPr/>
          </p:nvSpPr>
          <p:spPr>
            <a:xfrm>
              <a:off x="12242800" y="0"/>
              <a:ext cx="762000" cy="254000"/>
            </a:xfrm>
            <a:prstGeom prst="rect">
              <a:avLst/>
            </a:prstGeom>
            <a:solidFill>
              <a:srgbClr val="4953E1"/>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sp>
          <p:nvSpPr>
            <p:cNvPr id="379" name="Rechteck"/>
            <p:cNvSpPr/>
            <p:nvPr/>
          </p:nvSpPr>
          <p:spPr>
            <a:xfrm>
              <a:off x="0" y="0"/>
              <a:ext cx="762000" cy="254000"/>
            </a:xfrm>
            <a:prstGeom prst="rect">
              <a:avLst/>
            </a:prstGeom>
            <a:solidFill>
              <a:srgbClr val="4953E1"/>
            </a:solidFill>
            <a:ln w="12700" cap="flat">
              <a:noFill/>
              <a:miter lim="400000"/>
            </a:ln>
            <a:effectLst/>
          </p:spPr>
          <p:txBody>
            <a:bodyPr wrap="square" lIns="50800" tIns="50800" rIns="50800" bIns="50800" numCol="1" anchor="ctr">
              <a:noAutofit/>
            </a:bodyPr>
            <a:lstStyle/>
            <a:p>
              <a:pPr>
                <a:defRPr sz="4200" b="0">
                  <a:latin typeface="Gill Sans"/>
                  <a:ea typeface="Gill Sans"/>
                  <a:cs typeface="Gill Sans"/>
                  <a:sym typeface="Gill Sans"/>
                </a:defRPr>
              </a:pPr>
              <a:endParaRPr/>
            </a:p>
          </p:txBody>
        </p:sp>
      </p:grpSp>
      <p:sp>
        <p:nvSpPr>
          <p:cNvPr id="381" name="Linie"/>
          <p:cNvSpPr/>
          <p:nvPr/>
        </p:nvSpPr>
        <p:spPr>
          <a:xfrm>
            <a:off x="768350" y="1193800"/>
            <a:ext cx="11474450" cy="0"/>
          </a:xfrm>
          <a:prstGeom prst="line">
            <a:avLst/>
          </a:prstGeom>
          <a:ln w="25400">
            <a:solidFill>
              <a:srgbClr val="8723C7"/>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382" name="Wie lange sollten Texte laufen?"/>
          <p:cNvSpPr txBox="1"/>
          <p:nvPr/>
        </p:nvSpPr>
        <p:spPr>
          <a:xfrm>
            <a:off x="768350" y="3115222"/>
            <a:ext cx="9779000" cy="307084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0" tIns="0" rIns="0" bIns="0">
            <a:spAutoFit/>
          </a:bodyPr>
          <a:lstStyle>
            <a:lvl1pPr algn="l">
              <a:lnSpc>
                <a:spcPts val="2200"/>
              </a:lnSpc>
              <a:defRPr sz="1700" b="0">
                <a:latin typeface="Roboto Slab Bold"/>
                <a:ea typeface="Roboto Slab Bold"/>
                <a:cs typeface="Roboto Slab Bold"/>
                <a:sym typeface="Roboto Slab Bold"/>
              </a:defRPr>
            </a:lvl1pPr>
          </a:lstStyle>
          <a:p>
            <a:pPr>
              <a:lnSpc>
                <a:spcPct val="250000"/>
              </a:lnSpc>
            </a:pPr>
            <a:r>
              <a:rPr lang="de-DE" sz="2400" b="1" dirty="0"/>
              <a:t>Top Konkurrenzunternehmen</a:t>
            </a:r>
            <a:r>
              <a:rPr lang="de-DE" sz="2400" dirty="0"/>
              <a:t> </a:t>
            </a:r>
          </a:p>
          <a:p>
            <a:pPr>
              <a:lnSpc>
                <a:spcPct val="150000"/>
              </a:lnSpc>
            </a:pPr>
            <a:endParaRPr lang="de-DE" sz="2400" dirty="0"/>
          </a:p>
          <a:p>
            <a:pPr marL="285750" indent="-285750">
              <a:lnSpc>
                <a:spcPct val="150000"/>
              </a:lnSpc>
              <a:buFont typeface="Arial" panose="020B0604020202020204" pitchFamily="34" charset="0"/>
              <a:buChar char="•"/>
            </a:pPr>
            <a:r>
              <a:rPr lang="de-DE" sz="2400" dirty="0" err="1"/>
              <a:t>Doctolib</a:t>
            </a:r>
            <a:r>
              <a:rPr lang="de-DE" sz="2400" dirty="0"/>
              <a:t>          </a:t>
            </a:r>
          </a:p>
          <a:p>
            <a:pPr marL="285750" indent="-285750">
              <a:lnSpc>
                <a:spcPct val="150000"/>
              </a:lnSpc>
              <a:buFont typeface="Arial" panose="020B0604020202020204" pitchFamily="34" charset="0"/>
              <a:buChar char="•"/>
            </a:pPr>
            <a:r>
              <a:rPr lang="de-DE" sz="2400" dirty="0"/>
              <a:t>Arztsuche der 116117</a:t>
            </a:r>
            <a:endParaRPr lang="de-DE" sz="1200" dirty="0"/>
          </a:p>
          <a:p>
            <a:pPr marL="285750" indent="-285750">
              <a:lnSpc>
                <a:spcPct val="150000"/>
              </a:lnSpc>
              <a:buFont typeface="Arial" panose="020B0604020202020204" pitchFamily="34" charset="0"/>
              <a:buChar char="•"/>
            </a:pPr>
            <a:r>
              <a:rPr lang="de-DE" sz="2400" dirty="0" err="1"/>
              <a:t>Instahelp</a:t>
            </a:r>
            <a:endParaRPr sz="1200" dirty="0"/>
          </a:p>
        </p:txBody>
      </p:sp>
      <p:sp>
        <p:nvSpPr>
          <p:cNvPr id="2" name="Foliennummernplatzhalter 1">
            <a:extLst>
              <a:ext uri="{FF2B5EF4-FFF2-40B4-BE49-F238E27FC236}">
                <a16:creationId xmlns:a16="http://schemas.microsoft.com/office/drawing/2014/main" id="{509C44DC-6743-7485-60E6-D4076423E993}"/>
              </a:ext>
            </a:extLst>
          </p:cNvPr>
          <p:cNvSpPr>
            <a:spLocks noGrp="1"/>
          </p:cNvSpPr>
          <p:nvPr>
            <p:ph type="sldNum" sz="quarter" idx="2"/>
          </p:nvPr>
        </p:nvSpPr>
        <p:spPr/>
        <p:txBody>
          <a:bodyPr/>
          <a:lstStyle/>
          <a:p>
            <a:fld id="{86CB4B4D-7CA3-9044-876B-883B54F8677D}" type="slidenum">
              <a:rPr lang="de-DE"/>
              <a:t>9</a:t>
            </a:fld>
            <a:endParaRPr lang="de-DE"/>
          </a:p>
        </p:txBody>
      </p:sp>
    </p:spTree>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Benutzerdefiniert</PresentationFormat>
  <Slides>20</Slides>
  <Notes>14</Notes>
  <HiddenSlides>0</HiddenSlides>
  <ScaleCrop>false</ScaleCrop>
  <HeadingPairs>
    <vt:vector size="4" baseType="variant">
      <vt:variant>
        <vt:lpstr>Design</vt:lpstr>
      </vt:variant>
      <vt:variant>
        <vt:i4>1</vt:i4>
      </vt:variant>
      <vt:variant>
        <vt:lpstr>Folientitel</vt:lpstr>
      </vt:variant>
      <vt:variant>
        <vt:i4>20</vt:i4>
      </vt:variant>
    </vt:vector>
  </HeadingPairs>
  <TitlesOfParts>
    <vt:vector size="21" baseType="lpstr">
      <vt:lpstr>White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cp:lastModifiedBy>Lena Zoe Maus (lmaus1)</cp:lastModifiedBy>
  <cp:revision>3</cp:revision>
  <dcterms:modified xsi:type="dcterms:W3CDTF">2022-12-08T22:54:33Z</dcterms:modified>
</cp:coreProperties>
</file>