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63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15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851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2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301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52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094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2101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7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25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13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41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0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78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38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7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394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7B94C6-FEFE-4353-8515-F22C6CC76BF7}" type="datetimeFigureOut">
              <a:rPr lang="es-ES" smtClean="0"/>
              <a:t>06/05/2018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638BA-0DED-49C0-AF6A-4EA65CD58E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533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350" y="923683"/>
            <a:ext cx="10657242" cy="2387600"/>
          </a:xfrm>
        </p:spPr>
        <p:txBody>
          <a:bodyPr>
            <a:norm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Base de datos </a:t>
            </a:r>
            <a:r>
              <a:rPr lang="es-ES" b="1" dirty="0" smtClean="0">
                <a:solidFill>
                  <a:srgbClr val="FF0000"/>
                </a:solidFill>
              </a:rPr>
              <a:t>2</a:t>
            </a:r>
            <a:r>
              <a:rPr lang="es-ES" b="1" dirty="0" smtClean="0">
                <a:solidFill>
                  <a:srgbClr val="FF0000"/>
                </a:solidFill>
              </a:rPr>
              <a:t/>
            </a:r>
            <a:br>
              <a:rPr lang="es-ES" b="1" dirty="0" smtClean="0">
                <a:solidFill>
                  <a:srgbClr val="FF0000"/>
                </a:solidFill>
              </a:rPr>
            </a:br>
            <a:r>
              <a:rPr lang="es-ES" b="1" dirty="0" smtClean="0">
                <a:solidFill>
                  <a:srgbClr val="FF0000"/>
                </a:solidFill>
              </a:rPr>
              <a:t>Web sobre Cine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407971" y="421522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Autores:</a:t>
            </a:r>
          </a:p>
          <a:p>
            <a:r>
              <a:rPr lang="es-ES" dirty="0" smtClean="0"/>
              <a:t>-</a:t>
            </a:r>
            <a:r>
              <a:rPr lang="es-ES" dirty="0"/>
              <a:t>Alicia </a:t>
            </a:r>
            <a:r>
              <a:rPr lang="es-ES" dirty="0" err="1"/>
              <a:t>Yasmina</a:t>
            </a:r>
            <a:r>
              <a:rPr lang="es-ES" dirty="0"/>
              <a:t> Albero </a:t>
            </a:r>
            <a:r>
              <a:rPr lang="es-ES" dirty="0" smtClean="0"/>
              <a:t>Escudero</a:t>
            </a:r>
            <a:endParaRPr lang="es-ES" dirty="0"/>
          </a:p>
          <a:p>
            <a:r>
              <a:rPr lang="es-ES" dirty="0" smtClean="0"/>
              <a:t>-Óscar </a:t>
            </a:r>
            <a:r>
              <a:rPr lang="es-ES" dirty="0" err="1"/>
              <a:t>Fraca</a:t>
            </a:r>
            <a:r>
              <a:rPr lang="es-ES" dirty="0"/>
              <a:t> </a:t>
            </a:r>
            <a:r>
              <a:rPr lang="es-ES" dirty="0" err="1" smtClean="0"/>
              <a:t>Ferrández</a:t>
            </a:r>
            <a:endParaRPr lang="es-ES" dirty="0"/>
          </a:p>
          <a:p>
            <a:r>
              <a:rPr lang="es-ES" dirty="0" smtClean="0"/>
              <a:t>-Israel Gimeno Franco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92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CREATE OR REPLACE TRIGGER </a:t>
            </a:r>
            <a:r>
              <a:rPr lang="es-ES" dirty="0" err="1"/>
              <a:t>CapitulosImposibles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BEFORE DELETE OR INSERT OR UPDATE ON </a:t>
            </a:r>
            <a:r>
              <a:rPr lang="es-ES" dirty="0" err="1"/>
              <a:t>Capitulos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FOR EACH ROW</a:t>
            </a:r>
          </a:p>
          <a:p>
            <a:pPr marL="0" indent="0">
              <a:buNone/>
            </a:pPr>
            <a:r>
              <a:rPr lang="es-ES" dirty="0"/>
              <a:t>BEGIN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:</a:t>
            </a:r>
            <a:r>
              <a:rPr lang="es-ES" dirty="0" err="1"/>
              <a:t>NEW.idCapitulo</a:t>
            </a:r>
            <a:r>
              <a:rPr lang="es-ES" dirty="0"/>
              <a:t>&lt;0 </a:t>
            </a:r>
            <a:r>
              <a:rPr lang="es-ES" dirty="0" err="1"/>
              <a:t>or</a:t>
            </a:r>
            <a:r>
              <a:rPr lang="es-ES" dirty="0"/>
              <a:t>  :</a:t>
            </a:r>
            <a:r>
              <a:rPr lang="es-ES" dirty="0" err="1"/>
              <a:t>NEW.idTemporada</a:t>
            </a:r>
            <a:r>
              <a:rPr lang="es-ES" dirty="0"/>
              <a:t> &lt;0 </a:t>
            </a:r>
            <a:r>
              <a:rPr lang="es-ES" dirty="0" err="1"/>
              <a:t>then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raise_application_error</a:t>
            </a:r>
            <a:r>
              <a:rPr lang="es-ES" dirty="0"/>
              <a:t>( -20000, 'Los </a:t>
            </a:r>
            <a:r>
              <a:rPr lang="es-ES" dirty="0" err="1"/>
              <a:t>capitulos</a:t>
            </a:r>
            <a:r>
              <a:rPr lang="es-ES" dirty="0"/>
              <a:t> y temporadas no pueden ser &lt;0');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 err="1"/>
              <a:t>end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75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Decisiones de diseño físico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Inclusión de una tabla que incluya el JOIN de Persona,  Empleado y Producción</a:t>
            </a:r>
          </a:p>
          <a:p>
            <a:endParaRPr lang="es-ES" dirty="0" smtClean="0"/>
          </a:p>
          <a:p>
            <a:r>
              <a:rPr lang="es-ES" dirty="0" smtClean="0"/>
              <a:t>Eliminación de atributos no usados en las consultas o de difícil obtención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Desglosamiento del </a:t>
            </a:r>
            <a:r>
              <a:rPr lang="es-ES" dirty="0" err="1" smtClean="0"/>
              <a:t>añoEmisión</a:t>
            </a:r>
            <a:r>
              <a:rPr lang="es-ES" dirty="0" smtClean="0"/>
              <a:t> y </a:t>
            </a:r>
            <a:r>
              <a:rPr lang="es-ES" dirty="0" err="1" smtClean="0"/>
              <a:t>añoFin</a:t>
            </a:r>
            <a:r>
              <a:rPr lang="es-ES" dirty="0" smtClean="0"/>
              <a:t> en Serie</a:t>
            </a:r>
          </a:p>
          <a:p>
            <a:endParaRPr lang="es-ES" dirty="0"/>
          </a:p>
          <a:p>
            <a:r>
              <a:rPr lang="es-ES" dirty="0" smtClean="0"/>
              <a:t>No se ha visto necesario </a:t>
            </a:r>
            <a:r>
              <a:rPr lang="es-ES" dirty="0" err="1" smtClean="0"/>
              <a:t>desnormalizar</a:t>
            </a:r>
            <a:r>
              <a:rPr lang="es-ES" dirty="0" smtClean="0"/>
              <a:t> la base </a:t>
            </a:r>
            <a:r>
              <a:rPr lang="es-ES" smtClean="0"/>
              <a:t>de datos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5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820" y="-1"/>
            <a:ext cx="12288820" cy="6923199"/>
          </a:xfrm>
        </p:spPr>
      </p:pic>
    </p:spTree>
    <p:extLst>
      <p:ext uri="{BB962C8B-B14F-4D97-AF65-F5344CB8AC3E}">
        <p14:creationId xmlns:p14="http://schemas.microsoft.com/office/powerpoint/2010/main" val="24553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875" y="0"/>
            <a:ext cx="14754596" cy="7238104"/>
          </a:xfrm>
        </p:spPr>
      </p:pic>
    </p:spTree>
    <p:extLst>
      <p:ext uri="{BB962C8B-B14F-4D97-AF65-F5344CB8AC3E}">
        <p14:creationId xmlns:p14="http://schemas.microsoft.com/office/powerpoint/2010/main" val="271997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269838"/>
            <a:ext cx="9404723" cy="1400530"/>
          </a:xfrm>
        </p:spPr>
        <p:txBody>
          <a:bodyPr>
            <a:normAutofit/>
          </a:bodyPr>
          <a:lstStyle/>
          <a:p>
            <a:r>
              <a:rPr lang="es-ES" dirty="0"/>
              <a:t>Muestra las 3 personas con más cargos en una película o serie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203525"/>
            <a:ext cx="8946541" cy="419548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SELECT *		--Todas las personas con todas las producciones en las que han estado</a:t>
            </a:r>
          </a:p>
          <a:p>
            <a:pPr marL="0" indent="0">
              <a:buNone/>
            </a:pPr>
            <a:r>
              <a:rPr lang="es-ES" dirty="0"/>
              <a:t>FROM			--y la cuenta de empleos que han tenido en cada par</a:t>
            </a:r>
          </a:p>
          <a:p>
            <a:pPr marL="0" indent="0">
              <a:buNone/>
            </a:pPr>
            <a:r>
              <a:rPr lang="es-ES" dirty="0"/>
              <a:t>  (</a:t>
            </a:r>
          </a:p>
          <a:p>
            <a:pPr marL="0" indent="0">
              <a:buNone/>
            </a:pPr>
            <a:r>
              <a:rPr lang="es-ES" dirty="0"/>
              <a:t>  SELECT </a:t>
            </a:r>
            <a:r>
              <a:rPr lang="es-ES" dirty="0" err="1"/>
              <a:t>p.nombre</a:t>
            </a:r>
            <a:r>
              <a:rPr lang="es-ES" dirty="0"/>
              <a:t>, </a:t>
            </a:r>
            <a:r>
              <a:rPr lang="es-ES" dirty="0" err="1"/>
              <a:t>e.IDproduccion</a:t>
            </a:r>
            <a:r>
              <a:rPr lang="es-ES" dirty="0"/>
              <a:t>, SUM(</a:t>
            </a:r>
            <a:r>
              <a:rPr lang="es-ES" dirty="0" err="1"/>
              <a:t>e.puesto</a:t>
            </a:r>
            <a:r>
              <a:rPr lang="es-ES" dirty="0"/>
              <a:t>) as total</a:t>
            </a:r>
          </a:p>
          <a:p>
            <a:pPr marL="0" indent="0">
              <a:buNone/>
            </a:pPr>
            <a:r>
              <a:rPr lang="es-ES" dirty="0"/>
              <a:t>  FROM Empleado as e JOIN Persona as p</a:t>
            </a:r>
          </a:p>
          <a:p>
            <a:pPr marL="0" indent="0">
              <a:buNone/>
            </a:pPr>
            <a:r>
              <a:rPr lang="es-ES" dirty="0"/>
              <a:t>  ON </a:t>
            </a:r>
            <a:r>
              <a:rPr lang="es-ES" dirty="0" err="1"/>
              <a:t>e.IDpersona</a:t>
            </a:r>
            <a:r>
              <a:rPr lang="es-ES" dirty="0"/>
              <a:t> = </a:t>
            </a:r>
            <a:r>
              <a:rPr lang="es-ES" dirty="0" err="1"/>
              <a:t>p.IDpersona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GROUP BY </a:t>
            </a:r>
            <a:r>
              <a:rPr lang="es-ES" dirty="0" err="1"/>
              <a:t>p.nombre</a:t>
            </a:r>
            <a:r>
              <a:rPr lang="es-ES" dirty="0"/>
              <a:t>, </a:t>
            </a:r>
            <a:r>
              <a:rPr lang="es-ES" dirty="0" err="1"/>
              <a:t>e.IDproduccion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) 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DISTINCT </a:t>
            </a:r>
            <a:r>
              <a:rPr lang="es-ES" dirty="0" err="1"/>
              <a:t>A.nombre</a:t>
            </a:r>
            <a:r>
              <a:rPr lang="es-ES" dirty="0"/>
              <a:t>, </a:t>
            </a:r>
            <a:r>
              <a:rPr lang="es-ES" dirty="0" err="1"/>
              <a:t>A.IDproduccion</a:t>
            </a:r>
            <a:r>
              <a:rPr lang="es-ES" dirty="0"/>
              <a:t>, </a:t>
            </a:r>
            <a:r>
              <a:rPr lang="es-ES" dirty="0" err="1"/>
              <a:t>A.total</a:t>
            </a:r>
            <a:r>
              <a:rPr lang="es-ES" dirty="0"/>
              <a:t>	--Coge la primera ocurrencia de tres personas de la lista</a:t>
            </a:r>
          </a:p>
          <a:p>
            <a:pPr marL="0" indent="0">
              <a:buNone/>
            </a:pPr>
            <a:r>
              <a:rPr lang="es-ES" dirty="0"/>
              <a:t>FROM A							--ordenada por numero de empleos en una misma </a:t>
            </a:r>
            <a:r>
              <a:rPr lang="es-ES" dirty="0" err="1"/>
              <a:t>produccion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ORDER BY </a:t>
            </a:r>
            <a:r>
              <a:rPr lang="es-ES" dirty="0" err="1"/>
              <a:t>A.total</a:t>
            </a:r>
            <a:r>
              <a:rPr lang="es-ES" dirty="0"/>
              <a:t> DESC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 err="1"/>
              <a:t>rownum</a:t>
            </a:r>
            <a:r>
              <a:rPr lang="es-ES" dirty="0"/>
              <a:t> &lt;= 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06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Directores que empezaron como actores/actrices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SELECT *		--Directores y sus </a:t>
            </a:r>
            <a:r>
              <a:rPr lang="es-ES" dirty="0" err="1"/>
              <a:t>peliculas</a:t>
            </a:r>
            <a:endParaRPr lang="es-ES" dirty="0"/>
          </a:p>
          <a:p>
            <a:r>
              <a:rPr lang="es-ES" dirty="0"/>
              <a:t>FROM</a:t>
            </a:r>
          </a:p>
          <a:p>
            <a:r>
              <a:rPr lang="es-ES" dirty="0"/>
              <a:t>  (</a:t>
            </a:r>
          </a:p>
          <a:p>
            <a:r>
              <a:rPr lang="es-ES" dirty="0"/>
              <a:t>  SELECT p1.nombre, e1.IDproduccion</a:t>
            </a:r>
          </a:p>
          <a:p>
            <a:endParaRPr lang="es-ES" dirty="0"/>
          </a:p>
          <a:p>
            <a:r>
              <a:rPr lang="es-ES" dirty="0"/>
              <a:t>  FROM Empleado as e1 JOIN Persona as p1</a:t>
            </a:r>
          </a:p>
          <a:p>
            <a:endParaRPr lang="es-ES" dirty="0"/>
          </a:p>
          <a:p>
            <a:r>
              <a:rPr lang="es-ES" dirty="0"/>
              <a:t>  ON e1.IDpersona = p1.IDpersona</a:t>
            </a:r>
          </a:p>
          <a:p>
            <a:endParaRPr lang="es-ES" dirty="0"/>
          </a:p>
          <a:p>
            <a:r>
              <a:rPr lang="es-ES" dirty="0"/>
              <a:t>  WHERE e1.puesto = "Director"</a:t>
            </a:r>
          </a:p>
          <a:p>
            <a:r>
              <a:rPr lang="es-ES" dirty="0"/>
              <a:t>  ) A</a:t>
            </a:r>
          </a:p>
          <a:p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SELECT *		--1ª ocurrencia de director y año (de la primera)</a:t>
            </a:r>
          </a:p>
          <a:p>
            <a:r>
              <a:rPr lang="es-ES" dirty="0"/>
              <a:t>FROM</a:t>
            </a:r>
          </a:p>
          <a:p>
            <a:r>
              <a:rPr lang="es-ES" dirty="0"/>
              <a:t>  (</a:t>
            </a:r>
          </a:p>
          <a:p>
            <a:r>
              <a:rPr lang="es-ES" dirty="0"/>
              <a:t>  SELECT </a:t>
            </a:r>
            <a:r>
              <a:rPr lang="es-ES" dirty="0" err="1"/>
              <a:t>A.nombre</a:t>
            </a:r>
            <a:r>
              <a:rPr lang="es-ES" dirty="0"/>
              <a:t>, p2.año</a:t>
            </a:r>
          </a:p>
          <a:p>
            <a:r>
              <a:rPr lang="es-ES" dirty="0"/>
              <a:t>  FROM A JOIN </a:t>
            </a:r>
            <a:r>
              <a:rPr lang="es-ES" dirty="0" err="1"/>
              <a:t>Produccion</a:t>
            </a:r>
            <a:r>
              <a:rPr lang="es-ES" dirty="0"/>
              <a:t> as p2</a:t>
            </a:r>
          </a:p>
          <a:p>
            <a:endParaRPr lang="es-ES" dirty="0"/>
          </a:p>
          <a:p>
            <a:r>
              <a:rPr lang="es-ES" dirty="0"/>
              <a:t>  ON </a:t>
            </a:r>
            <a:r>
              <a:rPr lang="es-ES" dirty="0" err="1"/>
              <a:t>A.IDproduccion</a:t>
            </a:r>
            <a:r>
              <a:rPr lang="es-ES" dirty="0"/>
              <a:t> = p2.IDproduccion</a:t>
            </a:r>
          </a:p>
          <a:p>
            <a:endParaRPr lang="es-ES" dirty="0"/>
          </a:p>
          <a:p>
            <a:r>
              <a:rPr lang="es-ES" dirty="0"/>
              <a:t>  GROUP BY </a:t>
            </a:r>
            <a:r>
              <a:rPr lang="es-ES" dirty="0" err="1"/>
              <a:t>A.nombre</a:t>
            </a:r>
            <a:endParaRPr lang="es-ES" dirty="0"/>
          </a:p>
          <a:p>
            <a:r>
              <a:rPr lang="es-ES" dirty="0"/>
              <a:t>  ) C</a:t>
            </a: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SELECT *		--Actores y sus </a:t>
            </a:r>
            <a:r>
              <a:rPr lang="es-ES" dirty="0" err="1"/>
              <a:t>peliculas</a:t>
            </a:r>
            <a:endParaRPr lang="es-ES" dirty="0"/>
          </a:p>
          <a:p>
            <a:r>
              <a:rPr lang="es-ES" dirty="0"/>
              <a:t>FROM</a:t>
            </a:r>
          </a:p>
          <a:p>
            <a:r>
              <a:rPr lang="es-ES" dirty="0"/>
              <a:t>  (</a:t>
            </a:r>
          </a:p>
          <a:p>
            <a:endParaRPr lang="es-ES" dirty="0"/>
          </a:p>
          <a:p>
            <a:r>
              <a:rPr lang="es-ES" dirty="0"/>
              <a:t>  SELECT p3.nombre, e2.IDproduccion</a:t>
            </a:r>
          </a:p>
          <a:p>
            <a:r>
              <a:rPr lang="es-ES" dirty="0"/>
              <a:t>  FROM Empleado as e2 JOIN Persona as p3</a:t>
            </a:r>
          </a:p>
          <a:p>
            <a:endParaRPr lang="es-ES" dirty="0"/>
          </a:p>
          <a:p>
            <a:r>
              <a:rPr lang="es-ES" dirty="0"/>
              <a:t>  ON e2.IDpersona = p3.IDpersona</a:t>
            </a:r>
          </a:p>
          <a:p>
            <a:endParaRPr lang="es-ES" dirty="0"/>
          </a:p>
          <a:p>
            <a:r>
              <a:rPr lang="es-ES" dirty="0"/>
              <a:t>  WHERE e2.puesto = "Actor" OR e2.puesto = "</a:t>
            </a:r>
            <a:r>
              <a:rPr lang="es-ES" dirty="0" err="1"/>
              <a:t>Actress</a:t>
            </a:r>
            <a:r>
              <a:rPr lang="es-ES" dirty="0"/>
              <a:t>"</a:t>
            </a:r>
          </a:p>
          <a:p>
            <a:r>
              <a:rPr lang="es-ES" dirty="0"/>
              <a:t>  ) B</a:t>
            </a:r>
          </a:p>
        </p:txBody>
      </p:sp>
    </p:spTree>
    <p:extLst>
      <p:ext uri="{BB962C8B-B14F-4D97-AF65-F5344CB8AC3E}">
        <p14:creationId xmlns:p14="http://schemas.microsoft.com/office/powerpoint/2010/main" val="2964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contenido 11"/>
          <p:cNvSpPr>
            <a:spLocks noGrp="1"/>
          </p:cNvSpPr>
          <p:nvPr>
            <p:ph idx="1"/>
          </p:nvPr>
        </p:nvSpPr>
        <p:spPr>
          <a:xfrm>
            <a:off x="345226" y="162261"/>
            <a:ext cx="9705608" cy="6054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SELECT *		--1ª ocurrencia de actor y año (de la primera)</a:t>
            </a:r>
          </a:p>
          <a:p>
            <a:pPr marL="0" indent="0">
              <a:buNone/>
            </a:pPr>
            <a:r>
              <a:rPr lang="es-ES" sz="1400" dirty="0"/>
              <a:t>FROM</a:t>
            </a:r>
          </a:p>
          <a:p>
            <a:pPr marL="0" indent="0">
              <a:buNone/>
            </a:pPr>
            <a:r>
              <a:rPr lang="es-ES" sz="1400" dirty="0"/>
              <a:t>  (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SELECT </a:t>
            </a:r>
            <a:r>
              <a:rPr lang="es-ES" sz="1400" dirty="0" err="1"/>
              <a:t>B.nombre</a:t>
            </a:r>
            <a:r>
              <a:rPr lang="es-ES" sz="1400" dirty="0"/>
              <a:t>, p4.año</a:t>
            </a:r>
          </a:p>
          <a:p>
            <a:pPr marL="0" indent="0">
              <a:buNone/>
            </a:pPr>
            <a:r>
              <a:rPr lang="es-ES" sz="1400" dirty="0"/>
              <a:t>  FROM B JOIN </a:t>
            </a:r>
            <a:r>
              <a:rPr lang="es-ES" sz="1400" dirty="0" err="1"/>
              <a:t>Produccion</a:t>
            </a:r>
            <a:r>
              <a:rPr lang="es-ES" sz="1400" dirty="0"/>
              <a:t> as p4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ON </a:t>
            </a:r>
            <a:r>
              <a:rPr lang="es-ES" sz="1400" dirty="0" err="1"/>
              <a:t>B.IDproduccion</a:t>
            </a:r>
            <a:r>
              <a:rPr lang="es-ES" sz="1400" dirty="0"/>
              <a:t> = p4.IDproduccion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  GROUP BY </a:t>
            </a:r>
            <a:r>
              <a:rPr lang="es-ES" sz="1400" dirty="0" err="1" smtClean="0"/>
              <a:t>B.nombre</a:t>
            </a:r>
            <a:endParaRPr lang="es-ES" sz="1400" dirty="0"/>
          </a:p>
          <a:p>
            <a:pPr marL="0" indent="0">
              <a:buNone/>
            </a:pPr>
            <a:r>
              <a:rPr lang="es-ES" sz="1400" dirty="0"/>
              <a:t>  ) D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SELECT </a:t>
            </a:r>
            <a:r>
              <a:rPr lang="es-ES" sz="1400" dirty="0" err="1"/>
              <a:t>C.nombre</a:t>
            </a:r>
            <a:r>
              <a:rPr lang="es-ES" sz="1400" dirty="0"/>
              <a:t>		--Personas cuyo primer año de </a:t>
            </a:r>
            <a:r>
              <a:rPr lang="es-ES" sz="1400" dirty="0" err="1"/>
              <a:t>direccion</a:t>
            </a:r>
            <a:r>
              <a:rPr lang="es-ES" sz="1400" dirty="0"/>
              <a:t> es 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FROM C JOIN D		--posterior a su primer año de actor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ON </a:t>
            </a:r>
            <a:r>
              <a:rPr lang="es-ES" sz="1400" dirty="0" err="1"/>
              <a:t>C.nombre</a:t>
            </a:r>
            <a:r>
              <a:rPr lang="es-ES" sz="1400" dirty="0"/>
              <a:t> = </a:t>
            </a:r>
            <a:r>
              <a:rPr lang="es-ES" sz="1400" dirty="0" err="1"/>
              <a:t>D.nombre</a:t>
            </a:r>
            <a:endParaRPr lang="es-ES" sz="1400" dirty="0"/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WHERE </a:t>
            </a:r>
            <a:r>
              <a:rPr lang="es-ES" sz="1400" dirty="0" err="1"/>
              <a:t>C.año</a:t>
            </a:r>
            <a:r>
              <a:rPr lang="es-ES" sz="1400" dirty="0"/>
              <a:t> &gt; </a:t>
            </a:r>
            <a:r>
              <a:rPr lang="es-ES" sz="1400" dirty="0" err="1"/>
              <a:t>D.año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4139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290456"/>
            <a:ext cx="9404723" cy="1400530"/>
          </a:xfrm>
        </p:spPr>
        <p:txBody>
          <a:bodyPr>
            <a:normAutofit/>
          </a:bodyPr>
          <a:lstStyle/>
          <a:p>
            <a:r>
              <a:rPr lang="es-ES" dirty="0"/>
              <a:t>Directores que han dirigido 3 o más películas el </a:t>
            </a:r>
            <a:r>
              <a:rPr lang="es-ES" dirty="0" smtClean="0"/>
              <a:t>mismo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5130" y="1828800"/>
            <a:ext cx="9404723" cy="46777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CREATE VIEW peli AS SELECT </a:t>
            </a:r>
            <a:r>
              <a:rPr lang="es-ES" dirty="0" err="1"/>
              <a:t>idProduccion</a:t>
            </a:r>
            <a:r>
              <a:rPr lang="es-ES" dirty="0"/>
              <a:t>, nombre, </a:t>
            </a:r>
            <a:r>
              <a:rPr lang="es-ES" dirty="0" err="1"/>
              <a:t>anyo</a:t>
            </a:r>
            <a:r>
              <a:rPr lang="es-ES" dirty="0"/>
              <a:t> FROM </a:t>
            </a:r>
            <a:r>
              <a:rPr lang="es-ES" dirty="0" err="1"/>
              <a:t>Produccion</a:t>
            </a:r>
            <a:r>
              <a:rPr lang="es-ES" dirty="0"/>
              <a:t> WHERE tipo = '</a:t>
            </a:r>
            <a:r>
              <a:rPr lang="es-ES" dirty="0" err="1"/>
              <a:t>movie</a:t>
            </a:r>
            <a:r>
              <a:rPr lang="es-ES" dirty="0" smtClean="0"/>
              <a:t>';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director AS SELECT </a:t>
            </a:r>
            <a:r>
              <a:rPr lang="es-ES" dirty="0" err="1"/>
              <a:t>idPersona</a:t>
            </a:r>
            <a:r>
              <a:rPr lang="es-ES" dirty="0"/>
              <a:t>, </a:t>
            </a:r>
            <a:r>
              <a:rPr lang="es-ES" dirty="0" err="1"/>
              <a:t>idProduccion</a:t>
            </a:r>
            <a:r>
              <a:rPr lang="es-ES" dirty="0"/>
              <a:t> FROM Empleado WHERE rol = 'director';</a:t>
            </a:r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join1 AS SELECT </a:t>
            </a:r>
            <a:r>
              <a:rPr lang="es-ES" dirty="0" err="1"/>
              <a:t>Persona.nombrePersona</a:t>
            </a:r>
            <a:r>
              <a:rPr lang="es-ES" dirty="0"/>
              <a:t>, </a:t>
            </a:r>
            <a:r>
              <a:rPr lang="es-ES" dirty="0" err="1"/>
              <a:t>peli.nombre</a:t>
            </a:r>
            <a:r>
              <a:rPr lang="es-ES" dirty="0"/>
              <a:t>, </a:t>
            </a:r>
            <a:r>
              <a:rPr lang="es-ES" dirty="0" err="1"/>
              <a:t>peli.anyo</a:t>
            </a:r>
            <a:r>
              <a:rPr lang="es-ES" dirty="0"/>
              <a:t> FROM peli, director, Persona WHERE </a:t>
            </a:r>
            <a:r>
              <a:rPr lang="es-ES" dirty="0" err="1"/>
              <a:t>peli.idProduccion</a:t>
            </a:r>
            <a:r>
              <a:rPr lang="es-ES" dirty="0"/>
              <a:t> = </a:t>
            </a:r>
            <a:r>
              <a:rPr lang="es-ES" dirty="0" err="1"/>
              <a:t>director.idProduccion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AND </a:t>
            </a:r>
            <a:r>
              <a:rPr lang="es-ES" dirty="0" err="1"/>
              <a:t>director.idPersona</a:t>
            </a:r>
            <a:r>
              <a:rPr lang="es-ES" dirty="0"/>
              <a:t> = </a:t>
            </a:r>
            <a:r>
              <a:rPr lang="es-ES" dirty="0" err="1"/>
              <a:t>Persona.idPersona</a:t>
            </a:r>
            <a:r>
              <a:rPr lang="es-ES" dirty="0" smtClean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cuenta AS SELECT </a:t>
            </a:r>
            <a:r>
              <a:rPr lang="es-ES" dirty="0" err="1"/>
              <a:t>nombrePersona</a:t>
            </a:r>
            <a:r>
              <a:rPr lang="es-ES" dirty="0"/>
              <a:t>, </a:t>
            </a:r>
            <a:r>
              <a:rPr lang="es-ES" dirty="0" err="1"/>
              <a:t>anyo</a:t>
            </a:r>
            <a:r>
              <a:rPr lang="es-ES" dirty="0"/>
              <a:t>, COUNT(*) AS </a:t>
            </a:r>
            <a:r>
              <a:rPr lang="es-ES" dirty="0" err="1"/>
              <a:t>tot</a:t>
            </a:r>
            <a:r>
              <a:rPr lang="es-ES" dirty="0"/>
              <a:t> FROM join1 GROUP BY </a:t>
            </a:r>
            <a:r>
              <a:rPr lang="es-ES" dirty="0" err="1"/>
              <a:t>nombrePersona</a:t>
            </a:r>
            <a:r>
              <a:rPr lang="es-ES" dirty="0"/>
              <a:t>, </a:t>
            </a:r>
            <a:r>
              <a:rPr lang="es-ES" dirty="0" err="1"/>
              <a:t>anyo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tres AS SELECT </a:t>
            </a:r>
            <a:r>
              <a:rPr lang="es-ES" dirty="0" err="1"/>
              <a:t>nombrePersona</a:t>
            </a:r>
            <a:r>
              <a:rPr lang="es-ES" dirty="0"/>
              <a:t>, </a:t>
            </a:r>
            <a:r>
              <a:rPr lang="es-ES" dirty="0" err="1"/>
              <a:t>anyo</a:t>
            </a:r>
            <a:r>
              <a:rPr lang="es-ES" dirty="0"/>
              <a:t>, </a:t>
            </a:r>
            <a:r>
              <a:rPr lang="es-ES" dirty="0" err="1"/>
              <a:t>tot</a:t>
            </a:r>
            <a:r>
              <a:rPr lang="es-ES" dirty="0"/>
              <a:t> FROM cuenta WHERE </a:t>
            </a:r>
            <a:r>
              <a:rPr lang="es-ES" dirty="0" err="1"/>
              <a:t>tot</a:t>
            </a:r>
            <a:r>
              <a:rPr lang="es-ES" dirty="0"/>
              <a:t> &gt;= 3;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</a:t>
            </a:r>
            <a:r>
              <a:rPr lang="es-ES" dirty="0" err="1"/>
              <a:t>tres.nombrePersona</a:t>
            </a:r>
            <a:r>
              <a:rPr lang="es-ES" dirty="0"/>
              <a:t>, join1.nombre, </a:t>
            </a:r>
            <a:r>
              <a:rPr lang="es-ES" dirty="0" err="1"/>
              <a:t>tres.anyo</a:t>
            </a:r>
            <a:r>
              <a:rPr lang="es-ES" dirty="0"/>
              <a:t>, </a:t>
            </a:r>
            <a:r>
              <a:rPr lang="es-ES" dirty="0" err="1"/>
              <a:t>tres.tot</a:t>
            </a:r>
            <a:r>
              <a:rPr lang="es-ES" dirty="0"/>
              <a:t> FROM join1, tres WHERE join1.nombrePersona = </a:t>
            </a:r>
            <a:r>
              <a:rPr lang="es-ES" dirty="0" err="1"/>
              <a:t>tres.nombrePersona</a:t>
            </a:r>
            <a:r>
              <a:rPr lang="es-ES" dirty="0"/>
              <a:t> AND join1.anyo = </a:t>
            </a:r>
            <a:r>
              <a:rPr lang="es-ES" dirty="0" err="1"/>
              <a:t>tres.anyo</a:t>
            </a:r>
            <a:r>
              <a:rPr lang="es-ES" dirty="0"/>
              <a:t> ORDER BY </a:t>
            </a:r>
            <a:r>
              <a:rPr lang="es-ES" dirty="0" err="1"/>
              <a:t>tot</a:t>
            </a:r>
            <a:r>
              <a:rPr lang="es-ES" dirty="0"/>
              <a:t> DESC;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56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130" y="237565"/>
            <a:ext cx="9404723" cy="1400530"/>
          </a:xfrm>
        </p:spPr>
        <p:txBody>
          <a:bodyPr>
            <a:normAutofit/>
          </a:bodyPr>
          <a:lstStyle/>
          <a:p>
            <a:r>
              <a:rPr lang="es-ES" dirty="0"/>
              <a:t>Personas que han compuesto más de 50 bandas sonoras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4220" y="209594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CREATE VIEW compositor AS SELECT </a:t>
            </a:r>
            <a:r>
              <a:rPr lang="es-ES" dirty="0" err="1"/>
              <a:t>idPersona</a:t>
            </a:r>
            <a:r>
              <a:rPr lang="es-ES" dirty="0"/>
              <a:t>, </a:t>
            </a:r>
            <a:r>
              <a:rPr lang="es-ES" dirty="0" err="1"/>
              <a:t>idProduccion</a:t>
            </a:r>
            <a:r>
              <a:rPr lang="es-ES" dirty="0"/>
              <a:t> FROM Empleado WHERE rol = '</a:t>
            </a:r>
            <a:r>
              <a:rPr lang="es-ES" dirty="0" err="1"/>
              <a:t>composer</a:t>
            </a:r>
            <a:r>
              <a:rPr lang="es-ES" dirty="0"/>
              <a:t>';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cuenta AS SELECT </a:t>
            </a:r>
            <a:r>
              <a:rPr lang="es-ES" dirty="0" err="1"/>
              <a:t>idPersona</a:t>
            </a:r>
            <a:r>
              <a:rPr lang="es-ES" dirty="0"/>
              <a:t>, COUNT(*) AS </a:t>
            </a:r>
            <a:r>
              <a:rPr lang="es-ES" dirty="0" err="1"/>
              <a:t>tot</a:t>
            </a:r>
            <a:r>
              <a:rPr lang="es-ES" dirty="0"/>
              <a:t> FROM compositor GROUP BY </a:t>
            </a:r>
            <a:r>
              <a:rPr lang="es-ES" dirty="0" err="1"/>
              <a:t>idPersona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CREATE </a:t>
            </a:r>
            <a:r>
              <a:rPr lang="es-ES" dirty="0"/>
              <a:t>VIEW nombre AS SELECT </a:t>
            </a:r>
            <a:r>
              <a:rPr lang="es-ES" dirty="0" err="1"/>
              <a:t>Persona.nombrePersona</a:t>
            </a:r>
            <a:r>
              <a:rPr lang="es-ES" dirty="0"/>
              <a:t>, </a:t>
            </a:r>
            <a:r>
              <a:rPr lang="es-ES" dirty="0" err="1"/>
              <a:t>cuenta.idPersona</a:t>
            </a:r>
            <a:r>
              <a:rPr lang="es-ES" dirty="0"/>
              <a:t>, </a:t>
            </a:r>
            <a:r>
              <a:rPr lang="es-ES" dirty="0" err="1"/>
              <a:t>cuenta.tot</a:t>
            </a:r>
            <a:r>
              <a:rPr lang="es-ES" dirty="0"/>
              <a:t> FROM cuenta, Persona WHERE </a:t>
            </a:r>
            <a:r>
              <a:rPr lang="es-ES" dirty="0" err="1"/>
              <a:t>Persona.idPersona</a:t>
            </a:r>
            <a:r>
              <a:rPr lang="es-ES" dirty="0"/>
              <a:t> = </a:t>
            </a:r>
            <a:r>
              <a:rPr lang="es-ES" dirty="0" err="1"/>
              <a:t>cuenta.idPersona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SELECT </a:t>
            </a:r>
            <a:r>
              <a:rPr lang="es-ES" dirty="0" err="1"/>
              <a:t>nombrePersona</a:t>
            </a:r>
            <a:r>
              <a:rPr lang="es-ES" dirty="0"/>
              <a:t>, </a:t>
            </a:r>
            <a:r>
              <a:rPr lang="es-ES" dirty="0" err="1"/>
              <a:t>tot</a:t>
            </a:r>
            <a:r>
              <a:rPr lang="es-ES" dirty="0"/>
              <a:t> FROM nombre WHERE </a:t>
            </a:r>
            <a:r>
              <a:rPr lang="es-ES" dirty="0" err="1"/>
              <a:t>tot</a:t>
            </a:r>
            <a:r>
              <a:rPr lang="es-ES" dirty="0"/>
              <a:t> &gt; 50 ORDER BY </a:t>
            </a:r>
            <a:r>
              <a:rPr lang="es-ES" dirty="0" err="1"/>
              <a:t>tot</a:t>
            </a:r>
            <a:r>
              <a:rPr lang="es-ES" dirty="0" smtClean="0"/>
              <a:t>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299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7882" y="1301676"/>
            <a:ext cx="9511971" cy="49467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CREATE OR REPLACE TRIGGER </a:t>
            </a:r>
            <a:r>
              <a:rPr lang="es-ES" dirty="0" err="1"/>
              <a:t>SagasC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AFTER INSERT OR UPDATE ON </a:t>
            </a:r>
            <a:r>
              <a:rPr lang="es-ES" dirty="0" err="1"/>
              <a:t>Peliculas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FOR EACH ROW</a:t>
            </a:r>
          </a:p>
          <a:p>
            <a:pPr marL="0" indent="0">
              <a:buNone/>
            </a:pPr>
            <a:r>
              <a:rPr lang="es-ES" dirty="0"/>
              <a:t>DECLARE</a:t>
            </a:r>
          </a:p>
          <a:p>
            <a:pPr marL="0" indent="0">
              <a:buNone/>
            </a:pPr>
            <a:r>
              <a:rPr lang="es-ES" dirty="0"/>
              <a:t>	new NUMBER(5);</a:t>
            </a:r>
          </a:p>
          <a:p>
            <a:pPr marL="0" indent="0">
              <a:buNone/>
            </a:pPr>
            <a:r>
              <a:rPr lang="es-ES" dirty="0"/>
              <a:t>	new2 NUMBER(5);</a:t>
            </a:r>
          </a:p>
          <a:p>
            <a:pPr marL="0" indent="0">
              <a:buNone/>
            </a:pPr>
            <a:r>
              <a:rPr lang="es-ES" dirty="0"/>
              <a:t>BEGIN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	SELECT </a:t>
            </a:r>
            <a:r>
              <a:rPr lang="es-ES" dirty="0" err="1"/>
              <a:t>anyo</a:t>
            </a:r>
            <a:r>
              <a:rPr lang="es-ES" dirty="0"/>
              <a:t> INTO new FROM </a:t>
            </a:r>
            <a:r>
              <a:rPr lang="es-ES" dirty="0" err="1"/>
              <a:t>Produccion</a:t>
            </a:r>
            <a:r>
              <a:rPr lang="es-ES" dirty="0"/>
              <a:t> WHERE </a:t>
            </a:r>
            <a:r>
              <a:rPr lang="es-ES" dirty="0" err="1"/>
              <a:t>idProduccion</a:t>
            </a:r>
            <a:r>
              <a:rPr lang="es-ES" dirty="0"/>
              <a:t>=:New.idProd1;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SELECT </a:t>
            </a:r>
            <a:r>
              <a:rPr lang="es-ES" dirty="0" err="1"/>
              <a:t>anyo</a:t>
            </a:r>
            <a:r>
              <a:rPr lang="es-ES" dirty="0"/>
              <a:t> INTO new2 FROM </a:t>
            </a:r>
            <a:r>
              <a:rPr lang="es-ES" dirty="0" err="1"/>
              <a:t>Produccion</a:t>
            </a:r>
            <a:r>
              <a:rPr lang="es-ES" dirty="0"/>
              <a:t> WHERE </a:t>
            </a:r>
            <a:r>
              <a:rPr lang="es-ES" dirty="0" err="1"/>
              <a:t>idProduccion</a:t>
            </a:r>
            <a:r>
              <a:rPr lang="es-ES" dirty="0"/>
              <a:t>=:New.idProd2;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 marL="0" indent="0">
              <a:buNone/>
            </a:pPr>
            <a:r>
              <a:rPr lang="es-ES" dirty="0"/>
              <a:t>	IF (new2&lt;new)</a:t>
            </a:r>
          </a:p>
          <a:p>
            <a:pPr marL="0" indent="0">
              <a:buNone/>
            </a:pPr>
            <a:r>
              <a:rPr lang="es-ES" dirty="0"/>
              <a:t>	THEN</a:t>
            </a:r>
          </a:p>
          <a:p>
            <a:pPr marL="0" indent="0">
              <a:buNone/>
            </a:pPr>
            <a:r>
              <a:rPr lang="es-ES" dirty="0"/>
              <a:t>		RAISE_APPLICATION_ERROR (-20000, 'La </a:t>
            </a:r>
            <a:r>
              <a:rPr lang="es-ES" dirty="0" err="1"/>
              <a:t>pelicula</a:t>
            </a:r>
            <a:r>
              <a:rPr lang="es-ES" dirty="0"/>
              <a:t> anterior a la original');</a:t>
            </a:r>
          </a:p>
          <a:p>
            <a:pPr marL="0" indent="0">
              <a:buNone/>
            </a:pPr>
            <a:r>
              <a:rPr lang="es-ES" dirty="0"/>
              <a:t>	END IF;</a:t>
            </a:r>
          </a:p>
          <a:p>
            <a:pPr marL="0" indent="0">
              <a:buNone/>
            </a:pPr>
            <a:r>
              <a:rPr lang="es-E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45550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318</Words>
  <Application>Microsoft Office PowerPoint</Application>
  <PresentationFormat>Panorámica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Base de datos 2 Web sobre Cine</vt:lpstr>
      <vt:lpstr>Presentación de PowerPoint</vt:lpstr>
      <vt:lpstr>Presentación de PowerPoint</vt:lpstr>
      <vt:lpstr>Muestra las 3 personas con más cargos en una película o serie</vt:lpstr>
      <vt:lpstr>Directores que empezaron como actores/actrices</vt:lpstr>
      <vt:lpstr>Presentación de PowerPoint</vt:lpstr>
      <vt:lpstr>Directores que han dirigido 3 o más películas el mismo</vt:lpstr>
      <vt:lpstr>Personas que han compuesto más de 50 bandas sonoras</vt:lpstr>
      <vt:lpstr>Triggers</vt:lpstr>
      <vt:lpstr>Presentación de PowerPoint</vt:lpstr>
      <vt:lpstr>Decisiones de diseño físico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1   Liga de fútbol española</dc:title>
  <dc:creator>Israel</dc:creator>
  <cp:lastModifiedBy>Israel</cp:lastModifiedBy>
  <cp:revision>11</cp:revision>
  <dcterms:created xsi:type="dcterms:W3CDTF">2018-04-09T20:10:22Z</dcterms:created>
  <dcterms:modified xsi:type="dcterms:W3CDTF">2018-05-06T17:34:43Z</dcterms:modified>
</cp:coreProperties>
</file>