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63" r:id="rId2"/>
    <p:sldId id="256" r:id="rId3"/>
    <p:sldId id="257" r:id="rId4"/>
    <p:sldId id="258" r:id="rId5"/>
    <p:sldId id="259" r:id="rId6"/>
    <p:sldId id="260" r:id="rId7"/>
    <p:sldId id="261" r:id="rId8"/>
    <p:sldId id="262" r:id="rId9"/>
    <p:sldId id="264" r:id="rId10"/>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is mahious" initials="am" lastIdx="1" clrIdx="0">
    <p:extLst>
      <p:ext uri="{19B8F6BF-5375-455C-9EA6-DF929625EA0E}">
        <p15:presenceInfo xmlns:p15="http://schemas.microsoft.com/office/powerpoint/2012/main" userId="c035aa9a95d408d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55" d="100"/>
          <a:sy n="55" d="100"/>
        </p:scale>
        <p:origin x="652"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12-29T17:49:24.371" idx="1">
    <p:pos x="2045" y="1328"/>
    <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5021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119D733-4015-4BC4-90B4-4EDDE52EAAD1}"/>
              </a:ext>
            </a:extLst>
          </p:cNvPr>
          <p:cNvPicPr>
            <a:picLocks noChangeAspect="1"/>
          </p:cNvPicPr>
          <p:nvPr/>
        </p:nvPicPr>
        <p:blipFill>
          <a:blip r:embed="rId2"/>
          <a:stretch>
            <a:fillRect/>
          </a:stretch>
        </p:blipFill>
        <p:spPr>
          <a:xfrm rot="16200000">
            <a:off x="3200400" y="-3210032"/>
            <a:ext cx="8229599" cy="14630399"/>
          </a:xfrm>
          <a:prstGeom prst="rect">
            <a:avLst/>
          </a:prstGeom>
        </p:spPr>
      </p:pic>
      <p:sp>
        <p:nvSpPr>
          <p:cNvPr id="3" name="TextBox 2">
            <a:extLst>
              <a:ext uri="{FF2B5EF4-FFF2-40B4-BE49-F238E27FC236}">
                <a16:creationId xmlns:a16="http://schemas.microsoft.com/office/drawing/2014/main" id="{02D81CAD-F5E7-4AE6-A8BF-EC969DED4683}"/>
              </a:ext>
            </a:extLst>
          </p:cNvPr>
          <p:cNvSpPr txBox="1"/>
          <p:nvPr/>
        </p:nvSpPr>
        <p:spPr>
          <a:xfrm>
            <a:off x="104172" y="252719"/>
            <a:ext cx="8669438" cy="1323439"/>
          </a:xfrm>
          <a:prstGeom prst="rect">
            <a:avLst/>
          </a:prstGeom>
          <a:noFill/>
        </p:spPr>
        <p:txBody>
          <a:bodyPr wrap="square" rtlCol="0">
            <a:spAutoFit/>
          </a:bodyPr>
          <a:lstStyle/>
          <a:p>
            <a:r>
              <a:rPr lang="fr-FR" sz="8000" i="1" dirty="0">
                <a:solidFill>
                  <a:schemeClr val="bg1"/>
                </a:solidFill>
                <a:latin typeface="Berlin Sans FB" panose="020E0602020502020306" pitchFamily="34" charset="0"/>
              </a:rPr>
              <a:t>Sommaire </a:t>
            </a:r>
          </a:p>
        </p:txBody>
      </p:sp>
      <p:grpSp>
        <p:nvGrpSpPr>
          <p:cNvPr id="35" name="Group 34">
            <a:extLst>
              <a:ext uri="{FF2B5EF4-FFF2-40B4-BE49-F238E27FC236}">
                <a16:creationId xmlns:a16="http://schemas.microsoft.com/office/drawing/2014/main" id="{A55DE686-4027-4DDA-BE24-296C96D0D8B9}"/>
              </a:ext>
            </a:extLst>
          </p:cNvPr>
          <p:cNvGrpSpPr/>
          <p:nvPr/>
        </p:nvGrpSpPr>
        <p:grpSpPr>
          <a:xfrm>
            <a:off x="3793602" y="2111587"/>
            <a:ext cx="1909823" cy="2999133"/>
            <a:chOff x="3793602" y="2111587"/>
            <a:chExt cx="1909823" cy="2999133"/>
          </a:xfrm>
        </p:grpSpPr>
        <p:sp>
          <p:nvSpPr>
            <p:cNvPr id="10" name="TextBox 9">
              <a:extLst>
                <a:ext uri="{FF2B5EF4-FFF2-40B4-BE49-F238E27FC236}">
                  <a16:creationId xmlns:a16="http://schemas.microsoft.com/office/drawing/2014/main" id="{710ED232-675C-4FE0-8DFA-742009F7A7F8}"/>
                </a:ext>
              </a:extLst>
            </p:cNvPr>
            <p:cNvSpPr txBox="1"/>
            <p:nvPr/>
          </p:nvSpPr>
          <p:spPr>
            <a:xfrm>
              <a:off x="3793602" y="2111587"/>
              <a:ext cx="1909823" cy="769441"/>
            </a:xfrm>
            <a:prstGeom prst="rect">
              <a:avLst/>
            </a:prstGeom>
            <a:noFill/>
          </p:spPr>
          <p:txBody>
            <a:bodyPr wrap="square" rtlCol="0">
              <a:spAutoFit/>
            </a:bodyPr>
            <a:lstStyle/>
            <a:p>
              <a:r>
                <a:rPr lang="fr-FR" sz="4400" dirty="0">
                  <a:solidFill>
                    <a:schemeClr val="bg1"/>
                  </a:solidFill>
                </a:rPr>
                <a:t>02</a:t>
              </a:r>
            </a:p>
          </p:txBody>
        </p:sp>
        <p:sp>
          <p:nvSpPr>
            <p:cNvPr id="14" name="TextBox 13">
              <a:extLst>
                <a:ext uri="{FF2B5EF4-FFF2-40B4-BE49-F238E27FC236}">
                  <a16:creationId xmlns:a16="http://schemas.microsoft.com/office/drawing/2014/main" id="{A27A64AB-3980-48AA-9C64-7C60EBE0A5AD}"/>
                </a:ext>
              </a:extLst>
            </p:cNvPr>
            <p:cNvSpPr txBox="1"/>
            <p:nvPr/>
          </p:nvSpPr>
          <p:spPr>
            <a:xfrm>
              <a:off x="3793602" y="3264061"/>
              <a:ext cx="1779607" cy="1846659"/>
            </a:xfrm>
            <a:prstGeom prst="rect">
              <a:avLst/>
            </a:prstGeom>
            <a:noFill/>
          </p:spPr>
          <p:txBody>
            <a:bodyPr wrap="square" rtlCol="0">
              <a:spAutoFit/>
            </a:bodyPr>
            <a:lstStyle/>
            <a:p>
              <a:r>
                <a:rPr lang="en-US" sz="2400" i="1" dirty="0">
                  <a:solidFill>
                    <a:srgbClr val="F2F0F4"/>
                  </a:solidFill>
                  <a:latin typeface="Montserrat" pitchFamily="34" charset="0"/>
                  <a:ea typeface="Montserrat" pitchFamily="34" charset="-122"/>
                  <a:cs typeface="Montserrat" pitchFamily="34" charset="-120"/>
                </a:rPr>
                <a:t>Les </a:t>
              </a:r>
              <a:r>
                <a:rPr lang="en-US" sz="2400" i="1" dirty="0" err="1">
                  <a:solidFill>
                    <a:srgbClr val="F2F0F4"/>
                  </a:solidFill>
                  <a:latin typeface="Montserrat" pitchFamily="34" charset="0"/>
                  <a:ea typeface="Montserrat" pitchFamily="34" charset="-122"/>
                  <a:cs typeface="Montserrat" pitchFamily="34" charset="-120"/>
                </a:rPr>
                <a:t>Outils</a:t>
              </a:r>
              <a:r>
                <a:rPr lang="en-US" sz="2400" i="1" dirty="0">
                  <a:solidFill>
                    <a:srgbClr val="F2F0F4"/>
                  </a:solidFill>
                  <a:latin typeface="Montserrat" pitchFamily="34" charset="0"/>
                  <a:ea typeface="Montserrat" pitchFamily="34" charset="-122"/>
                  <a:cs typeface="Montserrat" pitchFamily="34" charset="-120"/>
                </a:rPr>
                <a:t> Microsoft pour les TIC</a:t>
              </a:r>
              <a:endParaRPr lang="en-US" sz="2400" dirty="0"/>
            </a:p>
            <a:p>
              <a:endParaRPr lang="fr-FR" dirty="0"/>
            </a:p>
          </p:txBody>
        </p:sp>
      </p:grpSp>
      <p:grpSp>
        <p:nvGrpSpPr>
          <p:cNvPr id="36" name="Group 35">
            <a:extLst>
              <a:ext uri="{FF2B5EF4-FFF2-40B4-BE49-F238E27FC236}">
                <a16:creationId xmlns:a16="http://schemas.microsoft.com/office/drawing/2014/main" id="{6C39C97E-9478-42F5-8258-FE18FF5508ED}"/>
              </a:ext>
            </a:extLst>
          </p:cNvPr>
          <p:cNvGrpSpPr/>
          <p:nvPr/>
        </p:nvGrpSpPr>
        <p:grpSpPr>
          <a:xfrm>
            <a:off x="6445651" y="2107762"/>
            <a:ext cx="2016889" cy="3372289"/>
            <a:chOff x="6445651" y="2107762"/>
            <a:chExt cx="2016889" cy="3372289"/>
          </a:xfrm>
        </p:grpSpPr>
        <p:sp>
          <p:nvSpPr>
            <p:cNvPr id="11" name="TextBox 10">
              <a:extLst>
                <a:ext uri="{FF2B5EF4-FFF2-40B4-BE49-F238E27FC236}">
                  <a16:creationId xmlns:a16="http://schemas.microsoft.com/office/drawing/2014/main" id="{8CF07644-9B91-43D4-8BEF-E22A2F015863}"/>
                </a:ext>
              </a:extLst>
            </p:cNvPr>
            <p:cNvSpPr txBox="1"/>
            <p:nvPr/>
          </p:nvSpPr>
          <p:spPr>
            <a:xfrm>
              <a:off x="6460120" y="2107762"/>
              <a:ext cx="2002420" cy="769441"/>
            </a:xfrm>
            <a:prstGeom prst="rect">
              <a:avLst/>
            </a:prstGeom>
            <a:noFill/>
          </p:spPr>
          <p:txBody>
            <a:bodyPr wrap="square" rtlCol="0">
              <a:spAutoFit/>
            </a:bodyPr>
            <a:lstStyle/>
            <a:p>
              <a:r>
                <a:rPr lang="fr-FR" sz="4400" dirty="0">
                  <a:solidFill>
                    <a:schemeClr val="bg1"/>
                  </a:solidFill>
                </a:rPr>
                <a:t>03</a:t>
              </a:r>
            </a:p>
          </p:txBody>
        </p:sp>
        <p:sp>
          <p:nvSpPr>
            <p:cNvPr id="16" name="TextBox 15">
              <a:extLst>
                <a:ext uri="{FF2B5EF4-FFF2-40B4-BE49-F238E27FC236}">
                  <a16:creationId xmlns:a16="http://schemas.microsoft.com/office/drawing/2014/main" id="{87C84E28-4C8F-4887-A289-8B4C0060B310}"/>
                </a:ext>
              </a:extLst>
            </p:cNvPr>
            <p:cNvSpPr txBox="1"/>
            <p:nvPr/>
          </p:nvSpPr>
          <p:spPr>
            <a:xfrm>
              <a:off x="6445651" y="3264060"/>
              <a:ext cx="1779607" cy="2215991"/>
            </a:xfrm>
            <a:prstGeom prst="rect">
              <a:avLst/>
            </a:prstGeom>
            <a:noFill/>
          </p:spPr>
          <p:txBody>
            <a:bodyPr wrap="square" rtlCol="0">
              <a:spAutoFit/>
            </a:bodyPr>
            <a:lstStyle/>
            <a:p>
              <a:r>
                <a:rPr lang="en-US" sz="2400" i="1" dirty="0">
                  <a:solidFill>
                    <a:srgbClr val="F2F0F4"/>
                  </a:solidFill>
                  <a:latin typeface="Montserrat" pitchFamily="34" charset="0"/>
                  <a:ea typeface="Montserrat" pitchFamily="34" charset="-122"/>
                  <a:cs typeface="Montserrat" pitchFamily="34" charset="-120"/>
                </a:rPr>
                <a:t>Les Services Google pour les TIC</a:t>
              </a:r>
              <a:endParaRPr lang="en-US" sz="2400" dirty="0"/>
            </a:p>
            <a:p>
              <a:endParaRPr lang="fr-FR" dirty="0"/>
            </a:p>
          </p:txBody>
        </p:sp>
      </p:grpSp>
      <p:grpSp>
        <p:nvGrpSpPr>
          <p:cNvPr id="50" name="Group 49">
            <a:extLst>
              <a:ext uri="{FF2B5EF4-FFF2-40B4-BE49-F238E27FC236}">
                <a16:creationId xmlns:a16="http://schemas.microsoft.com/office/drawing/2014/main" id="{8B4D25C5-C451-4287-AFC5-B19C0E160648}"/>
              </a:ext>
            </a:extLst>
          </p:cNvPr>
          <p:cNvGrpSpPr/>
          <p:nvPr/>
        </p:nvGrpSpPr>
        <p:grpSpPr>
          <a:xfrm>
            <a:off x="9166425" y="2111587"/>
            <a:ext cx="2136253" cy="3368465"/>
            <a:chOff x="9166425" y="2111587"/>
            <a:chExt cx="2136253" cy="3368465"/>
          </a:xfrm>
        </p:grpSpPr>
        <p:sp>
          <p:nvSpPr>
            <p:cNvPr id="12" name="TextBox 11">
              <a:extLst>
                <a:ext uri="{FF2B5EF4-FFF2-40B4-BE49-F238E27FC236}">
                  <a16:creationId xmlns:a16="http://schemas.microsoft.com/office/drawing/2014/main" id="{DD20209D-0D0A-46F2-9CC4-70191F1C6AE3}"/>
                </a:ext>
              </a:extLst>
            </p:cNvPr>
            <p:cNvSpPr txBox="1"/>
            <p:nvPr/>
          </p:nvSpPr>
          <p:spPr>
            <a:xfrm>
              <a:off x="9219235" y="2111587"/>
              <a:ext cx="2083443" cy="769441"/>
            </a:xfrm>
            <a:prstGeom prst="rect">
              <a:avLst/>
            </a:prstGeom>
            <a:noFill/>
          </p:spPr>
          <p:txBody>
            <a:bodyPr wrap="square" rtlCol="0">
              <a:spAutoFit/>
            </a:bodyPr>
            <a:lstStyle/>
            <a:p>
              <a:r>
                <a:rPr lang="fr-FR" sz="4400" dirty="0">
                  <a:solidFill>
                    <a:schemeClr val="bg1"/>
                  </a:solidFill>
                </a:rPr>
                <a:t>04</a:t>
              </a:r>
            </a:p>
          </p:txBody>
        </p:sp>
        <p:sp>
          <p:nvSpPr>
            <p:cNvPr id="17" name="TextBox 16">
              <a:extLst>
                <a:ext uri="{FF2B5EF4-FFF2-40B4-BE49-F238E27FC236}">
                  <a16:creationId xmlns:a16="http://schemas.microsoft.com/office/drawing/2014/main" id="{2B2CD6B1-0CAB-4C62-9C20-104FEE0396C7}"/>
                </a:ext>
              </a:extLst>
            </p:cNvPr>
            <p:cNvSpPr txBox="1"/>
            <p:nvPr/>
          </p:nvSpPr>
          <p:spPr>
            <a:xfrm>
              <a:off x="9166425" y="3264061"/>
              <a:ext cx="1779607" cy="2215991"/>
            </a:xfrm>
            <a:prstGeom prst="rect">
              <a:avLst/>
            </a:prstGeom>
            <a:noFill/>
          </p:spPr>
          <p:txBody>
            <a:bodyPr wrap="square" rtlCol="0">
              <a:spAutoFit/>
            </a:bodyPr>
            <a:lstStyle/>
            <a:p>
              <a:r>
                <a:rPr lang="en-US" sz="2400" i="1" dirty="0">
                  <a:solidFill>
                    <a:srgbClr val="F2F0F4"/>
                  </a:solidFill>
                  <a:latin typeface="Montserrat" pitchFamily="34" charset="0"/>
                  <a:ea typeface="Montserrat" pitchFamily="34" charset="-122"/>
                  <a:cs typeface="Montserrat" pitchFamily="34" charset="-120"/>
                </a:rPr>
                <a:t>Un aperçu global de GitHub et Git</a:t>
              </a:r>
              <a:endParaRPr lang="en-US" sz="2400" dirty="0"/>
            </a:p>
            <a:p>
              <a:endParaRPr lang="fr-FR" dirty="0"/>
            </a:p>
          </p:txBody>
        </p:sp>
      </p:grpSp>
      <p:grpSp>
        <p:nvGrpSpPr>
          <p:cNvPr id="37" name="Group 36">
            <a:extLst>
              <a:ext uri="{FF2B5EF4-FFF2-40B4-BE49-F238E27FC236}">
                <a16:creationId xmlns:a16="http://schemas.microsoft.com/office/drawing/2014/main" id="{F7180275-B983-4F1A-B6FA-B50C7563415C}"/>
              </a:ext>
            </a:extLst>
          </p:cNvPr>
          <p:cNvGrpSpPr/>
          <p:nvPr/>
        </p:nvGrpSpPr>
        <p:grpSpPr>
          <a:xfrm>
            <a:off x="12072754" y="2107761"/>
            <a:ext cx="2119616" cy="3002958"/>
            <a:chOff x="12165352" y="2107761"/>
            <a:chExt cx="2119616" cy="3002958"/>
          </a:xfrm>
        </p:grpSpPr>
        <p:sp>
          <p:nvSpPr>
            <p:cNvPr id="13" name="TextBox 12">
              <a:extLst>
                <a:ext uri="{FF2B5EF4-FFF2-40B4-BE49-F238E27FC236}">
                  <a16:creationId xmlns:a16="http://schemas.microsoft.com/office/drawing/2014/main" id="{2A6B59AA-591D-4756-8646-EB650B4E5312}"/>
                </a:ext>
              </a:extLst>
            </p:cNvPr>
            <p:cNvSpPr txBox="1"/>
            <p:nvPr/>
          </p:nvSpPr>
          <p:spPr>
            <a:xfrm>
              <a:off x="12205504" y="2107761"/>
              <a:ext cx="1614668" cy="769441"/>
            </a:xfrm>
            <a:prstGeom prst="rect">
              <a:avLst/>
            </a:prstGeom>
            <a:noFill/>
          </p:spPr>
          <p:txBody>
            <a:bodyPr wrap="square" rtlCol="0">
              <a:spAutoFit/>
            </a:bodyPr>
            <a:lstStyle/>
            <a:p>
              <a:r>
                <a:rPr lang="fr-FR" sz="4400" dirty="0">
                  <a:solidFill>
                    <a:schemeClr val="bg1"/>
                  </a:solidFill>
                </a:rPr>
                <a:t>05</a:t>
              </a:r>
            </a:p>
          </p:txBody>
        </p:sp>
        <p:sp>
          <p:nvSpPr>
            <p:cNvPr id="18" name="TextBox 17">
              <a:extLst>
                <a:ext uri="{FF2B5EF4-FFF2-40B4-BE49-F238E27FC236}">
                  <a16:creationId xmlns:a16="http://schemas.microsoft.com/office/drawing/2014/main" id="{3292FA20-EE4A-4FBB-A833-F23E99046B30}"/>
                </a:ext>
              </a:extLst>
            </p:cNvPr>
            <p:cNvSpPr txBox="1"/>
            <p:nvPr/>
          </p:nvSpPr>
          <p:spPr>
            <a:xfrm>
              <a:off x="12165352" y="3264060"/>
              <a:ext cx="2119616" cy="1846659"/>
            </a:xfrm>
            <a:prstGeom prst="rect">
              <a:avLst/>
            </a:prstGeom>
            <a:noFill/>
          </p:spPr>
          <p:txBody>
            <a:bodyPr wrap="square" rtlCol="0">
              <a:spAutoFit/>
            </a:bodyPr>
            <a:lstStyle/>
            <a:p>
              <a:r>
                <a:rPr lang="en-US" sz="2400" i="1" dirty="0">
                  <a:solidFill>
                    <a:srgbClr val="F2F0F4"/>
                  </a:solidFill>
                  <a:latin typeface="Montserrat" pitchFamily="34" charset="0"/>
                  <a:ea typeface="Montserrat" pitchFamily="34" charset="-122"/>
                  <a:cs typeface="Montserrat" pitchFamily="34" charset="-120"/>
                </a:rPr>
                <a:t>Les </a:t>
              </a:r>
              <a:r>
                <a:rPr lang="en-US" sz="2400" i="1" dirty="0" err="1">
                  <a:solidFill>
                    <a:srgbClr val="F2F0F4"/>
                  </a:solidFill>
                  <a:latin typeface="Montserrat" pitchFamily="34" charset="0"/>
                  <a:ea typeface="Montserrat" pitchFamily="34" charset="-122"/>
                  <a:cs typeface="Montserrat" pitchFamily="34" charset="-120"/>
                </a:rPr>
                <a:t>diverses</a:t>
              </a:r>
              <a:r>
                <a:rPr lang="en-US" sz="2400" i="1" dirty="0">
                  <a:solidFill>
                    <a:srgbClr val="F2F0F4"/>
                  </a:solidFill>
                  <a:latin typeface="Montserrat" pitchFamily="34" charset="0"/>
                  <a:ea typeface="Montserrat" pitchFamily="34" charset="-122"/>
                  <a:cs typeface="Montserrat" pitchFamily="34" charset="-120"/>
                </a:rPr>
                <a:t> Technologies de </a:t>
              </a:r>
              <a:r>
                <a:rPr lang="en-US" sz="2400" i="1" dirty="0" err="1">
                  <a:solidFill>
                    <a:srgbClr val="F2F0F4"/>
                  </a:solidFill>
                  <a:latin typeface="Montserrat" pitchFamily="34" charset="0"/>
                  <a:ea typeface="Montserrat" pitchFamily="34" charset="-122"/>
                  <a:cs typeface="Montserrat" pitchFamily="34" charset="-120"/>
                </a:rPr>
                <a:t>l'IA</a:t>
              </a:r>
              <a:r>
                <a:rPr lang="en-US" sz="2400" i="1" dirty="0">
                  <a:solidFill>
                    <a:srgbClr val="F2F0F4"/>
                  </a:solidFill>
                  <a:latin typeface="Montserrat" pitchFamily="34" charset="0"/>
                  <a:ea typeface="Montserrat" pitchFamily="34" charset="-122"/>
                  <a:cs typeface="Montserrat" pitchFamily="34" charset="-120"/>
                </a:rPr>
                <a:t> </a:t>
              </a:r>
              <a:r>
                <a:rPr lang="en-US" sz="2400" i="1" dirty="0" err="1">
                  <a:solidFill>
                    <a:srgbClr val="F2F0F4"/>
                  </a:solidFill>
                  <a:latin typeface="Montserrat" pitchFamily="34" charset="0"/>
                  <a:ea typeface="Montserrat" pitchFamily="34" charset="-122"/>
                  <a:cs typeface="Montserrat" pitchFamily="34" charset="-120"/>
                </a:rPr>
                <a:t>liées</a:t>
              </a:r>
              <a:r>
                <a:rPr lang="en-US" sz="2400" i="1" dirty="0">
                  <a:solidFill>
                    <a:srgbClr val="F2F0F4"/>
                  </a:solidFill>
                  <a:latin typeface="Montserrat" pitchFamily="34" charset="0"/>
                  <a:ea typeface="Montserrat" pitchFamily="34" charset="-122"/>
                  <a:cs typeface="Montserrat" pitchFamily="34" charset="-120"/>
                </a:rPr>
                <a:t> aux TIC</a:t>
              </a:r>
              <a:endParaRPr lang="en-US" sz="2400" dirty="0"/>
            </a:p>
            <a:p>
              <a:endParaRPr lang="fr-FR" dirty="0"/>
            </a:p>
          </p:txBody>
        </p:sp>
      </p:grpSp>
      <p:grpSp>
        <p:nvGrpSpPr>
          <p:cNvPr id="34" name="Group 33">
            <a:extLst>
              <a:ext uri="{FF2B5EF4-FFF2-40B4-BE49-F238E27FC236}">
                <a16:creationId xmlns:a16="http://schemas.microsoft.com/office/drawing/2014/main" id="{6AE649C9-05EC-4AC2-8057-E4D083702862}"/>
              </a:ext>
            </a:extLst>
          </p:cNvPr>
          <p:cNvGrpSpPr/>
          <p:nvPr/>
        </p:nvGrpSpPr>
        <p:grpSpPr>
          <a:xfrm>
            <a:off x="431884" y="2188629"/>
            <a:ext cx="2777923" cy="3633747"/>
            <a:chOff x="385943" y="2215637"/>
            <a:chExt cx="2777923" cy="3633747"/>
          </a:xfrm>
        </p:grpSpPr>
        <p:sp>
          <p:nvSpPr>
            <p:cNvPr id="4" name="TextBox 3">
              <a:extLst>
                <a:ext uri="{FF2B5EF4-FFF2-40B4-BE49-F238E27FC236}">
                  <a16:creationId xmlns:a16="http://schemas.microsoft.com/office/drawing/2014/main" id="{48034095-B588-4EF3-B088-3328D0FE0E3B}"/>
                </a:ext>
              </a:extLst>
            </p:cNvPr>
            <p:cNvSpPr txBox="1"/>
            <p:nvPr/>
          </p:nvSpPr>
          <p:spPr>
            <a:xfrm>
              <a:off x="465880" y="2215637"/>
              <a:ext cx="1377388" cy="707886"/>
            </a:xfrm>
            <a:prstGeom prst="rect">
              <a:avLst/>
            </a:prstGeom>
            <a:noFill/>
          </p:spPr>
          <p:txBody>
            <a:bodyPr wrap="square" rtlCol="0">
              <a:spAutoFit/>
            </a:bodyPr>
            <a:lstStyle/>
            <a:p>
              <a:r>
                <a:rPr lang="fr-FR" sz="4000" dirty="0">
                  <a:solidFill>
                    <a:schemeClr val="bg1"/>
                  </a:solidFill>
                </a:rPr>
                <a:t>01</a:t>
              </a:r>
            </a:p>
          </p:txBody>
        </p:sp>
        <p:sp>
          <p:nvSpPr>
            <p:cNvPr id="19" name="TextBox 18">
              <a:extLst>
                <a:ext uri="{FF2B5EF4-FFF2-40B4-BE49-F238E27FC236}">
                  <a16:creationId xmlns:a16="http://schemas.microsoft.com/office/drawing/2014/main" id="{F995A515-33E9-467A-925E-96865FB3F364}"/>
                </a:ext>
              </a:extLst>
            </p:cNvPr>
            <p:cNvSpPr txBox="1"/>
            <p:nvPr/>
          </p:nvSpPr>
          <p:spPr>
            <a:xfrm>
              <a:off x="385943" y="3264061"/>
              <a:ext cx="2777923" cy="2585323"/>
            </a:xfrm>
            <a:prstGeom prst="rect">
              <a:avLst/>
            </a:prstGeom>
            <a:noFill/>
          </p:spPr>
          <p:txBody>
            <a:bodyPr wrap="square" rtlCol="0">
              <a:spAutoFit/>
            </a:bodyPr>
            <a:lstStyle/>
            <a:p>
              <a:r>
                <a:rPr lang="en-US" sz="2400" i="1" dirty="0">
                  <a:solidFill>
                    <a:srgbClr val="F2F0F4"/>
                  </a:solidFill>
                  <a:latin typeface="Montserrat" pitchFamily="34" charset="0"/>
                  <a:ea typeface="Montserrat" pitchFamily="34" charset="-122"/>
                  <a:cs typeface="Montserrat" pitchFamily="34" charset="-120"/>
                </a:rPr>
                <a:t>Introduction aux Technologies de </a:t>
              </a:r>
              <a:r>
                <a:rPr lang="en-US" sz="2400" i="1" dirty="0" err="1">
                  <a:solidFill>
                    <a:srgbClr val="F2F0F4"/>
                  </a:solidFill>
                  <a:latin typeface="Montserrat" pitchFamily="34" charset="0"/>
                  <a:ea typeface="Montserrat" pitchFamily="34" charset="-122"/>
                  <a:cs typeface="Montserrat" pitchFamily="34" charset="-120"/>
                </a:rPr>
                <a:t>l'Information</a:t>
              </a:r>
              <a:r>
                <a:rPr lang="en-US" sz="2400" i="1" dirty="0">
                  <a:solidFill>
                    <a:srgbClr val="F2F0F4"/>
                  </a:solidFill>
                  <a:latin typeface="Montserrat" pitchFamily="34" charset="0"/>
                  <a:ea typeface="Montserrat" pitchFamily="34" charset="-122"/>
                  <a:cs typeface="Montserrat" pitchFamily="34" charset="-120"/>
                </a:rPr>
                <a:t> et de la Communication (TIC)</a:t>
              </a:r>
              <a:endParaRPr lang="en-US" sz="2400" dirty="0"/>
            </a:p>
            <a:p>
              <a:endParaRPr lang="fr-FR" dirty="0"/>
            </a:p>
          </p:txBody>
        </p:sp>
      </p:grpSp>
      <p:grpSp>
        <p:nvGrpSpPr>
          <p:cNvPr id="41" name="Group 40">
            <a:extLst>
              <a:ext uri="{FF2B5EF4-FFF2-40B4-BE49-F238E27FC236}">
                <a16:creationId xmlns:a16="http://schemas.microsoft.com/office/drawing/2014/main" id="{349E6D1E-E9B1-4DFC-8608-4DC91DE83E60}"/>
              </a:ext>
            </a:extLst>
          </p:cNvPr>
          <p:cNvGrpSpPr/>
          <p:nvPr/>
        </p:nvGrpSpPr>
        <p:grpSpPr>
          <a:xfrm>
            <a:off x="1927186" y="5613500"/>
            <a:ext cx="3281422" cy="2616100"/>
            <a:chOff x="1927186" y="5613500"/>
            <a:chExt cx="3281422" cy="2616100"/>
          </a:xfrm>
        </p:grpSpPr>
        <p:sp>
          <p:nvSpPr>
            <p:cNvPr id="20" name="TextBox 19">
              <a:extLst>
                <a:ext uri="{FF2B5EF4-FFF2-40B4-BE49-F238E27FC236}">
                  <a16:creationId xmlns:a16="http://schemas.microsoft.com/office/drawing/2014/main" id="{A42CE1B4-B236-4F80-AF74-D38F596CAF01}"/>
                </a:ext>
              </a:extLst>
            </p:cNvPr>
            <p:cNvSpPr txBox="1"/>
            <p:nvPr/>
          </p:nvSpPr>
          <p:spPr>
            <a:xfrm>
              <a:off x="1927186" y="6382941"/>
              <a:ext cx="3281422" cy="1846659"/>
            </a:xfrm>
            <a:prstGeom prst="rect">
              <a:avLst/>
            </a:prstGeom>
            <a:noFill/>
          </p:spPr>
          <p:txBody>
            <a:bodyPr wrap="square" rtlCol="0">
              <a:spAutoFit/>
            </a:bodyPr>
            <a:lstStyle/>
            <a:p>
              <a:r>
                <a:rPr lang="en-US" sz="2400" i="1" dirty="0">
                  <a:solidFill>
                    <a:srgbClr val="F2F0F4"/>
                  </a:solidFill>
                  <a:latin typeface="Montserrat" pitchFamily="34" charset="0"/>
                  <a:ea typeface="Montserrat" pitchFamily="34" charset="-122"/>
                  <a:cs typeface="Montserrat" pitchFamily="34" charset="-120"/>
                </a:rPr>
                <a:t>Les </a:t>
              </a:r>
              <a:r>
                <a:rPr lang="en-US" sz="2400" i="1" dirty="0" err="1">
                  <a:solidFill>
                    <a:srgbClr val="F2F0F4"/>
                  </a:solidFill>
                  <a:latin typeface="Montserrat" pitchFamily="34" charset="0"/>
                  <a:ea typeface="Montserrat" pitchFamily="34" charset="-122"/>
                  <a:cs typeface="Montserrat" pitchFamily="34" charset="-120"/>
                </a:rPr>
                <a:t>conséquences</a:t>
              </a:r>
              <a:r>
                <a:rPr lang="en-US" sz="2400" i="1" dirty="0">
                  <a:solidFill>
                    <a:srgbClr val="F2F0F4"/>
                  </a:solidFill>
                  <a:latin typeface="Montserrat" pitchFamily="34" charset="0"/>
                  <a:ea typeface="Montserrat" pitchFamily="34" charset="-122"/>
                  <a:cs typeface="Montserrat" pitchFamily="34" charset="-120"/>
                </a:rPr>
                <a:t> des TIC sur </a:t>
              </a:r>
              <a:r>
                <a:rPr lang="en-US" sz="2400" i="1" dirty="0" err="1">
                  <a:solidFill>
                    <a:srgbClr val="F2F0F4"/>
                  </a:solidFill>
                  <a:latin typeface="Montserrat" pitchFamily="34" charset="0"/>
                  <a:ea typeface="Montserrat" pitchFamily="34" charset="-122"/>
                  <a:cs typeface="Montserrat" pitchFamily="34" charset="-120"/>
                </a:rPr>
                <a:t>l'Industrie</a:t>
              </a:r>
              <a:r>
                <a:rPr lang="en-US" sz="2400" i="1" dirty="0">
                  <a:solidFill>
                    <a:srgbClr val="F2F0F4"/>
                  </a:solidFill>
                  <a:latin typeface="Montserrat" pitchFamily="34" charset="0"/>
                  <a:ea typeface="Montserrat" pitchFamily="34" charset="-122"/>
                  <a:cs typeface="Montserrat" pitchFamily="34" charset="-120"/>
                </a:rPr>
                <a:t> et la Société</a:t>
              </a:r>
              <a:endParaRPr lang="en-US" sz="2400" dirty="0"/>
            </a:p>
            <a:p>
              <a:endParaRPr lang="fr-FR" dirty="0"/>
            </a:p>
          </p:txBody>
        </p:sp>
        <p:sp>
          <p:nvSpPr>
            <p:cNvPr id="23" name="TextBox 22">
              <a:extLst>
                <a:ext uri="{FF2B5EF4-FFF2-40B4-BE49-F238E27FC236}">
                  <a16:creationId xmlns:a16="http://schemas.microsoft.com/office/drawing/2014/main" id="{DE3EE258-CF2E-4E5D-821A-DAEB9C737F3C}"/>
                </a:ext>
              </a:extLst>
            </p:cNvPr>
            <p:cNvSpPr txBox="1"/>
            <p:nvPr/>
          </p:nvSpPr>
          <p:spPr>
            <a:xfrm>
              <a:off x="1979268" y="5613500"/>
              <a:ext cx="2002421" cy="769441"/>
            </a:xfrm>
            <a:prstGeom prst="rect">
              <a:avLst/>
            </a:prstGeom>
            <a:noFill/>
          </p:spPr>
          <p:txBody>
            <a:bodyPr wrap="square" rtlCol="0">
              <a:spAutoFit/>
            </a:bodyPr>
            <a:lstStyle/>
            <a:p>
              <a:r>
                <a:rPr lang="fr-FR" sz="4400" dirty="0">
                  <a:solidFill>
                    <a:schemeClr val="bg1"/>
                  </a:solidFill>
                </a:rPr>
                <a:t>06</a:t>
              </a:r>
            </a:p>
          </p:txBody>
        </p:sp>
      </p:grpSp>
      <p:grpSp>
        <p:nvGrpSpPr>
          <p:cNvPr id="39" name="Group 38">
            <a:extLst>
              <a:ext uri="{FF2B5EF4-FFF2-40B4-BE49-F238E27FC236}">
                <a16:creationId xmlns:a16="http://schemas.microsoft.com/office/drawing/2014/main" id="{35F60061-24B5-4278-AA72-D81B7D40D858}"/>
              </a:ext>
            </a:extLst>
          </p:cNvPr>
          <p:cNvGrpSpPr/>
          <p:nvPr/>
        </p:nvGrpSpPr>
        <p:grpSpPr>
          <a:xfrm>
            <a:off x="6334244" y="5571114"/>
            <a:ext cx="2919717" cy="1691502"/>
            <a:chOff x="6334244" y="5571114"/>
            <a:chExt cx="2919717" cy="1691502"/>
          </a:xfrm>
        </p:grpSpPr>
        <p:sp>
          <p:nvSpPr>
            <p:cNvPr id="21" name="TextBox 20">
              <a:extLst>
                <a:ext uri="{FF2B5EF4-FFF2-40B4-BE49-F238E27FC236}">
                  <a16:creationId xmlns:a16="http://schemas.microsoft.com/office/drawing/2014/main" id="{0C96B8F0-EC73-4BEC-A0C7-7962D66FA015}"/>
                </a:ext>
              </a:extLst>
            </p:cNvPr>
            <p:cNvSpPr txBox="1"/>
            <p:nvPr/>
          </p:nvSpPr>
          <p:spPr>
            <a:xfrm>
              <a:off x="6337140" y="6431619"/>
              <a:ext cx="2916821" cy="830997"/>
            </a:xfrm>
            <a:prstGeom prst="rect">
              <a:avLst/>
            </a:prstGeom>
            <a:noFill/>
          </p:spPr>
          <p:txBody>
            <a:bodyPr wrap="square" rtlCol="0">
              <a:spAutoFit/>
            </a:bodyPr>
            <a:lstStyle/>
            <a:p>
              <a:r>
                <a:rPr lang="en-US" sz="2400" i="1" dirty="0" err="1">
                  <a:solidFill>
                    <a:srgbClr val="F2F0F4"/>
                  </a:solidFill>
                  <a:latin typeface="Montserrat" pitchFamily="34" charset="0"/>
                  <a:ea typeface="Montserrat" pitchFamily="34" charset="-122"/>
                  <a:cs typeface="Montserrat" pitchFamily="34" charset="-120"/>
                </a:rPr>
                <a:t>Développements</a:t>
              </a:r>
              <a:r>
                <a:rPr lang="en-US" sz="2400" i="1" dirty="0">
                  <a:solidFill>
                    <a:srgbClr val="F2F0F4"/>
                  </a:solidFill>
                  <a:latin typeface="Montserrat" pitchFamily="34" charset="0"/>
                  <a:ea typeface="Montserrat" pitchFamily="34" charset="-122"/>
                  <a:cs typeface="Montserrat" pitchFamily="34" charset="-120"/>
                </a:rPr>
                <a:t> </a:t>
              </a:r>
              <a:r>
                <a:rPr lang="en-US" sz="2400" i="1" dirty="0" err="1">
                  <a:solidFill>
                    <a:srgbClr val="F2F0F4"/>
                  </a:solidFill>
                  <a:latin typeface="Montserrat" pitchFamily="34" charset="0"/>
                  <a:ea typeface="Montserrat" pitchFamily="34" charset="-122"/>
                  <a:cs typeface="Montserrat" pitchFamily="34" charset="-120"/>
                </a:rPr>
                <a:t>Futurs</a:t>
              </a:r>
              <a:r>
                <a:rPr lang="en-US" sz="2400" i="1" dirty="0">
                  <a:solidFill>
                    <a:srgbClr val="F2F0F4"/>
                  </a:solidFill>
                  <a:latin typeface="Montserrat" pitchFamily="34" charset="0"/>
                  <a:ea typeface="Montserrat" pitchFamily="34" charset="-122"/>
                  <a:cs typeface="Montserrat" pitchFamily="34" charset="-120"/>
                </a:rPr>
                <a:t> des TIC</a:t>
              </a:r>
              <a:endParaRPr lang="fr-FR" sz="2400" dirty="0"/>
            </a:p>
          </p:txBody>
        </p:sp>
        <p:sp>
          <p:nvSpPr>
            <p:cNvPr id="24" name="TextBox 23">
              <a:extLst>
                <a:ext uri="{FF2B5EF4-FFF2-40B4-BE49-F238E27FC236}">
                  <a16:creationId xmlns:a16="http://schemas.microsoft.com/office/drawing/2014/main" id="{A7FB9A20-A89F-473A-944B-787481973DF4}"/>
                </a:ext>
              </a:extLst>
            </p:cNvPr>
            <p:cNvSpPr txBox="1"/>
            <p:nvPr/>
          </p:nvSpPr>
          <p:spPr>
            <a:xfrm>
              <a:off x="6334244" y="5571114"/>
              <a:ext cx="2002420" cy="769441"/>
            </a:xfrm>
            <a:prstGeom prst="rect">
              <a:avLst/>
            </a:prstGeom>
            <a:noFill/>
          </p:spPr>
          <p:txBody>
            <a:bodyPr wrap="square" rtlCol="0">
              <a:spAutoFit/>
            </a:bodyPr>
            <a:lstStyle/>
            <a:p>
              <a:r>
                <a:rPr lang="fr-FR" sz="4400" dirty="0">
                  <a:solidFill>
                    <a:schemeClr val="bg1"/>
                  </a:solidFill>
                </a:rPr>
                <a:t>07</a:t>
              </a:r>
            </a:p>
          </p:txBody>
        </p:sp>
      </p:grpSp>
      <p:grpSp>
        <p:nvGrpSpPr>
          <p:cNvPr id="40" name="Group 39">
            <a:extLst>
              <a:ext uri="{FF2B5EF4-FFF2-40B4-BE49-F238E27FC236}">
                <a16:creationId xmlns:a16="http://schemas.microsoft.com/office/drawing/2014/main" id="{1E97CF45-F4C0-4DD6-B8CB-D9D10CB388B9}"/>
              </a:ext>
            </a:extLst>
          </p:cNvPr>
          <p:cNvGrpSpPr/>
          <p:nvPr/>
        </p:nvGrpSpPr>
        <p:grpSpPr>
          <a:xfrm>
            <a:off x="10586130" y="5745215"/>
            <a:ext cx="2331939" cy="1376017"/>
            <a:chOff x="11384061" y="5578822"/>
            <a:chExt cx="2331939" cy="1376017"/>
          </a:xfrm>
        </p:grpSpPr>
        <p:sp>
          <p:nvSpPr>
            <p:cNvPr id="22" name="TextBox 21">
              <a:extLst>
                <a:ext uri="{FF2B5EF4-FFF2-40B4-BE49-F238E27FC236}">
                  <a16:creationId xmlns:a16="http://schemas.microsoft.com/office/drawing/2014/main" id="{4DDD84F2-2576-4861-A116-B54BC6CD13A9}"/>
                </a:ext>
              </a:extLst>
            </p:cNvPr>
            <p:cNvSpPr txBox="1"/>
            <p:nvPr/>
          </p:nvSpPr>
          <p:spPr>
            <a:xfrm>
              <a:off x="11412638" y="6431619"/>
              <a:ext cx="2303362" cy="523220"/>
            </a:xfrm>
            <a:prstGeom prst="rect">
              <a:avLst/>
            </a:prstGeom>
            <a:noFill/>
          </p:spPr>
          <p:txBody>
            <a:bodyPr wrap="square" rtlCol="0">
              <a:spAutoFit/>
            </a:bodyPr>
            <a:lstStyle/>
            <a:p>
              <a:r>
                <a:rPr lang="fr-FR" sz="2800" dirty="0" err="1">
                  <a:solidFill>
                    <a:schemeClr val="bg1"/>
                  </a:solidFill>
                  <a:latin typeface="Montserrat" panose="00000500000000000000" pitchFamily="2" charset="0"/>
                </a:rPr>
                <a:t>conclution</a:t>
              </a:r>
              <a:endParaRPr lang="fr-FR" sz="2800" dirty="0">
                <a:solidFill>
                  <a:schemeClr val="bg1"/>
                </a:solidFill>
                <a:latin typeface="Montserrat" panose="00000500000000000000" pitchFamily="2" charset="0"/>
              </a:endParaRPr>
            </a:p>
          </p:txBody>
        </p:sp>
        <p:sp>
          <p:nvSpPr>
            <p:cNvPr id="25" name="TextBox 24">
              <a:extLst>
                <a:ext uri="{FF2B5EF4-FFF2-40B4-BE49-F238E27FC236}">
                  <a16:creationId xmlns:a16="http://schemas.microsoft.com/office/drawing/2014/main" id="{63A7544F-B695-4F72-935F-2A62A333F833}"/>
                </a:ext>
              </a:extLst>
            </p:cNvPr>
            <p:cNvSpPr txBox="1"/>
            <p:nvPr/>
          </p:nvSpPr>
          <p:spPr>
            <a:xfrm>
              <a:off x="11384061" y="5578822"/>
              <a:ext cx="1562582" cy="769441"/>
            </a:xfrm>
            <a:prstGeom prst="rect">
              <a:avLst/>
            </a:prstGeom>
            <a:noFill/>
          </p:spPr>
          <p:txBody>
            <a:bodyPr wrap="square" rtlCol="0">
              <a:spAutoFit/>
            </a:bodyPr>
            <a:lstStyle/>
            <a:p>
              <a:r>
                <a:rPr lang="fr-FR" sz="4400" dirty="0">
                  <a:solidFill>
                    <a:schemeClr val="bg1"/>
                  </a:solidFill>
                </a:rPr>
                <a:t>08</a:t>
              </a:r>
            </a:p>
          </p:txBody>
        </p:sp>
      </p:grpSp>
      <p:sp>
        <p:nvSpPr>
          <p:cNvPr id="42" name="Rectangle: Rounded Corners 41">
            <a:extLst>
              <a:ext uri="{FF2B5EF4-FFF2-40B4-BE49-F238E27FC236}">
                <a16:creationId xmlns:a16="http://schemas.microsoft.com/office/drawing/2014/main" id="{B53915CE-FA43-47B6-9764-6BF26DC15BE2}"/>
              </a:ext>
            </a:extLst>
          </p:cNvPr>
          <p:cNvSpPr/>
          <p:nvPr/>
        </p:nvSpPr>
        <p:spPr>
          <a:xfrm>
            <a:off x="313639" y="2008082"/>
            <a:ext cx="2900907" cy="3619556"/>
          </a:xfrm>
          <a:prstGeom prst="roundRect">
            <a:avLst/>
          </a:prstGeom>
          <a:solidFill>
            <a:schemeClr val="accent1">
              <a:alpha val="3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 name="Rectangle: Rounded Corners 42">
            <a:extLst>
              <a:ext uri="{FF2B5EF4-FFF2-40B4-BE49-F238E27FC236}">
                <a16:creationId xmlns:a16="http://schemas.microsoft.com/office/drawing/2014/main" id="{BCF3FBB6-3B48-4843-A94D-10C7ACEC6117}"/>
              </a:ext>
            </a:extLst>
          </p:cNvPr>
          <p:cNvSpPr/>
          <p:nvPr/>
        </p:nvSpPr>
        <p:spPr>
          <a:xfrm>
            <a:off x="3280724" y="2008082"/>
            <a:ext cx="2900907" cy="3619556"/>
          </a:xfrm>
          <a:prstGeom prst="roundRect">
            <a:avLst/>
          </a:prstGeom>
          <a:solidFill>
            <a:schemeClr val="accent1">
              <a:alpha val="3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Rectangle: Rounded Corners 43">
            <a:extLst>
              <a:ext uri="{FF2B5EF4-FFF2-40B4-BE49-F238E27FC236}">
                <a16:creationId xmlns:a16="http://schemas.microsoft.com/office/drawing/2014/main" id="{62DF7C2B-660E-4996-8EF8-7F943FF11385}"/>
              </a:ext>
            </a:extLst>
          </p:cNvPr>
          <p:cNvSpPr/>
          <p:nvPr/>
        </p:nvSpPr>
        <p:spPr>
          <a:xfrm>
            <a:off x="6239035" y="2008082"/>
            <a:ext cx="2647174" cy="3605418"/>
          </a:xfrm>
          <a:prstGeom prst="roundRect">
            <a:avLst/>
          </a:prstGeom>
          <a:solidFill>
            <a:schemeClr val="accent1">
              <a:alpha val="3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Rectangle: Rounded Corners 44">
            <a:extLst>
              <a:ext uri="{FF2B5EF4-FFF2-40B4-BE49-F238E27FC236}">
                <a16:creationId xmlns:a16="http://schemas.microsoft.com/office/drawing/2014/main" id="{730D671B-0196-4596-85A2-EADD3163A8EF}"/>
              </a:ext>
            </a:extLst>
          </p:cNvPr>
          <p:cNvSpPr/>
          <p:nvPr/>
        </p:nvSpPr>
        <p:spPr>
          <a:xfrm>
            <a:off x="8985403" y="2043669"/>
            <a:ext cx="2900906" cy="3565728"/>
          </a:xfrm>
          <a:prstGeom prst="roundRect">
            <a:avLst/>
          </a:prstGeom>
          <a:solidFill>
            <a:schemeClr val="accent1">
              <a:alpha val="3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6" name="Rectangle: Rounded Corners 45">
            <a:extLst>
              <a:ext uri="{FF2B5EF4-FFF2-40B4-BE49-F238E27FC236}">
                <a16:creationId xmlns:a16="http://schemas.microsoft.com/office/drawing/2014/main" id="{E0360050-15A1-4271-8C46-9F018010E41C}"/>
              </a:ext>
            </a:extLst>
          </p:cNvPr>
          <p:cNvSpPr/>
          <p:nvPr/>
        </p:nvSpPr>
        <p:spPr>
          <a:xfrm>
            <a:off x="12050186" y="2043668"/>
            <a:ext cx="2416336" cy="3565728"/>
          </a:xfrm>
          <a:prstGeom prst="roundRect">
            <a:avLst/>
          </a:prstGeom>
          <a:solidFill>
            <a:schemeClr val="accent1">
              <a:alpha val="3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Rectangle: Rounded Corners 46">
            <a:extLst>
              <a:ext uri="{FF2B5EF4-FFF2-40B4-BE49-F238E27FC236}">
                <a16:creationId xmlns:a16="http://schemas.microsoft.com/office/drawing/2014/main" id="{64B05440-D67F-48E9-9EC1-48F748105869}"/>
              </a:ext>
            </a:extLst>
          </p:cNvPr>
          <p:cNvSpPr/>
          <p:nvPr/>
        </p:nvSpPr>
        <p:spPr>
          <a:xfrm>
            <a:off x="1809681" y="5680710"/>
            <a:ext cx="3139453" cy="2390133"/>
          </a:xfrm>
          <a:prstGeom prst="roundRect">
            <a:avLst/>
          </a:prstGeom>
          <a:solidFill>
            <a:schemeClr val="accent1">
              <a:alpha val="3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8" name="Rectangle: Rounded Corners 47">
            <a:extLst>
              <a:ext uri="{FF2B5EF4-FFF2-40B4-BE49-F238E27FC236}">
                <a16:creationId xmlns:a16="http://schemas.microsoft.com/office/drawing/2014/main" id="{0839604A-AA64-4678-A6E1-469088ABEF04}"/>
              </a:ext>
            </a:extLst>
          </p:cNvPr>
          <p:cNvSpPr/>
          <p:nvPr/>
        </p:nvSpPr>
        <p:spPr>
          <a:xfrm>
            <a:off x="6023807" y="5714893"/>
            <a:ext cx="3281421" cy="2355949"/>
          </a:xfrm>
          <a:prstGeom prst="roundRect">
            <a:avLst/>
          </a:prstGeom>
          <a:solidFill>
            <a:schemeClr val="accent1">
              <a:alpha val="3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9" name="Rectangle: Rounded Corners 48">
            <a:extLst>
              <a:ext uri="{FF2B5EF4-FFF2-40B4-BE49-F238E27FC236}">
                <a16:creationId xmlns:a16="http://schemas.microsoft.com/office/drawing/2014/main" id="{41506457-0A39-495F-847E-F42698A7A40C}"/>
              </a:ext>
            </a:extLst>
          </p:cNvPr>
          <p:cNvSpPr/>
          <p:nvPr/>
        </p:nvSpPr>
        <p:spPr>
          <a:xfrm>
            <a:off x="10274719" y="5735582"/>
            <a:ext cx="3139453" cy="2355948"/>
          </a:xfrm>
          <a:prstGeom prst="roundRect">
            <a:avLst/>
          </a:prstGeom>
          <a:solidFill>
            <a:schemeClr val="accent1">
              <a:alpha val="3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37550052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randombar(horizontal)">
                                      <p:cBhvr>
                                        <p:cTn id="14" dur="500"/>
                                        <p:tgtEl>
                                          <p:spTgt spid="34"/>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randombar(horizontal)">
                                      <p:cBhvr>
                                        <p:cTn id="19" dur="500"/>
                                        <p:tgtEl>
                                          <p:spTgt spid="35"/>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randombar(horizontal)">
                                      <p:cBhvr>
                                        <p:cTn id="24" dur="500"/>
                                        <p:tgtEl>
                                          <p:spTgt spid="36"/>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50"/>
                                        </p:tgtEl>
                                        <p:attrNameLst>
                                          <p:attrName>style.visibility</p:attrName>
                                        </p:attrNameLst>
                                      </p:cBhvr>
                                      <p:to>
                                        <p:strVal val="visible"/>
                                      </p:to>
                                    </p:set>
                                    <p:animEffect transition="in" filter="randombar(horizontal)">
                                      <p:cBhvr>
                                        <p:cTn id="29" dur="500"/>
                                        <p:tgtEl>
                                          <p:spTgt spid="50"/>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nodeType="clickEffect">
                                  <p:stCondLst>
                                    <p:cond delay="0"/>
                                  </p:stCondLst>
                                  <p:childTnLst>
                                    <p:set>
                                      <p:cBhvr>
                                        <p:cTn id="33" dur="1" fill="hold">
                                          <p:stCondLst>
                                            <p:cond delay="0"/>
                                          </p:stCondLst>
                                        </p:cTn>
                                        <p:tgtEl>
                                          <p:spTgt spid="37"/>
                                        </p:tgtEl>
                                        <p:attrNameLst>
                                          <p:attrName>style.visibility</p:attrName>
                                        </p:attrNameLst>
                                      </p:cBhvr>
                                      <p:to>
                                        <p:strVal val="visible"/>
                                      </p:to>
                                    </p:set>
                                    <p:animEffect transition="in" filter="randombar(horizontal)">
                                      <p:cBhvr>
                                        <p:cTn id="34" dur="500"/>
                                        <p:tgtEl>
                                          <p:spTgt spid="37"/>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nodeType="click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randombar(horizontal)">
                                      <p:cBhvr>
                                        <p:cTn id="39" dur="500"/>
                                        <p:tgtEl>
                                          <p:spTgt spid="41"/>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nodeType="clickEffect">
                                  <p:stCondLst>
                                    <p:cond delay="0"/>
                                  </p:stCondLst>
                                  <p:childTnLst>
                                    <p:set>
                                      <p:cBhvr>
                                        <p:cTn id="43" dur="1" fill="hold">
                                          <p:stCondLst>
                                            <p:cond delay="0"/>
                                          </p:stCondLst>
                                        </p:cTn>
                                        <p:tgtEl>
                                          <p:spTgt spid="39"/>
                                        </p:tgtEl>
                                        <p:attrNameLst>
                                          <p:attrName>style.visibility</p:attrName>
                                        </p:attrNameLst>
                                      </p:cBhvr>
                                      <p:to>
                                        <p:strVal val="visible"/>
                                      </p:to>
                                    </p:set>
                                    <p:animEffect transition="in" filter="randombar(horizontal)">
                                      <p:cBhvr>
                                        <p:cTn id="44" dur="500"/>
                                        <p:tgtEl>
                                          <p:spTgt spid="39"/>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nodeType="clickEffect">
                                  <p:stCondLst>
                                    <p:cond delay="0"/>
                                  </p:stCondLst>
                                  <p:childTnLst>
                                    <p:set>
                                      <p:cBhvr>
                                        <p:cTn id="48" dur="1" fill="hold">
                                          <p:stCondLst>
                                            <p:cond delay="0"/>
                                          </p:stCondLst>
                                        </p:cTn>
                                        <p:tgtEl>
                                          <p:spTgt spid="40"/>
                                        </p:tgtEl>
                                        <p:attrNameLst>
                                          <p:attrName>style.visibility</p:attrName>
                                        </p:attrNameLst>
                                      </p:cBhvr>
                                      <p:to>
                                        <p:strVal val="visible"/>
                                      </p:to>
                                    </p:set>
                                    <p:animEffect transition="in" filter="randombar(horizontal)">
                                      <p:cBhvr>
                                        <p:cTn id="49"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5747" y="0"/>
            <a:ext cx="14630400" cy="8229600"/>
          </a:xfrm>
          <a:prstGeom prst="rect">
            <a:avLst/>
          </a:prstGeom>
        </p:spPr>
      </p:pic>
      <p:pic>
        <p:nvPicPr>
          <p:cNvPr id="4" name="Image 1" descr="preencoded.pn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0" y="0"/>
            <a:ext cx="5486400" cy="8229600"/>
          </a:xfrm>
          <a:prstGeom prst="rect">
            <a:avLst/>
          </a:prstGeom>
        </p:spPr>
      </p:pic>
      <p:sp>
        <p:nvSpPr>
          <p:cNvPr id="5" name="Text 1"/>
          <p:cNvSpPr/>
          <p:nvPr/>
        </p:nvSpPr>
        <p:spPr>
          <a:xfrm>
            <a:off x="6319599" y="1748671"/>
            <a:ext cx="7477601" cy="3332798"/>
          </a:xfrm>
          <a:prstGeom prst="rect">
            <a:avLst/>
          </a:prstGeom>
          <a:noFill/>
          <a:ln/>
        </p:spPr>
        <p:txBody>
          <a:bodyPr wrap="square" rtlCol="0" anchor="t"/>
          <a:lstStyle/>
          <a:p>
            <a:pPr marL="0" indent="0">
              <a:lnSpc>
                <a:spcPts val="6561"/>
              </a:lnSpc>
              <a:buNone/>
            </a:pPr>
            <a:r>
              <a:rPr lang="en-US" sz="4800" i="1" dirty="0">
                <a:solidFill>
                  <a:srgbClr val="F2F0F4"/>
                </a:solidFill>
                <a:latin typeface="Montserrat" pitchFamily="34" charset="0"/>
                <a:ea typeface="Montserrat" pitchFamily="34" charset="-122"/>
                <a:cs typeface="Montserrat" pitchFamily="34" charset="-120"/>
              </a:rPr>
              <a:t>Introduction aux Technologies de l'Information et de la Communication (TIC)</a:t>
            </a:r>
            <a:endParaRPr lang="en-US" sz="4800" i="1" dirty="0"/>
          </a:p>
        </p:txBody>
      </p:sp>
      <p:sp>
        <p:nvSpPr>
          <p:cNvPr id="6" name="Text 2"/>
          <p:cNvSpPr/>
          <p:nvPr/>
        </p:nvSpPr>
        <p:spPr>
          <a:xfrm>
            <a:off x="6319599" y="5414724"/>
            <a:ext cx="7477601" cy="1877327"/>
          </a:xfrm>
          <a:prstGeom prst="rect">
            <a:avLst/>
          </a:prstGeom>
          <a:noFill/>
          <a:ln/>
        </p:spPr>
        <p:txBody>
          <a:bodyPr wrap="square" rtlCol="0" anchor="t"/>
          <a:lstStyle/>
          <a:p>
            <a:pPr marL="0" indent="0">
              <a:lnSpc>
                <a:spcPts val="2799"/>
              </a:lnSpc>
              <a:buNone/>
            </a:pPr>
            <a:r>
              <a:rPr lang="en-US" sz="2800" dirty="0">
                <a:solidFill>
                  <a:srgbClr val="DCD7E5"/>
                </a:solidFill>
                <a:latin typeface="Heebo" pitchFamily="34" charset="0"/>
                <a:ea typeface="Heebo" pitchFamily="34" charset="-122"/>
                <a:cs typeface="Heebo" pitchFamily="34" charset="-120"/>
              </a:rPr>
              <a:t>Les TIC sont au cœur de notre monde moderne. Elles englobent les outils, les services, et les technologies qui facilitent la communication et le partage de l'information à travers le monde</a:t>
            </a:r>
            <a:r>
              <a:rPr lang="en-US" sz="1750" dirty="0">
                <a:solidFill>
                  <a:srgbClr val="DCD7E5"/>
                </a:solidFill>
                <a:latin typeface="Heebo" pitchFamily="34" charset="0"/>
                <a:ea typeface="Heebo" pitchFamily="34" charset="-122"/>
                <a:cs typeface="Heebo" pitchFamily="34" charset="-120"/>
              </a:rPr>
              <a:t>.</a:t>
            </a:r>
            <a:endParaRPr lang="en-US" sz="1750"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down)">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0"/>
            <a:ext cx="14630400" cy="8229600"/>
          </a:xfrm>
          <a:prstGeom prst="rect">
            <a:avLst/>
          </a:prstGeom>
        </p:spPr>
      </p:pic>
      <p:sp>
        <p:nvSpPr>
          <p:cNvPr id="4" name="Text 1"/>
          <p:cNvSpPr/>
          <p:nvPr/>
        </p:nvSpPr>
        <p:spPr>
          <a:xfrm>
            <a:off x="2037993" y="1614726"/>
            <a:ext cx="8869680" cy="694373"/>
          </a:xfrm>
          <a:prstGeom prst="rect">
            <a:avLst/>
          </a:prstGeom>
          <a:noFill/>
          <a:ln/>
        </p:spPr>
        <p:txBody>
          <a:bodyPr wrap="none" rtlCol="0" anchor="t"/>
          <a:lstStyle/>
          <a:p>
            <a:pPr marL="0" indent="0">
              <a:lnSpc>
                <a:spcPts val="5468"/>
              </a:lnSpc>
              <a:buNone/>
            </a:pPr>
            <a:r>
              <a:rPr lang="en-US" sz="4374" i="1" dirty="0">
                <a:solidFill>
                  <a:srgbClr val="F2F0F4"/>
                </a:solidFill>
                <a:latin typeface="Montserrat" pitchFamily="34" charset="0"/>
                <a:ea typeface="Montserrat" pitchFamily="34" charset="-122"/>
                <a:cs typeface="Montserrat" pitchFamily="34" charset="-120"/>
              </a:rPr>
              <a:t>Les Outils Microsoft pour les TIC</a:t>
            </a:r>
            <a:endParaRPr lang="en-US" sz="4374" dirty="0"/>
          </a:p>
        </p:txBody>
      </p:sp>
      <p:pic>
        <p:nvPicPr>
          <p:cNvPr id="5" name="Image 1" descr="preencoded.pn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2037993" y="2753439"/>
            <a:ext cx="3295888" cy="2036921"/>
          </a:xfrm>
          <a:prstGeom prst="rect">
            <a:avLst/>
          </a:prstGeom>
        </p:spPr>
      </p:pic>
      <p:sp>
        <p:nvSpPr>
          <p:cNvPr id="6" name="Text 2"/>
          <p:cNvSpPr/>
          <p:nvPr/>
        </p:nvSpPr>
        <p:spPr>
          <a:xfrm>
            <a:off x="2037993" y="5068014"/>
            <a:ext cx="2221944" cy="347186"/>
          </a:xfrm>
          <a:prstGeom prst="rect">
            <a:avLst/>
          </a:prstGeom>
          <a:noFill/>
          <a:ln/>
        </p:spPr>
        <p:txBody>
          <a:bodyPr wrap="none" rtlCol="0" anchor="t"/>
          <a:lstStyle/>
          <a:p>
            <a:pPr marL="0" indent="0" algn="l">
              <a:lnSpc>
                <a:spcPts val="2734"/>
              </a:lnSpc>
              <a:buNone/>
            </a:pPr>
            <a:r>
              <a:rPr lang="en-US" sz="2187" dirty="0">
                <a:solidFill>
                  <a:srgbClr val="F2F0F4"/>
                </a:solidFill>
                <a:latin typeface="Montserrat" pitchFamily="34" charset="0"/>
                <a:ea typeface="Montserrat" pitchFamily="34" charset="-122"/>
                <a:cs typeface="Montserrat" pitchFamily="34" charset="-120"/>
              </a:rPr>
              <a:t>Microsoft Word</a:t>
            </a:r>
            <a:endParaRPr lang="en-US" sz="2187" dirty="0"/>
          </a:p>
        </p:txBody>
      </p:sp>
      <p:sp>
        <p:nvSpPr>
          <p:cNvPr id="7" name="Text 3"/>
          <p:cNvSpPr/>
          <p:nvPr/>
        </p:nvSpPr>
        <p:spPr>
          <a:xfrm>
            <a:off x="2037993" y="5548432"/>
            <a:ext cx="3295888" cy="1066205"/>
          </a:xfrm>
          <a:prstGeom prst="rect">
            <a:avLst/>
          </a:prstGeom>
          <a:noFill/>
          <a:ln/>
        </p:spPr>
        <p:txBody>
          <a:bodyPr wrap="square" rtlCol="0" anchor="t"/>
          <a:lstStyle/>
          <a:p>
            <a:pPr marL="0" indent="0" algn="l">
              <a:lnSpc>
                <a:spcPts val="2799"/>
              </a:lnSpc>
              <a:buNone/>
            </a:pPr>
            <a:r>
              <a:rPr lang="en-US" sz="1750" dirty="0">
                <a:solidFill>
                  <a:srgbClr val="DCD7E5"/>
                </a:solidFill>
                <a:latin typeface="Heebo" pitchFamily="34" charset="0"/>
                <a:ea typeface="Heebo" pitchFamily="34" charset="-122"/>
                <a:cs typeface="Heebo" pitchFamily="34" charset="-120"/>
              </a:rPr>
              <a:t>L'outil de traitement de texte qui simplifie la création de documents professionnels.</a:t>
            </a:r>
            <a:endParaRPr lang="en-US" sz="1750" dirty="0"/>
          </a:p>
        </p:txBody>
      </p:sp>
      <p:pic>
        <p:nvPicPr>
          <p:cNvPr id="8" name="Image 2" descr="preencoded.png"/>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5667137" y="2753439"/>
            <a:ext cx="3296007" cy="2037040"/>
          </a:xfrm>
          <a:prstGeom prst="rect">
            <a:avLst/>
          </a:prstGeom>
        </p:spPr>
      </p:pic>
      <p:sp>
        <p:nvSpPr>
          <p:cNvPr id="9" name="Text 4"/>
          <p:cNvSpPr/>
          <p:nvPr/>
        </p:nvSpPr>
        <p:spPr>
          <a:xfrm>
            <a:off x="5667137" y="5068133"/>
            <a:ext cx="2221944" cy="347186"/>
          </a:xfrm>
          <a:prstGeom prst="rect">
            <a:avLst/>
          </a:prstGeom>
          <a:noFill/>
          <a:ln/>
        </p:spPr>
        <p:txBody>
          <a:bodyPr wrap="none" rtlCol="0" anchor="t"/>
          <a:lstStyle/>
          <a:p>
            <a:pPr marL="0" indent="0" algn="l">
              <a:lnSpc>
                <a:spcPts val="2734"/>
              </a:lnSpc>
              <a:buNone/>
            </a:pPr>
            <a:r>
              <a:rPr lang="en-US" sz="2187" dirty="0">
                <a:solidFill>
                  <a:srgbClr val="F2F0F4"/>
                </a:solidFill>
                <a:latin typeface="Montserrat" pitchFamily="34" charset="0"/>
                <a:ea typeface="Montserrat" pitchFamily="34" charset="-122"/>
                <a:cs typeface="Montserrat" pitchFamily="34" charset="-120"/>
              </a:rPr>
              <a:t>Microsoft Excel</a:t>
            </a:r>
            <a:endParaRPr lang="en-US" sz="2187" dirty="0"/>
          </a:p>
        </p:txBody>
      </p:sp>
      <p:sp>
        <p:nvSpPr>
          <p:cNvPr id="10" name="Text 5"/>
          <p:cNvSpPr/>
          <p:nvPr/>
        </p:nvSpPr>
        <p:spPr>
          <a:xfrm>
            <a:off x="5667137" y="5548551"/>
            <a:ext cx="3296007" cy="1066205"/>
          </a:xfrm>
          <a:prstGeom prst="rect">
            <a:avLst/>
          </a:prstGeom>
          <a:noFill/>
          <a:ln/>
        </p:spPr>
        <p:txBody>
          <a:bodyPr wrap="square" rtlCol="0" anchor="t"/>
          <a:lstStyle/>
          <a:p>
            <a:pPr marL="0" indent="0" algn="l">
              <a:lnSpc>
                <a:spcPts val="2799"/>
              </a:lnSpc>
              <a:buNone/>
            </a:pPr>
            <a:r>
              <a:rPr lang="en-US" sz="1750" dirty="0">
                <a:solidFill>
                  <a:srgbClr val="DCD7E5"/>
                </a:solidFill>
                <a:latin typeface="Heebo" pitchFamily="34" charset="0"/>
                <a:ea typeface="Heebo" pitchFamily="34" charset="-122"/>
                <a:cs typeface="Heebo" pitchFamily="34" charset="-120"/>
              </a:rPr>
              <a:t>L'outil de feuille de calcul puissant pour l'analyse et la gestion des données.</a:t>
            </a:r>
            <a:endParaRPr lang="en-US" sz="1750" dirty="0"/>
          </a:p>
        </p:txBody>
      </p:sp>
      <p:pic>
        <p:nvPicPr>
          <p:cNvPr id="11" name="Image 3" descr="preencoded.png"/>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9296400" y="2753439"/>
            <a:ext cx="3296007" cy="2037040"/>
          </a:xfrm>
          <a:prstGeom prst="rect">
            <a:avLst/>
          </a:prstGeom>
        </p:spPr>
      </p:pic>
      <p:sp>
        <p:nvSpPr>
          <p:cNvPr id="12" name="Text 6"/>
          <p:cNvSpPr/>
          <p:nvPr/>
        </p:nvSpPr>
        <p:spPr>
          <a:xfrm>
            <a:off x="9296400" y="5068133"/>
            <a:ext cx="3017520" cy="347186"/>
          </a:xfrm>
          <a:prstGeom prst="rect">
            <a:avLst/>
          </a:prstGeom>
          <a:noFill/>
          <a:ln/>
        </p:spPr>
        <p:txBody>
          <a:bodyPr wrap="none" rtlCol="0" anchor="t"/>
          <a:lstStyle/>
          <a:p>
            <a:pPr marL="0" indent="0" algn="l">
              <a:lnSpc>
                <a:spcPts val="2734"/>
              </a:lnSpc>
              <a:buNone/>
            </a:pPr>
            <a:r>
              <a:rPr lang="en-US" sz="2187" dirty="0">
                <a:solidFill>
                  <a:srgbClr val="F2F0F4"/>
                </a:solidFill>
                <a:latin typeface="Montserrat" pitchFamily="34" charset="0"/>
                <a:ea typeface="Montserrat" pitchFamily="34" charset="-122"/>
                <a:cs typeface="Montserrat" pitchFamily="34" charset="-120"/>
              </a:rPr>
              <a:t>Microsoft PowerPoint</a:t>
            </a:r>
            <a:endParaRPr lang="en-US" sz="2187" dirty="0"/>
          </a:p>
        </p:txBody>
      </p:sp>
      <p:sp>
        <p:nvSpPr>
          <p:cNvPr id="13" name="Text 7"/>
          <p:cNvSpPr/>
          <p:nvPr/>
        </p:nvSpPr>
        <p:spPr>
          <a:xfrm>
            <a:off x="9296400" y="5548551"/>
            <a:ext cx="3296007" cy="1066205"/>
          </a:xfrm>
          <a:prstGeom prst="rect">
            <a:avLst/>
          </a:prstGeom>
          <a:noFill/>
          <a:ln/>
        </p:spPr>
        <p:txBody>
          <a:bodyPr wrap="square" rtlCol="0" anchor="t"/>
          <a:lstStyle/>
          <a:p>
            <a:pPr marL="0" indent="0" algn="l">
              <a:lnSpc>
                <a:spcPts val="2799"/>
              </a:lnSpc>
              <a:buNone/>
            </a:pPr>
            <a:r>
              <a:rPr lang="en-US" sz="1750" dirty="0">
                <a:solidFill>
                  <a:srgbClr val="DCD7E5"/>
                </a:solidFill>
                <a:latin typeface="Heebo" pitchFamily="34" charset="0"/>
                <a:ea typeface="Heebo" pitchFamily="34" charset="-122"/>
                <a:cs typeface="Heebo" pitchFamily="34" charset="-120"/>
              </a:rPr>
              <a:t>L'outil de présentation qui donne vie à vos idées avec des diapositives captivantes.</a:t>
            </a:r>
            <a:endParaRPr lang="en-US" sz="1750"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randombar(horizontal)">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fade">
                                      <p:cBhvr>
                                        <p:cTn id="18" dur="500"/>
                                        <p:tgtEl>
                                          <p:spTgt spid="6">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randombar(horizont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xEl>
                                              <p:pRg st="0" end="0"/>
                                            </p:txEl>
                                          </p:spTgt>
                                        </p:tgtEl>
                                        <p:attrNameLst>
                                          <p:attrName>style.visibility</p:attrName>
                                        </p:attrNameLst>
                                      </p:cBhvr>
                                      <p:to>
                                        <p:strVal val="visible"/>
                                      </p:to>
                                    </p:set>
                                    <p:animEffect transition="in" filter="fade">
                                      <p:cBhvr>
                                        <p:cTn id="32" dur="500"/>
                                        <p:tgtEl>
                                          <p:spTgt spid="9">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randombar(horizontal)">
                                      <p:cBhvr>
                                        <p:cTn id="41" dur="500"/>
                                        <p:tgtEl>
                                          <p:spTgt spid="11"/>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2">
                                            <p:txEl>
                                              <p:pRg st="0" end="0"/>
                                            </p:txEl>
                                          </p:spTgt>
                                        </p:tgtEl>
                                        <p:attrNameLst>
                                          <p:attrName>style.visibility</p:attrName>
                                        </p:attrNameLst>
                                      </p:cBhvr>
                                      <p:to>
                                        <p:strVal val="visible"/>
                                      </p:to>
                                    </p:set>
                                    <p:animEffect transition="in" filter="fade">
                                      <p:cBhvr>
                                        <p:cTn id="46" dur="500"/>
                                        <p:tgtEl>
                                          <p:spTgt spid="12">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0"/>
            <a:ext cx="14630400" cy="8229600"/>
          </a:xfrm>
          <a:prstGeom prst="rect">
            <a:avLst/>
          </a:prstGeom>
        </p:spPr>
      </p:pic>
      <p:sp>
        <p:nvSpPr>
          <p:cNvPr id="4" name="Text 1"/>
          <p:cNvSpPr/>
          <p:nvPr/>
        </p:nvSpPr>
        <p:spPr>
          <a:xfrm>
            <a:off x="2037993" y="1176695"/>
            <a:ext cx="8892540" cy="694373"/>
          </a:xfrm>
          <a:prstGeom prst="rect">
            <a:avLst/>
          </a:prstGeom>
          <a:noFill/>
          <a:ln/>
        </p:spPr>
        <p:txBody>
          <a:bodyPr wrap="none" rtlCol="0" anchor="t"/>
          <a:lstStyle/>
          <a:p>
            <a:pPr marL="0" indent="0">
              <a:lnSpc>
                <a:spcPts val="5468"/>
              </a:lnSpc>
              <a:buNone/>
            </a:pPr>
            <a:r>
              <a:rPr lang="en-US" sz="4374" i="1" dirty="0">
                <a:solidFill>
                  <a:srgbClr val="F2F0F4"/>
                </a:solidFill>
                <a:latin typeface="Montserrat" pitchFamily="34" charset="0"/>
                <a:ea typeface="Montserrat" pitchFamily="34" charset="-122"/>
                <a:cs typeface="Montserrat" pitchFamily="34" charset="-120"/>
              </a:rPr>
              <a:t>Les Services Google pour les TIC</a:t>
            </a:r>
            <a:endParaRPr lang="en-US" sz="4374" dirty="0"/>
          </a:p>
        </p:txBody>
      </p:sp>
      <p:pic>
        <p:nvPicPr>
          <p:cNvPr id="5" name="Image 1" descr="preencoded.pn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371023" y="2315408"/>
            <a:ext cx="444341" cy="444341"/>
          </a:xfrm>
          <a:prstGeom prst="rect">
            <a:avLst/>
          </a:prstGeom>
        </p:spPr>
      </p:pic>
      <p:sp>
        <p:nvSpPr>
          <p:cNvPr id="6" name="Text 2"/>
          <p:cNvSpPr/>
          <p:nvPr/>
        </p:nvSpPr>
        <p:spPr>
          <a:xfrm>
            <a:off x="3482221" y="2981920"/>
            <a:ext cx="2221944" cy="347186"/>
          </a:xfrm>
          <a:prstGeom prst="rect">
            <a:avLst/>
          </a:prstGeom>
          <a:noFill/>
          <a:ln/>
        </p:spPr>
        <p:txBody>
          <a:bodyPr wrap="none" rtlCol="0" anchor="t"/>
          <a:lstStyle/>
          <a:p>
            <a:pPr marL="0" indent="0" algn="ctr">
              <a:lnSpc>
                <a:spcPts val="2734"/>
              </a:lnSpc>
              <a:buNone/>
            </a:pPr>
            <a:r>
              <a:rPr lang="en-US" sz="2187" dirty="0">
                <a:solidFill>
                  <a:srgbClr val="F2F0F4"/>
                </a:solidFill>
                <a:latin typeface="Montserrat" pitchFamily="34" charset="0"/>
                <a:ea typeface="Montserrat" pitchFamily="34" charset="-122"/>
                <a:cs typeface="Montserrat" pitchFamily="34" charset="-120"/>
              </a:rPr>
              <a:t>Google Drive</a:t>
            </a:r>
            <a:endParaRPr lang="en-US" sz="2187" dirty="0"/>
          </a:p>
        </p:txBody>
      </p:sp>
      <p:sp>
        <p:nvSpPr>
          <p:cNvPr id="7" name="Text 3"/>
          <p:cNvSpPr/>
          <p:nvPr/>
        </p:nvSpPr>
        <p:spPr>
          <a:xfrm>
            <a:off x="2037993" y="3462338"/>
            <a:ext cx="5110520" cy="710803"/>
          </a:xfrm>
          <a:prstGeom prst="rect">
            <a:avLst/>
          </a:prstGeom>
          <a:noFill/>
          <a:ln/>
        </p:spPr>
        <p:txBody>
          <a:bodyPr wrap="square" rtlCol="0" anchor="t"/>
          <a:lstStyle/>
          <a:p>
            <a:pPr marL="0" indent="0" algn="ctr">
              <a:lnSpc>
                <a:spcPts val="2799"/>
              </a:lnSpc>
              <a:buNone/>
            </a:pPr>
            <a:r>
              <a:rPr lang="en-US" sz="1750" dirty="0">
                <a:solidFill>
                  <a:srgbClr val="DCD7E5"/>
                </a:solidFill>
                <a:latin typeface="Heebo" pitchFamily="34" charset="0"/>
                <a:ea typeface="Heebo" pitchFamily="34" charset="-122"/>
                <a:cs typeface="Heebo" pitchFamily="34" charset="-120"/>
              </a:rPr>
              <a:t>Stockez et partagez vos fichiers en ligne en toute sécurité avec Google Drive.</a:t>
            </a:r>
            <a:endParaRPr lang="en-US" sz="1750" dirty="0"/>
          </a:p>
        </p:txBody>
      </p:sp>
      <p:pic>
        <p:nvPicPr>
          <p:cNvPr id="8" name="Image 2" descr="preencoded.png"/>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814917" y="2315408"/>
            <a:ext cx="444341" cy="444341"/>
          </a:xfrm>
          <a:prstGeom prst="rect">
            <a:avLst/>
          </a:prstGeom>
        </p:spPr>
      </p:pic>
      <p:sp>
        <p:nvSpPr>
          <p:cNvPr id="9" name="Text 4"/>
          <p:cNvSpPr/>
          <p:nvPr/>
        </p:nvSpPr>
        <p:spPr>
          <a:xfrm>
            <a:off x="8926116" y="2981920"/>
            <a:ext cx="2221944" cy="347186"/>
          </a:xfrm>
          <a:prstGeom prst="rect">
            <a:avLst/>
          </a:prstGeom>
          <a:noFill/>
          <a:ln/>
        </p:spPr>
        <p:txBody>
          <a:bodyPr wrap="none" rtlCol="0" anchor="t"/>
          <a:lstStyle/>
          <a:p>
            <a:pPr marL="0" indent="0" algn="ctr">
              <a:lnSpc>
                <a:spcPts val="2734"/>
              </a:lnSpc>
              <a:buNone/>
            </a:pPr>
            <a:r>
              <a:rPr lang="en-US" sz="2187" dirty="0">
                <a:solidFill>
                  <a:srgbClr val="F2F0F4"/>
                </a:solidFill>
                <a:latin typeface="Montserrat" pitchFamily="34" charset="0"/>
                <a:ea typeface="Montserrat" pitchFamily="34" charset="-122"/>
                <a:cs typeface="Montserrat" pitchFamily="34" charset="-120"/>
              </a:rPr>
              <a:t>Google Docs</a:t>
            </a:r>
            <a:endParaRPr lang="en-US" sz="2187" dirty="0"/>
          </a:p>
        </p:txBody>
      </p:sp>
      <p:sp>
        <p:nvSpPr>
          <p:cNvPr id="10" name="Text 5"/>
          <p:cNvSpPr/>
          <p:nvPr/>
        </p:nvSpPr>
        <p:spPr>
          <a:xfrm>
            <a:off x="7481768" y="3462338"/>
            <a:ext cx="5110639" cy="710803"/>
          </a:xfrm>
          <a:prstGeom prst="rect">
            <a:avLst/>
          </a:prstGeom>
          <a:noFill/>
          <a:ln/>
        </p:spPr>
        <p:txBody>
          <a:bodyPr wrap="square" rtlCol="0" anchor="t"/>
          <a:lstStyle/>
          <a:p>
            <a:pPr marL="0" indent="0" algn="ctr">
              <a:lnSpc>
                <a:spcPts val="2799"/>
              </a:lnSpc>
              <a:buNone/>
            </a:pPr>
            <a:r>
              <a:rPr lang="en-US" sz="1750" dirty="0">
                <a:solidFill>
                  <a:srgbClr val="DCD7E5"/>
                </a:solidFill>
                <a:latin typeface="Heebo" pitchFamily="34" charset="0"/>
                <a:ea typeface="Heebo" pitchFamily="34" charset="-122"/>
                <a:cs typeface="Heebo" pitchFamily="34" charset="-120"/>
              </a:rPr>
              <a:t>Collaborez en temps réel sur des documents avec Google Docs, simplifiant ainsi le travail d'équipe.</a:t>
            </a:r>
            <a:endParaRPr lang="en-US" sz="1750" dirty="0"/>
          </a:p>
        </p:txBody>
      </p:sp>
      <p:pic>
        <p:nvPicPr>
          <p:cNvPr id="11" name="Image 3" descr="preencoded.png"/>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4371023" y="4839653"/>
            <a:ext cx="444341" cy="444341"/>
          </a:xfrm>
          <a:prstGeom prst="rect">
            <a:avLst/>
          </a:prstGeom>
        </p:spPr>
      </p:pic>
      <p:sp>
        <p:nvSpPr>
          <p:cNvPr id="12" name="Text 6"/>
          <p:cNvSpPr/>
          <p:nvPr/>
        </p:nvSpPr>
        <p:spPr>
          <a:xfrm>
            <a:off x="3482221" y="5506164"/>
            <a:ext cx="2221944" cy="347186"/>
          </a:xfrm>
          <a:prstGeom prst="rect">
            <a:avLst/>
          </a:prstGeom>
          <a:noFill/>
          <a:ln/>
        </p:spPr>
        <p:txBody>
          <a:bodyPr wrap="none" rtlCol="0" anchor="t"/>
          <a:lstStyle/>
          <a:p>
            <a:pPr marL="0" indent="0" algn="ctr">
              <a:lnSpc>
                <a:spcPts val="2734"/>
              </a:lnSpc>
              <a:buNone/>
            </a:pPr>
            <a:r>
              <a:rPr lang="en-US" sz="2187" dirty="0">
                <a:solidFill>
                  <a:srgbClr val="F2F0F4"/>
                </a:solidFill>
                <a:latin typeface="Montserrat" pitchFamily="34" charset="0"/>
                <a:ea typeface="Montserrat" pitchFamily="34" charset="-122"/>
                <a:cs typeface="Montserrat" pitchFamily="34" charset="-120"/>
              </a:rPr>
              <a:t>Google Meet</a:t>
            </a:r>
            <a:endParaRPr lang="en-US" sz="2187" dirty="0"/>
          </a:p>
        </p:txBody>
      </p:sp>
      <p:sp>
        <p:nvSpPr>
          <p:cNvPr id="13" name="Text 7"/>
          <p:cNvSpPr/>
          <p:nvPr/>
        </p:nvSpPr>
        <p:spPr>
          <a:xfrm>
            <a:off x="2037993" y="5986582"/>
            <a:ext cx="5110520" cy="710803"/>
          </a:xfrm>
          <a:prstGeom prst="rect">
            <a:avLst/>
          </a:prstGeom>
          <a:noFill/>
          <a:ln/>
        </p:spPr>
        <p:txBody>
          <a:bodyPr wrap="square" rtlCol="0" anchor="t"/>
          <a:lstStyle/>
          <a:p>
            <a:pPr marL="0" indent="0" algn="ctr">
              <a:lnSpc>
                <a:spcPts val="2799"/>
              </a:lnSpc>
              <a:buNone/>
            </a:pPr>
            <a:r>
              <a:rPr lang="en-US" sz="1750" dirty="0">
                <a:solidFill>
                  <a:srgbClr val="DCD7E5"/>
                </a:solidFill>
                <a:latin typeface="Heebo" pitchFamily="34" charset="0"/>
                <a:ea typeface="Heebo" pitchFamily="34" charset="-122"/>
                <a:cs typeface="Heebo" pitchFamily="34" charset="-120"/>
              </a:rPr>
              <a:t>Organisez des réunions en ligne et communiquez facilement avec vos collègues grâce à Google Meet.</a:t>
            </a:r>
            <a:endParaRPr lang="en-US" sz="1750" dirty="0"/>
          </a:p>
        </p:txBody>
      </p:sp>
      <p:pic>
        <p:nvPicPr>
          <p:cNvPr id="14" name="Image 4" descr="preencoded.png"/>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9814917" y="4839653"/>
            <a:ext cx="444341" cy="444341"/>
          </a:xfrm>
          <a:prstGeom prst="rect">
            <a:avLst/>
          </a:prstGeom>
        </p:spPr>
      </p:pic>
      <p:sp>
        <p:nvSpPr>
          <p:cNvPr id="15" name="Text 8"/>
          <p:cNvSpPr/>
          <p:nvPr/>
        </p:nvSpPr>
        <p:spPr>
          <a:xfrm>
            <a:off x="8926116" y="5506164"/>
            <a:ext cx="2221944" cy="347186"/>
          </a:xfrm>
          <a:prstGeom prst="rect">
            <a:avLst/>
          </a:prstGeom>
          <a:noFill/>
          <a:ln/>
        </p:spPr>
        <p:txBody>
          <a:bodyPr wrap="none" rtlCol="0" anchor="t"/>
          <a:lstStyle/>
          <a:p>
            <a:pPr marL="0" indent="0" algn="ctr">
              <a:lnSpc>
                <a:spcPts val="2734"/>
              </a:lnSpc>
              <a:buNone/>
            </a:pPr>
            <a:r>
              <a:rPr lang="en-US" sz="2187" dirty="0">
                <a:solidFill>
                  <a:srgbClr val="F2F0F4"/>
                </a:solidFill>
                <a:latin typeface="Montserrat" pitchFamily="34" charset="0"/>
                <a:ea typeface="Montserrat" pitchFamily="34" charset="-122"/>
                <a:cs typeface="Montserrat" pitchFamily="34" charset="-120"/>
              </a:rPr>
              <a:t>Google Maps</a:t>
            </a:r>
            <a:endParaRPr lang="en-US" sz="2187" dirty="0"/>
          </a:p>
        </p:txBody>
      </p:sp>
      <p:sp>
        <p:nvSpPr>
          <p:cNvPr id="16" name="Text 9"/>
          <p:cNvSpPr/>
          <p:nvPr/>
        </p:nvSpPr>
        <p:spPr>
          <a:xfrm>
            <a:off x="7481768" y="5986582"/>
            <a:ext cx="5110639" cy="1066205"/>
          </a:xfrm>
          <a:prstGeom prst="rect">
            <a:avLst/>
          </a:prstGeom>
          <a:noFill/>
          <a:ln/>
        </p:spPr>
        <p:txBody>
          <a:bodyPr wrap="square" rtlCol="0" anchor="t"/>
          <a:lstStyle/>
          <a:p>
            <a:pPr marL="0" indent="0" algn="ctr">
              <a:lnSpc>
                <a:spcPts val="2799"/>
              </a:lnSpc>
              <a:buNone/>
            </a:pPr>
            <a:r>
              <a:rPr lang="en-US" sz="1750" dirty="0">
                <a:solidFill>
                  <a:srgbClr val="DCD7E5"/>
                </a:solidFill>
                <a:latin typeface="Heebo" pitchFamily="34" charset="0"/>
                <a:ea typeface="Heebo" pitchFamily="34" charset="-122"/>
                <a:cs typeface="Heebo" pitchFamily="34" charset="-120"/>
              </a:rPr>
              <a:t>Naviguez, explorez et découvrez votre monde avec Google Maps, un outil essentiel pour la géolocalisation.</a:t>
            </a:r>
            <a:endParaRPr lang="en-US" sz="1750"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inVertical)">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Effect transition="in" filter="barn(inVertical)">
                                      <p:cBhvr>
                                        <p:cTn id="19" dur="500"/>
                                        <p:tgtEl>
                                          <p:spTgt spid="6">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barn(inVertical)">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9">
                                            <p:txEl>
                                              <p:pRg st="0" end="0"/>
                                            </p:txEl>
                                          </p:spTgt>
                                        </p:tgtEl>
                                        <p:attrNameLst>
                                          <p:attrName>style.visibility</p:attrName>
                                        </p:attrNameLst>
                                      </p:cBhvr>
                                      <p:to>
                                        <p:strVal val="visible"/>
                                      </p:to>
                                    </p:set>
                                    <p:animEffect transition="in" filter="fade">
                                      <p:cBhvr>
                                        <p:cTn id="33" dur="500"/>
                                        <p:tgtEl>
                                          <p:spTgt spid="9">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barn(inVertical)">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2">
                                            <p:txEl>
                                              <p:pRg st="0" end="0"/>
                                            </p:txEl>
                                          </p:spTgt>
                                        </p:tgtEl>
                                        <p:attrNameLst>
                                          <p:attrName>style.visibility</p:attrName>
                                        </p:attrNameLst>
                                      </p:cBhvr>
                                      <p:to>
                                        <p:strVal val="visible"/>
                                      </p:to>
                                    </p:set>
                                    <p:animEffect transition="in" filter="fade">
                                      <p:cBhvr>
                                        <p:cTn id="47" dur="500"/>
                                        <p:tgtEl>
                                          <p:spTgt spid="12">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6" presetClass="entr" presetSubtype="21" fill="hold" nodeType="clickEffect">
                                  <p:stCondLst>
                                    <p:cond delay="0"/>
                                  </p:stCondLst>
                                  <p:childTnLst>
                                    <p:set>
                                      <p:cBhvr>
                                        <p:cTn id="55" dur="1" fill="hold">
                                          <p:stCondLst>
                                            <p:cond delay="0"/>
                                          </p:stCondLst>
                                        </p:cTn>
                                        <p:tgtEl>
                                          <p:spTgt spid="14"/>
                                        </p:tgtEl>
                                        <p:attrNameLst>
                                          <p:attrName>style.visibility</p:attrName>
                                        </p:attrNameLst>
                                      </p:cBhvr>
                                      <p:to>
                                        <p:strVal val="visible"/>
                                      </p:to>
                                    </p:set>
                                    <p:animEffect transition="in" filter="barn(inVertical)">
                                      <p:cBhvr>
                                        <p:cTn id="56" dur="500"/>
                                        <p:tgtEl>
                                          <p:spTgt spid="14"/>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15">
                                            <p:txEl>
                                              <p:pRg st="0" end="0"/>
                                            </p:txEl>
                                          </p:spTgt>
                                        </p:tgtEl>
                                        <p:attrNameLst>
                                          <p:attrName>style.visibility</p:attrName>
                                        </p:attrNameLst>
                                      </p:cBhvr>
                                      <p:to>
                                        <p:strVal val="visible"/>
                                      </p:to>
                                    </p:set>
                                    <p:animEffect transition="in" filter="fade">
                                      <p:cBhvr>
                                        <p:cTn id="61" dur="500"/>
                                        <p:tgtEl>
                                          <p:spTgt spid="15">
                                            <p:txEl>
                                              <p:pRg st="0" end="0"/>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0"/>
            <a:ext cx="14630400" cy="8229600"/>
          </a:xfrm>
          <a:prstGeom prst="rect">
            <a:avLst/>
          </a:prstGeom>
        </p:spPr>
      </p:pic>
      <p:pic>
        <p:nvPicPr>
          <p:cNvPr id="4" name="Image 1" descr="preencoded.pn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5126" y="0"/>
            <a:ext cx="3657600" cy="8229600"/>
          </a:xfrm>
          <a:prstGeom prst="rect">
            <a:avLst/>
          </a:prstGeom>
        </p:spPr>
      </p:pic>
      <p:sp>
        <p:nvSpPr>
          <p:cNvPr id="5" name="Text 1"/>
          <p:cNvSpPr/>
          <p:nvPr/>
        </p:nvSpPr>
        <p:spPr>
          <a:xfrm>
            <a:off x="4483894" y="607576"/>
            <a:ext cx="9320213" cy="1377077"/>
          </a:xfrm>
          <a:prstGeom prst="rect">
            <a:avLst/>
          </a:prstGeom>
          <a:noFill/>
          <a:ln/>
        </p:spPr>
        <p:txBody>
          <a:bodyPr wrap="square" rtlCol="0" anchor="t"/>
          <a:lstStyle/>
          <a:p>
            <a:pPr marL="0" indent="0">
              <a:lnSpc>
                <a:spcPts val="5422"/>
              </a:lnSpc>
              <a:buNone/>
            </a:pPr>
            <a:r>
              <a:rPr lang="en-US" sz="4338" i="1" dirty="0">
                <a:solidFill>
                  <a:srgbClr val="F2F0F4"/>
                </a:solidFill>
                <a:latin typeface="Montserrat" pitchFamily="34" charset="0"/>
                <a:ea typeface="Montserrat" pitchFamily="34" charset="-122"/>
                <a:cs typeface="Montserrat" pitchFamily="34" charset="-120"/>
              </a:rPr>
              <a:t>Un aperçu global de GitHub et Git</a:t>
            </a:r>
            <a:endParaRPr lang="en-US" sz="4338" dirty="0"/>
          </a:p>
        </p:txBody>
      </p:sp>
      <p:sp>
        <p:nvSpPr>
          <p:cNvPr id="6" name="Shape 2"/>
          <p:cNvSpPr/>
          <p:nvPr/>
        </p:nvSpPr>
        <p:spPr>
          <a:xfrm>
            <a:off x="4792385" y="2315170"/>
            <a:ext cx="44053" cy="5306854"/>
          </a:xfrm>
          <a:prstGeom prst="roundRect">
            <a:avLst>
              <a:gd name="adj" fmla="val 225099"/>
            </a:avLst>
          </a:prstGeom>
          <a:solidFill>
            <a:srgbClr val="481782"/>
          </a:solidFill>
          <a:ln/>
        </p:spPr>
      </p:sp>
      <p:sp>
        <p:nvSpPr>
          <p:cNvPr id="7" name="Shape 3"/>
          <p:cNvSpPr/>
          <p:nvPr/>
        </p:nvSpPr>
        <p:spPr>
          <a:xfrm>
            <a:off x="5062299" y="2713077"/>
            <a:ext cx="771168" cy="44053"/>
          </a:xfrm>
          <a:prstGeom prst="roundRect">
            <a:avLst>
              <a:gd name="adj" fmla="val 225099"/>
            </a:avLst>
          </a:prstGeom>
          <a:solidFill>
            <a:srgbClr val="481782"/>
          </a:solidFill>
          <a:ln/>
        </p:spPr>
      </p:sp>
      <p:sp>
        <p:nvSpPr>
          <p:cNvPr id="8" name="Shape 4"/>
          <p:cNvSpPr/>
          <p:nvPr/>
        </p:nvSpPr>
        <p:spPr>
          <a:xfrm>
            <a:off x="4566523" y="2487335"/>
            <a:ext cx="495776" cy="495776"/>
          </a:xfrm>
          <a:prstGeom prst="roundRect">
            <a:avLst>
              <a:gd name="adj" fmla="val 20002"/>
            </a:avLst>
          </a:prstGeom>
          <a:solidFill>
            <a:srgbClr val="3C136D"/>
          </a:solidFill>
          <a:ln w="13692">
            <a:solidFill>
              <a:srgbClr val="481782"/>
            </a:solidFill>
            <a:prstDash val="solid"/>
          </a:ln>
        </p:spPr>
      </p:sp>
      <p:sp>
        <p:nvSpPr>
          <p:cNvPr id="9" name="Text 5"/>
          <p:cNvSpPr/>
          <p:nvPr/>
        </p:nvSpPr>
        <p:spPr>
          <a:xfrm>
            <a:off x="4753451" y="2528649"/>
            <a:ext cx="121920" cy="413147"/>
          </a:xfrm>
          <a:prstGeom prst="rect">
            <a:avLst/>
          </a:prstGeom>
          <a:noFill/>
          <a:ln/>
        </p:spPr>
        <p:txBody>
          <a:bodyPr wrap="none" rtlCol="0" anchor="t"/>
          <a:lstStyle/>
          <a:p>
            <a:pPr marL="0" indent="0" algn="ctr">
              <a:lnSpc>
                <a:spcPts val="3253"/>
              </a:lnSpc>
              <a:buNone/>
            </a:pPr>
            <a:r>
              <a:rPr lang="en-US" sz="2603" dirty="0">
                <a:solidFill>
                  <a:srgbClr val="DCD7E5"/>
                </a:solidFill>
                <a:latin typeface="Montserrat" pitchFamily="34" charset="0"/>
                <a:ea typeface="Montserrat" pitchFamily="34" charset="-122"/>
                <a:cs typeface="Montserrat" pitchFamily="34" charset="-120"/>
              </a:rPr>
              <a:t>1</a:t>
            </a:r>
            <a:endParaRPr lang="en-US" sz="2603" dirty="0"/>
          </a:p>
        </p:txBody>
      </p:sp>
      <p:sp>
        <p:nvSpPr>
          <p:cNvPr id="10" name="Text 6"/>
          <p:cNvSpPr/>
          <p:nvPr/>
        </p:nvSpPr>
        <p:spPr>
          <a:xfrm>
            <a:off x="6026348" y="2535436"/>
            <a:ext cx="2203609" cy="344329"/>
          </a:xfrm>
          <a:prstGeom prst="rect">
            <a:avLst/>
          </a:prstGeom>
          <a:noFill/>
          <a:ln/>
        </p:spPr>
        <p:txBody>
          <a:bodyPr wrap="none" rtlCol="0" anchor="t"/>
          <a:lstStyle/>
          <a:p>
            <a:pPr marL="0" indent="0" algn="l">
              <a:lnSpc>
                <a:spcPts val="2711"/>
              </a:lnSpc>
              <a:buNone/>
            </a:pPr>
            <a:r>
              <a:rPr lang="en-US" sz="2169" dirty="0">
                <a:solidFill>
                  <a:srgbClr val="DCD7E5"/>
                </a:solidFill>
                <a:latin typeface="Montserrat" pitchFamily="34" charset="0"/>
                <a:ea typeface="Montserrat" pitchFamily="34" charset="-122"/>
                <a:cs typeface="Montserrat" pitchFamily="34" charset="-120"/>
              </a:rPr>
              <a:t>git:</a:t>
            </a:r>
            <a:endParaRPr lang="en-US" sz="2169" dirty="0"/>
          </a:p>
        </p:txBody>
      </p:sp>
      <p:sp>
        <p:nvSpPr>
          <p:cNvPr id="11" name="Text 7"/>
          <p:cNvSpPr/>
          <p:nvPr/>
        </p:nvSpPr>
        <p:spPr>
          <a:xfrm>
            <a:off x="6026348" y="3011924"/>
            <a:ext cx="7777758" cy="705088"/>
          </a:xfrm>
          <a:prstGeom prst="rect">
            <a:avLst/>
          </a:prstGeom>
          <a:noFill/>
          <a:ln/>
        </p:spPr>
        <p:txBody>
          <a:bodyPr wrap="square" rtlCol="0" anchor="t"/>
          <a:lstStyle/>
          <a:p>
            <a:pPr marL="0" indent="0" algn="l">
              <a:lnSpc>
                <a:spcPts val="2776"/>
              </a:lnSpc>
              <a:buNone/>
            </a:pPr>
            <a:r>
              <a:rPr lang="en-US" sz="1735" dirty="0">
                <a:solidFill>
                  <a:srgbClr val="DCD7E5"/>
                </a:solidFill>
                <a:latin typeface="Heebo" pitchFamily="34" charset="0"/>
                <a:ea typeface="Heebo" pitchFamily="34" charset="-122"/>
                <a:cs typeface="Heebo" pitchFamily="34" charset="-120"/>
              </a:rPr>
              <a:t>Git est un système de contrôle de version distribué qui permet de gérer les différentes versions de votre projet de manière efficace.</a:t>
            </a:r>
            <a:endParaRPr lang="en-US" sz="1735" dirty="0"/>
          </a:p>
        </p:txBody>
      </p:sp>
      <p:sp>
        <p:nvSpPr>
          <p:cNvPr id="12" name="Shape 8"/>
          <p:cNvSpPr/>
          <p:nvPr/>
        </p:nvSpPr>
        <p:spPr>
          <a:xfrm>
            <a:off x="5062299" y="4555450"/>
            <a:ext cx="771168" cy="44053"/>
          </a:xfrm>
          <a:prstGeom prst="roundRect">
            <a:avLst>
              <a:gd name="adj" fmla="val 225099"/>
            </a:avLst>
          </a:prstGeom>
          <a:solidFill>
            <a:srgbClr val="481782"/>
          </a:solidFill>
          <a:ln/>
        </p:spPr>
      </p:sp>
      <p:sp>
        <p:nvSpPr>
          <p:cNvPr id="13" name="Shape 9"/>
          <p:cNvSpPr/>
          <p:nvPr/>
        </p:nvSpPr>
        <p:spPr>
          <a:xfrm>
            <a:off x="4566523" y="4329708"/>
            <a:ext cx="495776" cy="495776"/>
          </a:xfrm>
          <a:prstGeom prst="roundRect">
            <a:avLst>
              <a:gd name="adj" fmla="val 20002"/>
            </a:avLst>
          </a:prstGeom>
          <a:solidFill>
            <a:srgbClr val="3C136D"/>
          </a:solidFill>
          <a:ln w="13692">
            <a:solidFill>
              <a:srgbClr val="481782"/>
            </a:solidFill>
            <a:prstDash val="solid"/>
          </a:ln>
        </p:spPr>
      </p:sp>
      <p:sp>
        <p:nvSpPr>
          <p:cNvPr id="14" name="Text 10"/>
          <p:cNvSpPr/>
          <p:nvPr/>
        </p:nvSpPr>
        <p:spPr>
          <a:xfrm>
            <a:off x="4719161" y="4371023"/>
            <a:ext cx="190500" cy="413147"/>
          </a:xfrm>
          <a:prstGeom prst="rect">
            <a:avLst/>
          </a:prstGeom>
          <a:noFill/>
          <a:ln/>
        </p:spPr>
        <p:txBody>
          <a:bodyPr wrap="none" rtlCol="0" anchor="t"/>
          <a:lstStyle/>
          <a:p>
            <a:pPr marL="0" indent="0" algn="ctr">
              <a:lnSpc>
                <a:spcPts val="3253"/>
              </a:lnSpc>
              <a:buNone/>
            </a:pPr>
            <a:r>
              <a:rPr lang="en-US" sz="2603" dirty="0">
                <a:solidFill>
                  <a:srgbClr val="DCD7E5"/>
                </a:solidFill>
                <a:latin typeface="Montserrat" pitchFamily="34" charset="0"/>
                <a:ea typeface="Montserrat" pitchFamily="34" charset="-122"/>
                <a:cs typeface="Montserrat" pitchFamily="34" charset="-120"/>
              </a:rPr>
              <a:t>2</a:t>
            </a:r>
            <a:endParaRPr lang="en-US" sz="2603" dirty="0"/>
          </a:p>
        </p:txBody>
      </p:sp>
      <p:sp>
        <p:nvSpPr>
          <p:cNvPr id="15" name="Text 11"/>
          <p:cNvSpPr/>
          <p:nvPr/>
        </p:nvSpPr>
        <p:spPr>
          <a:xfrm>
            <a:off x="6026348" y="4377809"/>
            <a:ext cx="2203609" cy="344329"/>
          </a:xfrm>
          <a:prstGeom prst="rect">
            <a:avLst/>
          </a:prstGeom>
          <a:noFill/>
          <a:ln/>
        </p:spPr>
        <p:txBody>
          <a:bodyPr wrap="none" rtlCol="0" anchor="t"/>
          <a:lstStyle/>
          <a:p>
            <a:pPr marL="0" indent="0" algn="l">
              <a:lnSpc>
                <a:spcPts val="2711"/>
              </a:lnSpc>
              <a:buNone/>
            </a:pPr>
            <a:r>
              <a:rPr lang="en-US" sz="2169" dirty="0">
                <a:solidFill>
                  <a:srgbClr val="DCD7E5"/>
                </a:solidFill>
                <a:latin typeface="Montserrat" pitchFamily="34" charset="0"/>
                <a:ea typeface="Montserrat" pitchFamily="34" charset="-122"/>
                <a:cs typeface="Montserrat" pitchFamily="34" charset="-120"/>
              </a:rPr>
              <a:t>GitHub:</a:t>
            </a:r>
            <a:endParaRPr lang="en-US" sz="2169" dirty="0"/>
          </a:p>
        </p:txBody>
      </p:sp>
      <p:sp>
        <p:nvSpPr>
          <p:cNvPr id="16" name="Text 12"/>
          <p:cNvSpPr/>
          <p:nvPr/>
        </p:nvSpPr>
        <p:spPr>
          <a:xfrm>
            <a:off x="6026348" y="4854297"/>
            <a:ext cx="7777758" cy="705088"/>
          </a:xfrm>
          <a:prstGeom prst="rect">
            <a:avLst/>
          </a:prstGeom>
          <a:noFill/>
          <a:ln/>
        </p:spPr>
        <p:txBody>
          <a:bodyPr wrap="square" rtlCol="0" anchor="t"/>
          <a:lstStyle/>
          <a:p>
            <a:pPr marL="0" indent="0" algn="l">
              <a:lnSpc>
                <a:spcPts val="2776"/>
              </a:lnSpc>
              <a:buNone/>
            </a:pPr>
            <a:r>
              <a:rPr lang="en-US" sz="1735" dirty="0">
                <a:solidFill>
                  <a:srgbClr val="DCD7E5"/>
                </a:solidFill>
                <a:latin typeface="Heebo" pitchFamily="34" charset="0"/>
                <a:ea typeface="Heebo" pitchFamily="34" charset="-122"/>
                <a:cs typeface="Heebo" pitchFamily="34" charset="-120"/>
              </a:rPr>
              <a:t>GitHub est une plateforme de développement collabaratif basée sur git , c'est un endroit ou les développeurs stockent , gèrent, et partage leurs code source.</a:t>
            </a:r>
            <a:endParaRPr lang="en-US" sz="1735" dirty="0"/>
          </a:p>
        </p:txBody>
      </p:sp>
      <p:sp>
        <p:nvSpPr>
          <p:cNvPr id="17" name="Shape 13"/>
          <p:cNvSpPr/>
          <p:nvPr/>
        </p:nvSpPr>
        <p:spPr>
          <a:xfrm>
            <a:off x="5062299" y="6397823"/>
            <a:ext cx="771168" cy="44053"/>
          </a:xfrm>
          <a:prstGeom prst="roundRect">
            <a:avLst>
              <a:gd name="adj" fmla="val 225099"/>
            </a:avLst>
          </a:prstGeom>
          <a:solidFill>
            <a:srgbClr val="481782"/>
          </a:solidFill>
          <a:ln/>
        </p:spPr>
      </p:sp>
      <p:sp>
        <p:nvSpPr>
          <p:cNvPr id="18" name="Shape 14"/>
          <p:cNvSpPr/>
          <p:nvPr/>
        </p:nvSpPr>
        <p:spPr>
          <a:xfrm>
            <a:off x="4566523" y="6172081"/>
            <a:ext cx="495776" cy="495776"/>
          </a:xfrm>
          <a:prstGeom prst="roundRect">
            <a:avLst>
              <a:gd name="adj" fmla="val 20002"/>
            </a:avLst>
          </a:prstGeom>
          <a:solidFill>
            <a:srgbClr val="3C136D"/>
          </a:solidFill>
          <a:ln w="13692">
            <a:solidFill>
              <a:srgbClr val="481782"/>
            </a:solidFill>
            <a:prstDash val="solid"/>
          </a:ln>
        </p:spPr>
      </p:sp>
      <p:sp>
        <p:nvSpPr>
          <p:cNvPr id="19" name="Text 15"/>
          <p:cNvSpPr/>
          <p:nvPr/>
        </p:nvSpPr>
        <p:spPr>
          <a:xfrm>
            <a:off x="4722971" y="6213396"/>
            <a:ext cx="182880" cy="413147"/>
          </a:xfrm>
          <a:prstGeom prst="rect">
            <a:avLst/>
          </a:prstGeom>
          <a:noFill/>
          <a:ln/>
        </p:spPr>
        <p:txBody>
          <a:bodyPr wrap="none" rtlCol="0" anchor="t"/>
          <a:lstStyle/>
          <a:p>
            <a:pPr marL="0" indent="0" algn="ctr">
              <a:lnSpc>
                <a:spcPts val="3253"/>
              </a:lnSpc>
              <a:buNone/>
            </a:pPr>
            <a:r>
              <a:rPr lang="en-US" sz="2603" dirty="0">
                <a:solidFill>
                  <a:srgbClr val="DCD7E5"/>
                </a:solidFill>
                <a:latin typeface="Montserrat" pitchFamily="34" charset="0"/>
                <a:ea typeface="Montserrat" pitchFamily="34" charset="-122"/>
                <a:cs typeface="Montserrat" pitchFamily="34" charset="-120"/>
              </a:rPr>
              <a:t>3</a:t>
            </a:r>
            <a:endParaRPr lang="en-US" sz="2603" dirty="0"/>
          </a:p>
        </p:txBody>
      </p:sp>
      <p:sp>
        <p:nvSpPr>
          <p:cNvPr id="20" name="Text 16"/>
          <p:cNvSpPr/>
          <p:nvPr/>
        </p:nvSpPr>
        <p:spPr>
          <a:xfrm>
            <a:off x="6026348" y="6220182"/>
            <a:ext cx="3291840" cy="344329"/>
          </a:xfrm>
          <a:prstGeom prst="rect">
            <a:avLst/>
          </a:prstGeom>
          <a:noFill/>
          <a:ln/>
        </p:spPr>
        <p:txBody>
          <a:bodyPr wrap="none" rtlCol="0" anchor="t"/>
          <a:lstStyle/>
          <a:p>
            <a:pPr marL="0" indent="0" algn="l">
              <a:lnSpc>
                <a:spcPts val="2711"/>
              </a:lnSpc>
              <a:buNone/>
            </a:pPr>
            <a:r>
              <a:rPr lang="en-US" sz="2169" dirty="0">
                <a:solidFill>
                  <a:srgbClr val="DCD7E5"/>
                </a:solidFill>
                <a:latin typeface="Montserrat" pitchFamily="34" charset="0"/>
                <a:ea typeface="Montserrat" pitchFamily="34" charset="-122"/>
                <a:cs typeface="Montserrat" pitchFamily="34" charset="-120"/>
              </a:rPr>
              <a:t>Collaboration Simplifiée</a:t>
            </a:r>
            <a:endParaRPr lang="en-US" sz="2169" dirty="0"/>
          </a:p>
        </p:txBody>
      </p:sp>
      <p:sp>
        <p:nvSpPr>
          <p:cNvPr id="21" name="Text 17"/>
          <p:cNvSpPr/>
          <p:nvPr/>
        </p:nvSpPr>
        <p:spPr>
          <a:xfrm>
            <a:off x="6026348" y="6696670"/>
            <a:ext cx="7777758" cy="705088"/>
          </a:xfrm>
          <a:prstGeom prst="rect">
            <a:avLst/>
          </a:prstGeom>
          <a:noFill/>
          <a:ln/>
        </p:spPr>
        <p:txBody>
          <a:bodyPr wrap="square" rtlCol="0" anchor="t"/>
          <a:lstStyle/>
          <a:p>
            <a:pPr marL="0" indent="0" algn="l">
              <a:lnSpc>
                <a:spcPts val="2776"/>
              </a:lnSpc>
              <a:buNone/>
            </a:pPr>
            <a:r>
              <a:rPr lang="en-US" sz="1735" dirty="0">
                <a:solidFill>
                  <a:srgbClr val="DCD7E5"/>
                </a:solidFill>
                <a:latin typeface="Heebo" pitchFamily="34" charset="0"/>
                <a:ea typeface="Heebo" pitchFamily="34" charset="-122"/>
                <a:cs typeface="Heebo" pitchFamily="34" charset="-120"/>
              </a:rPr>
              <a:t>Gérez les modifications, partagez vos projets et collaborez avec d'autres développeurs grâce à GitHub.</a:t>
            </a:r>
            <a:endParaRPr lang="en-US" sz="1735"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Effect transition="in" filter="fade">
                                      <p:cBhvr>
                                        <p:cTn id="13" dur="500"/>
                                        <p:tgtEl>
                                          <p:spTgt spid="10">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xEl>
                                              <p:pRg st="0" end="0"/>
                                            </p:txEl>
                                          </p:spTgt>
                                        </p:tgtEl>
                                        <p:attrNameLst>
                                          <p:attrName>style.visibility</p:attrName>
                                        </p:attrNameLst>
                                      </p:cBhvr>
                                      <p:to>
                                        <p:strVal val="visible"/>
                                      </p:to>
                                    </p:set>
                                    <p:animEffect transition="in" filter="fade">
                                      <p:cBhvr>
                                        <p:cTn id="22" dur="500"/>
                                        <p:tgtEl>
                                          <p:spTgt spid="1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0">
                                            <p:txEl>
                                              <p:pRg st="0" end="0"/>
                                            </p:txEl>
                                          </p:spTgt>
                                        </p:tgtEl>
                                        <p:attrNameLst>
                                          <p:attrName>style.visibility</p:attrName>
                                        </p:attrNameLst>
                                      </p:cBhvr>
                                      <p:to>
                                        <p:strVal val="visible"/>
                                      </p:to>
                                    </p:set>
                                    <p:animEffect transition="in" filter="fade">
                                      <p:cBhvr>
                                        <p:cTn id="31" dur="500"/>
                                        <p:tgtEl>
                                          <p:spTgt spid="20">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0"/>
            <a:ext cx="14630400" cy="8229600"/>
          </a:xfrm>
          <a:prstGeom prst="rect">
            <a:avLst/>
          </a:prstGeom>
        </p:spPr>
      </p:pic>
      <p:sp>
        <p:nvSpPr>
          <p:cNvPr id="4" name="Text 1"/>
          <p:cNvSpPr/>
          <p:nvPr/>
        </p:nvSpPr>
        <p:spPr>
          <a:xfrm>
            <a:off x="2100739" y="603766"/>
            <a:ext cx="10428923" cy="1372076"/>
          </a:xfrm>
          <a:prstGeom prst="rect">
            <a:avLst/>
          </a:prstGeom>
          <a:noFill/>
          <a:ln/>
        </p:spPr>
        <p:txBody>
          <a:bodyPr wrap="square" rtlCol="0" anchor="t"/>
          <a:lstStyle/>
          <a:p>
            <a:pPr marL="0" indent="0">
              <a:lnSpc>
                <a:spcPts val="5402"/>
              </a:lnSpc>
              <a:buNone/>
            </a:pPr>
            <a:r>
              <a:rPr lang="en-US" sz="4322" i="1" dirty="0">
                <a:solidFill>
                  <a:srgbClr val="F2F0F4"/>
                </a:solidFill>
                <a:latin typeface="Montserrat" pitchFamily="34" charset="0"/>
                <a:ea typeface="Montserrat" pitchFamily="34" charset="-122"/>
                <a:cs typeface="Montserrat" pitchFamily="34" charset="-120"/>
              </a:rPr>
              <a:t>Les diverses Technologies de l'IA liées aux TIC</a:t>
            </a:r>
            <a:endParaRPr lang="en-US" sz="4322" dirty="0"/>
          </a:p>
        </p:txBody>
      </p:sp>
      <p:pic>
        <p:nvPicPr>
          <p:cNvPr id="5" name="Image 1" descr="preencoded.pn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2100739" y="2414945"/>
            <a:ext cx="3256717" cy="2012752"/>
          </a:xfrm>
          <a:prstGeom prst="rect">
            <a:avLst/>
          </a:prstGeom>
        </p:spPr>
      </p:pic>
      <p:sp>
        <p:nvSpPr>
          <p:cNvPr id="6" name="Text 2"/>
          <p:cNvSpPr/>
          <p:nvPr/>
        </p:nvSpPr>
        <p:spPr>
          <a:xfrm>
            <a:off x="2100739" y="4702135"/>
            <a:ext cx="3256717" cy="686038"/>
          </a:xfrm>
          <a:prstGeom prst="rect">
            <a:avLst/>
          </a:prstGeom>
          <a:noFill/>
          <a:ln/>
        </p:spPr>
        <p:txBody>
          <a:bodyPr wrap="square" rtlCol="0" anchor="t"/>
          <a:lstStyle/>
          <a:p>
            <a:pPr marL="0" indent="0" algn="l">
              <a:lnSpc>
                <a:spcPts val="2701"/>
              </a:lnSpc>
              <a:buNone/>
            </a:pPr>
            <a:r>
              <a:rPr lang="en-US" sz="2161" dirty="0">
                <a:solidFill>
                  <a:srgbClr val="F2F0F4"/>
                </a:solidFill>
                <a:latin typeface="Montserrat" pitchFamily="34" charset="0"/>
                <a:ea typeface="Montserrat" pitchFamily="34" charset="-122"/>
                <a:cs typeface="Montserrat" pitchFamily="34" charset="-120"/>
              </a:rPr>
              <a:t>Intelligence Artificielle (IA)</a:t>
            </a:r>
            <a:endParaRPr lang="en-US" sz="2161" dirty="0"/>
          </a:p>
        </p:txBody>
      </p:sp>
      <p:sp>
        <p:nvSpPr>
          <p:cNvPr id="7" name="Text 3"/>
          <p:cNvSpPr/>
          <p:nvPr/>
        </p:nvSpPr>
        <p:spPr>
          <a:xfrm>
            <a:off x="2100739" y="5519857"/>
            <a:ext cx="3256717" cy="2107406"/>
          </a:xfrm>
          <a:prstGeom prst="rect">
            <a:avLst/>
          </a:prstGeom>
          <a:noFill/>
          <a:ln/>
        </p:spPr>
        <p:txBody>
          <a:bodyPr wrap="square" rtlCol="0" anchor="t"/>
          <a:lstStyle/>
          <a:p>
            <a:pPr marL="0" indent="0" algn="l">
              <a:lnSpc>
                <a:spcPts val="2766"/>
              </a:lnSpc>
              <a:buNone/>
            </a:pPr>
            <a:r>
              <a:rPr lang="en-US" sz="1729" dirty="0">
                <a:solidFill>
                  <a:srgbClr val="DCD7E5"/>
                </a:solidFill>
                <a:latin typeface="Heebo" pitchFamily="34" charset="0"/>
                <a:ea typeface="Heebo" pitchFamily="34" charset="-122"/>
                <a:cs typeface="Heebo" pitchFamily="34" charset="-120"/>
              </a:rPr>
              <a:t>L'IA permet aux ordinateurs d'apprendre et de simuler l'intelligence humaine dans divers domaines tels que la reconnaissance vocale et l'analyse des données.</a:t>
            </a:r>
            <a:endParaRPr lang="en-US" sz="1729" dirty="0"/>
          </a:p>
        </p:txBody>
      </p:sp>
      <p:pic>
        <p:nvPicPr>
          <p:cNvPr id="8" name="Image 2" descr="preencoded.png"/>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5686782" y="2414945"/>
            <a:ext cx="3256717" cy="2012752"/>
          </a:xfrm>
          <a:prstGeom prst="rect">
            <a:avLst/>
          </a:prstGeom>
        </p:spPr>
      </p:pic>
      <p:sp>
        <p:nvSpPr>
          <p:cNvPr id="9" name="Text 4"/>
          <p:cNvSpPr/>
          <p:nvPr/>
        </p:nvSpPr>
        <p:spPr>
          <a:xfrm>
            <a:off x="5686782" y="4702135"/>
            <a:ext cx="3256717" cy="686038"/>
          </a:xfrm>
          <a:prstGeom prst="rect">
            <a:avLst/>
          </a:prstGeom>
          <a:noFill/>
          <a:ln/>
        </p:spPr>
        <p:txBody>
          <a:bodyPr wrap="square" rtlCol="0" anchor="t"/>
          <a:lstStyle/>
          <a:p>
            <a:pPr marL="0" indent="0" algn="l">
              <a:lnSpc>
                <a:spcPts val="2701"/>
              </a:lnSpc>
              <a:buNone/>
            </a:pPr>
            <a:r>
              <a:rPr lang="en-US" sz="2161" dirty="0">
                <a:solidFill>
                  <a:srgbClr val="F2F0F4"/>
                </a:solidFill>
                <a:latin typeface="Montserrat" pitchFamily="34" charset="0"/>
                <a:ea typeface="Montserrat" pitchFamily="34" charset="-122"/>
                <a:cs typeface="Montserrat" pitchFamily="34" charset="-120"/>
              </a:rPr>
              <a:t>Apprentissage Automatique</a:t>
            </a:r>
            <a:endParaRPr lang="en-US" sz="2161" dirty="0"/>
          </a:p>
        </p:txBody>
      </p:sp>
      <p:sp>
        <p:nvSpPr>
          <p:cNvPr id="10" name="Text 5"/>
          <p:cNvSpPr/>
          <p:nvPr/>
        </p:nvSpPr>
        <p:spPr>
          <a:xfrm>
            <a:off x="5686782" y="5519857"/>
            <a:ext cx="3256717" cy="1756172"/>
          </a:xfrm>
          <a:prstGeom prst="rect">
            <a:avLst/>
          </a:prstGeom>
          <a:noFill/>
          <a:ln/>
        </p:spPr>
        <p:txBody>
          <a:bodyPr wrap="square" rtlCol="0" anchor="t"/>
          <a:lstStyle/>
          <a:p>
            <a:pPr marL="0" indent="0" algn="l">
              <a:lnSpc>
                <a:spcPts val="2766"/>
              </a:lnSpc>
              <a:buNone/>
            </a:pPr>
            <a:r>
              <a:rPr lang="en-US" sz="1729" dirty="0">
                <a:solidFill>
                  <a:srgbClr val="DCD7E5"/>
                </a:solidFill>
                <a:latin typeface="Heebo" pitchFamily="34" charset="0"/>
                <a:ea typeface="Heebo" pitchFamily="34" charset="-122"/>
                <a:cs typeface="Heebo" pitchFamily="34" charset="-120"/>
              </a:rPr>
              <a:t>Le Machine Learning permet aux machines d'apprendre des données sans être explicitement programmées, ouvrant ainsi la voie à de nouvelles applications.</a:t>
            </a:r>
            <a:endParaRPr lang="en-US" sz="1729" dirty="0"/>
          </a:p>
        </p:txBody>
      </p:sp>
      <p:pic>
        <p:nvPicPr>
          <p:cNvPr id="11" name="Image 3" descr="preencoded.png"/>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9272826" y="2414945"/>
            <a:ext cx="3256836" cy="2012871"/>
          </a:xfrm>
          <a:prstGeom prst="rect">
            <a:avLst/>
          </a:prstGeom>
        </p:spPr>
      </p:pic>
      <p:sp>
        <p:nvSpPr>
          <p:cNvPr id="12" name="Text 6"/>
          <p:cNvSpPr/>
          <p:nvPr/>
        </p:nvSpPr>
        <p:spPr>
          <a:xfrm>
            <a:off x="9272826" y="4702254"/>
            <a:ext cx="2195513" cy="343019"/>
          </a:xfrm>
          <a:prstGeom prst="rect">
            <a:avLst/>
          </a:prstGeom>
          <a:noFill/>
          <a:ln/>
        </p:spPr>
        <p:txBody>
          <a:bodyPr wrap="none" rtlCol="0" anchor="t"/>
          <a:lstStyle/>
          <a:p>
            <a:pPr marL="0" indent="0" algn="l">
              <a:lnSpc>
                <a:spcPts val="2701"/>
              </a:lnSpc>
              <a:buNone/>
            </a:pPr>
            <a:r>
              <a:rPr lang="en-US" sz="2161" dirty="0">
                <a:solidFill>
                  <a:srgbClr val="F2F0F4"/>
                </a:solidFill>
                <a:latin typeface="Montserrat" pitchFamily="34" charset="0"/>
                <a:ea typeface="Montserrat" pitchFamily="34" charset="-122"/>
                <a:cs typeface="Montserrat" pitchFamily="34" charset="-120"/>
              </a:rPr>
              <a:t>Big Data</a:t>
            </a:r>
            <a:endParaRPr lang="en-US" sz="2161" dirty="0"/>
          </a:p>
        </p:txBody>
      </p:sp>
      <p:sp>
        <p:nvSpPr>
          <p:cNvPr id="13" name="Text 7"/>
          <p:cNvSpPr/>
          <p:nvPr/>
        </p:nvSpPr>
        <p:spPr>
          <a:xfrm>
            <a:off x="9272826" y="5176957"/>
            <a:ext cx="3256836" cy="1756172"/>
          </a:xfrm>
          <a:prstGeom prst="rect">
            <a:avLst/>
          </a:prstGeom>
          <a:noFill/>
          <a:ln/>
        </p:spPr>
        <p:txBody>
          <a:bodyPr wrap="square" rtlCol="0" anchor="t"/>
          <a:lstStyle/>
          <a:p>
            <a:pPr marL="0" indent="0" algn="l">
              <a:lnSpc>
                <a:spcPts val="2766"/>
              </a:lnSpc>
              <a:buNone/>
            </a:pPr>
            <a:r>
              <a:rPr lang="en-US" sz="1729" dirty="0">
                <a:solidFill>
                  <a:srgbClr val="DCD7E5"/>
                </a:solidFill>
                <a:latin typeface="Heebo" pitchFamily="34" charset="0"/>
                <a:ea typeface="Heebo" pitchFamily="34" charset="-122"/>
                <a:cs typeface="Heebo" pitchFamily="34" charset="-120"/>
              </a:rPr>
              <a:t>Le Big Data fait référence à la gestion et à l'analyse de volumes massifs de données pour en tirer des informations et des connaissances précieuses.</a:t>
            </a:r>
            <a:endParaRPr lang="en-US" sz="1729"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arn(inVertic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barn(inVertical)">
                                      <p:cBhvr>
                                        <p:cTn id="41" dur="500"/>
                                        <p:tgtEl>
                                          <p:spTgt spid="11"/>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500"/>
                                        <p:tgtEl>
                                          <p:spTgt spid="12"/>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9" grpId="0" animBg="1"/>
      <p:bldP spid="10" grpId="0" animBg="1"/>
      <p:bldP spid="12"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0"/>
            <a:ext cx="14630400" cy="8229600"/>
          </a:xfrm>
          <a:prstGeom prst="rect">
            <a:avLst/>
          </a:prstGeom>
        </p:spPr>
      </p:pic>
      <p:pic>
        <p:nvPicPr>
          <p:cNvPr id="4" name="Image 1" descr="preencoded.pn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972800" y="0"/>
            <a:ext cx="3657600" cy="8229600"/>
          </a:xfrm>
          <a:prstGeom prst="rect">
            <a:avLst/>
          </a:prstGeom>
        </p:spPr>
      </p:pic>
      <p:sp>
        <p:nvSpPr>
          <p:cNvPr id="5" name="Text 1"/>
          <p:cNvSpPr/>
          <p:nvPr/>
        </p:nvSpPr>
        <p:spPr>
          <a:xfrm>
            <a:off x="826294" y="607576"/>
            <a:ext cx="9320213" cy="1377077"/>
          </a:xfrm>
          <a:prstGeom prst="rect">
            <a:avLst/>
          </a:prstGeom>
          <a:noFill/>
          <a:ln/>
        </p:spPr>
        <p:txBody>
          <a:bodyPr wrap="square" rtlCol="0" anchor="t"/>
          <a:lstStyle/>
          <a:p>
            <a:pPr marL="0" indent="0">
              <a:lnSpc>
                <a:spcPts val="5422"/>
              </a:lnSpc>
              <a:buNone/>
            </a:pPr>
            <a:r>
              <a:rPr lang="en-US" sz="4338" i="1" dirty="0">
                <a:solidFill>
                  <a:srgbClr val="F2F0F4"/>
                </a:solidFill>
                <a:latin typeface="Montserrat" pitchFamily="34" charset="0"/>
                <a:ea typeface="Montserrat" pitchFamily="34" charset="-122"/>
                <a:cs typeface="Montserrat" pitchFamily="34" charset="-120"/>
              </a:rPr>
              <a:t>Les conséquences des TIC sur l'Industrie et la Société</a:t>
            </a:r>
            <a:endParaRPr lang="en-US" sz="4338" dirty="0"/>
          </a:p>
        </p:txBody>
      </p:sp>
      <p:sp>
        <p:nvSpPr>
          <p:cNvPr id="6" name="Shape 2"/>
          <p:cNvSpPr/>
          <p:nvPr/>
        </p:nvSpPr>
        <p:spPr>
          <a:xfrm>
            <a:off x="1134785" y="2315170"/>
            <a:ext cx="44053" cy="5306854"/>
          </a:xfrm>
          <a:prstGeom prst="roundRect">
            <a:avLst>
              <a:gd name="adj" fmla="val 225099"/>
            </a:avLst>
          </a:prstGeom>
          <a:solidFill>
            <a:srgbClr val="481782"/>
          </a:solidFill>
          <a:ln/>
        </p:spPr>
      </p:sp>
      <p:sp>
        <p:nvSpPr>
          <p:cNvPr id="7" name="Shape 3"/>
          <p:cNvSpPr/>
          <p:nvPr/>
        </p:nvSpPr>
        <p:spPr>
          <a:xfrm>
            <a:off x="1404699" y="2713077"/>
            <a:ext cx="771168" cy="44053"/>
          </a:xfrm>
          <a:prstGeom prst="roundRect">
            <a:avLst>
              <a:gd name="adj" fmla="val 225099"/>
            </a:avLst>
          </a:prstGeom>
          <a:solidFill>
            <a:srgbClr val="481782"/>
          </a:solidFill>
          <a:ln/>
        </p:spPr>
      </p:sp>
      <p:sp>
        <p:nvSpPr>
          <p:cNvPr id="8" name="Shape 4"/>
          <p:cNvSpPr/>
          <p:nvPr/>
        </p:nvSpPr>
        <p:spPr>
          <a:xfrm>
            <a:off x="908923" y="2487335"/>
            <a:ext cx="495776" cy="495776"/>
          </a:xfrm>
          <a:prstGeom prst="roundRect">
            <a:avLst>
              <a:gd name="adj" fmla="val 20002"/>
            </a:avLst>
          </a:prstGeom>
          <a:solidFill>
            <a:srgbClr val="3C136D"/>
          </a:solidFill>
          <a:ln w="13692">
            <a:solidFill>
              <a:srgbClr val="481782"/>
            </a:solidFill>
            <a:prstDash val="solid"/>
          </a:ln>
        </p:spPr>
      </p:sp>
      <p:sp>
        <p:nvSpPr>
          <p:cNvPr id="9" name="Text 5"/>
          <p:cNvSpPr/>
          <p:nvPr/>
        </p:nvSpPr>
        <p:spPr>
          <a:xfrm>
            <a:off x="1095851" y="2528649"/>
            <a:ext cx="121920" cy="413147"/>
          </a:xfrm>
          <a:prstGeom prst="rect">
            <a:avLst/>
          </a:prstGeom>
          <a:noFill/>
          <a:ln/>
        </p:spPr>
        <p:txBody>
          <a:bodyPr wrap="none" rtlCol="0" anchor="t"/>
          <a:lstStyle/>
          <a:p>
            <a:pPr marL="0" indent="0" algn="ctr">
              <a:lnSpc>
                <a:spcPts val="3253"/>
              </a:lnSpc>
              <a:buNone/>
            </a:pPr>
            <a:r>
              <a:rPr lang="en-US" sz="2603" dirty="0">
                <a:solidFill>
                  <a:srgbClr val="DCD7E5"/>
                </a:solidFill>
                <a:latin typeface="Montserrat" pitchFamily="34" charset="0"/>
                <a:ea typeface="Montserrat" pitchFamily="34" charset="-122"/>
                <a:cs typeface="Montserrat" pitchFamily="34" charset="-120"/>
              </a:rPr>
              <a:t>1</a:t>
            </a:r>
            <a:endParaRPr lang="en-US" sz="2603" dirty="0"/>
          </a:p>
        </p:txBody>
      </p:sp>
      <p:sp>
        <p:nvSpPr>
          <p:cNvPr id="10" name="Text 6"/>
          <p:cNvSpPr/>
          <p:nvPr/>
        </p:nvSpPr>
        <p:spPr>
          <a:xfrm>
            <a:off x="2368748" y="2535436"/>
            <a:ext cx="4000500" cy="344329"/>
          </a:xfrm>
          <a:prstGeom prst="rect">
            <a:avLst/>
          </a:prstGeom>
          <a:noFill/>
          <a:ln/>
        </p:spPr>
        <p:txBody>
          <a:bodyPr wrap="none" rtlCol="0" anchor="t"/>
          <a:lstStyle/>
          <a:p>
            <a:pPr marL="0" indent="0" algn="l">
              <a:lnSpc>
                <a:spcPts val="2711"/>
              </a:lnSpc>
              <a:buNone/>
            </a:pPr>
            <a:r>
              <a:rPr lang="en-US" sz="2169" dirty="0">
                <a:solidFill>
                  <a:srgbClr val="DCD7E5"/>
                </a:solidFill>
                <a:latin typeface="Montserrat" pitchFamily="34" charset="0"/>
                <a:ea typeface="Montserrat" pitchFamily="34" charset="-122"/>
                <a:cs typeface="Montserrat" pitchFamily="34" charset="-120"/>
              </a:rPr>
              <a:t>Transformations Industrielles</a:t>
            </a:r>
            <a:endParaRPr lang="en-US" sz="2169" dirty="0"/>
          </a:p>
        </p:txBody>
      </p:sp>
      <p:sp>
        <p:nvSpPr>
          <p:cNvPr id="11" name="Text 7"/>
          <p:cNvSpPr/>
          <p:nvPr/>
        </p:nvSpPr>
        <p:spPr>
          <a:xfrm>
            <a:off x="2368748" y="3011924"/>
            <a:ext cx="7777758" cy="705088"/>
          </a:xfrm>
          <a:prstGeom prst="rect">
            <a:avLst/>
          </a:prstGeom>
          <a:noFill/>
          <a:ln/>
        </p:spPr>
        <p:txBody>
          <a:bodyPr wrap="square" rtlCol="0" anchor="t"/>
          <a:lstStyle/>
          <a:p>
            <a:pPr marL="0" indent="0" algn="l">
              <a:lnSpc>
                <a:spcPts val="2776"/>
              </a:lnSpc>
              <a:buNone/>
            </a:pPr>
            <a:r>
              <a:rPr lang="en-US" sz="1735" dirty="0">
                <a:solidFill>
                  <a:srgbClr val="DCD7E5"/>
                </a:solidFill>
                <a:latin typeface="Heebo" pitchFamily="34" charset="0"/>
                <a:ea typeface="Heebo" pitchFamily="34" charset="-122"/>
                <a:cs typeface="Heebo" pitchFamily="34" charset="-120"/>
              </a:rPr>
              <a:t>Les TIC ont révolutionné les processus industriels, en automatisant les tâches, en augmentant l'efficacité et en favorisant l'innovation.</a:t>
            </a:r>
            <a:endParaRPr lang="en-US" sz="1735" dirty="0"/>
          </a:p>
        </p:txBody>
      </p:sp>
      <p:sp>
        <p:nvSpPr>
          <p:cNvPr id="12" name="Shape 8"/>
          <p:cNvSpPr/>
          <p:nvPr/>
        </p:nvSpPr>
        <p:spPr>
          <a:xfrm>
            <a:off x="1404699" y="4555450"/>
            <a:ext cx="771168" cy="44053"/>
          </a:xfrm>
          <a:prstGeom prst="roundRect">
            <a:avLst>
              <a:gd name="adj" fmla="val 225099"/>
            </a:avLst>
          </a:prstGeom>
          <a:solidFill>
            <a:srgbClr val="481782"/>
          </a:solidFill>
          <a:ln/>
        </p:spPr>
      </p:sp>
      <p:sp>
        <p:nvSpPr>
          <p:cNvPr id="13" name="Shape 9"/>
          <p:cNvSpPr/>
          <p:nvPr/>
        </p:nvSpPr>
        <p:spPr>
          <a:xfrm>
            <a:off x="908923" y="4329708"/>
            <a:ext cx="495776" cy="495776"/>
          </a:xfrm>
          <a:prstGeom prst="roundRect">
            <a:avLst>
              <a:gd name="adj" fmla="val 20002"/>
            </a:avLst>
          </a:prstGeom>
          <a:solidFill>
            <a:srgbClr val="3C136D"/>
          </a:solidFill>
          <a:ln w="13692">
            <a:solidFill>
              <a:srgbClr val="481782"/>
            </a:solidFill>
            <a:prstDash val="solid"/>
          </a:ln>
        </p:spPr>
      </p:sp>
      <p:sp>
        <p:nvSpPr>
          <p:cNvPr id="14" name="Text 10"/>
          <p:cNvSpPr/>
          <p:nvPr/>
        </p:nvSpPr>
        <p:spPr>
          <a:xfrm>
            <a:off x="1061561" y="4371023"/>
            <a:ext cx="190500" cy="413147"/>
          </a:xfrm>
          <a:prstGeom prst="rect">
            <a:avLst/>
          </a:prstGeom>
          <a:noFill/>
          <a:ln/>
        </p:spPr>
        <p:txBody>
          <a:bodyPr wrap="none" rtlCol="0" anchor="t"/>
          <a:lstStyle/>
          <a:p>
            <a:pPr marL="0" indent="0" algn="ctr">
              <a:lnSpc>
                <a:spcPts val="3253"/>
              </a:lnSpc>
              <a:buNone/>
            </a:pPr>
            <a:r>
              <a:rPr lang="en-US" sz="2603" dirty="0">
                <a:solidFill>
                  <a:srgbClr val="DCD7E5"/>
                </a:solidFill>
                <a:latin typeface="Montserrat" pitchFamily="34" charset="0"/>
                <a:ea typeface="Montserrat" pitchFamily="34" charset="-122"/>
                <a:cs typeface="Montserrat" pitchFamily="34" charset="-120"/>
              </a:rPr>
              <a:t>2</a:t>
            </a:r>
            <a:endParaRPr lang="en-US" sz="2603" dirty="0"/>
          </a:p>
        </p:txBody>
      </p:sp>
      <p:sp>
        <p:nvSpPr>
          <p:cNvPr id="15" name="Text 11"/>
          <p:cNvSpPr/>
          <p:nvPr/>
        </p:nvSpPr>
        <p:spPr>
          <a:xfrm>
            <a:off x="2368748" y="4377809"/>
            <a:ext cx="4213860" cy="344329"/>
          </a:xfrm>
          <a:prstGeom prst="rect">
            <a:avLst/>
          </a:prstGeom>
          <a:noFill/>
          <a:ln/>
        </p:spPr>
        <p:txBody>
          <a:bodyPr wrap="none" rtlCol="0" anchor="t"/>
          <a:lstStyle/>
          <a:p>
            <a:pPr marL="0" indent="0" algn="l">
              <a:lnSpc>
                <a:spcPts val="2711"/>
              </a:lnSpc>
              <a:buNone/>
            </a:pPr>
            <a:r>
              <a:rPr lang="en-US" sz="2169" dirty="0">
                <a:solidFill>
                  <a:srgbClr val="DCD7E5"/>
                </a:solidFill>
                <a:latin typeface="Montserrat" pitchFamily="34" charset="0"/>
                <a:ea typeface="Montserrat" pitchFamily="34" charset="-122"/>
                <a:cs typeface="Montserrat" pitchFamily="34" charset="-120"/>
              </a:rPr>
              <a:t>Connectivité et Mondialisation</a:t>
            </a:r>
            <a:endParaRPr lang="en-US" sz="2169" dirty="0"/>
          </a:p>
        </p:txBody>
      </p:sp>
      <p:sp>
        <p:nvSpPr>
          <p:cNvPr id="16" name="Text 12"/>
          <p:cNvSpPr/>
          <p:nvPr/>
        </p:nvSpPr>
        <p:spPr>
          <a:xfrm>
            <a:off x="2368748" y="4854297"/>
            <a:ext cx="7777758" cy="705088"/>
          </a:xfrm>
          <a:prstGeom prst="rect">
            <a:avLst/>
          </a:prstGeom>
          <a:noFill/>
          <a:ln/>
        </p:spPr>
        <p:txBody>
          <a:bodyPr wrap="square" rtlCol="0" anchor="t"/>
          <a:lstStyle/>
          <a:p>
            <a:pPr marL="0" indent="0" algn="l">
              <a:lnSpc>
                <a:spcPts val="2776"/>
              </a:lnSpc>
              <a:buNone/>
            </a:pPr>
            <a:r>
              <a:rPr lang="en-US" sz="1735" dirty="0">
                <a:solidFill>
                  <a:srgbClr val="DCD7E5"/>
                </a:solidFill>
                <a:latin typeface="Heebo" pitchFamily="34" charset="0"/>
                <a:ea typeface="Heebo" pitchFamily="34" charset="-122"/>
                <a:cs typeface="Heebo" pitchFamily="34" charset="-120"/>
              </a:rPr>
              <a:t>Les TIC ont permis de connecter les individus à travers le monde, de faciliter le commerce international et de favoriser la diversité culturelle.</a:t>
            </a:r>
            <a:endParaRPr lang="en-US" sz="1735" dirty="0"/>
          </a:p>
        </p:txBody>
      </p:sp>
      <p:sp>
        <p:nvSpPr>
          <p:cNvPr id="17" name="Shape 13"/>
          <p:cNvSpPr/>
          <p:nvPr/>
        </p:nvSpPr>
        <p:spPr>
          <a:xfrm>
            <a:off x="1404699" y="6397823"/>
            <a:ext cx="771168" cy="44053"/>
          </a:xfrm>
          <a:prstGeom prst="roundRect">
            <a:avLst>
              <a:gd name="adj" fmla="val 225099"/>
            </a:avLst>
          </a:prstGeom>
          <a:solidFill>
            <a:srgbClr val="481782"/>
          </a:solidFill>
          <a:ln/>
        </p:spPr>
      </p:sp>
      <p:sp>
        <p:nvSpPr>
          <p:cNvPr id="18" name="Shape 14"/>
          <p:cNvSpPr/>
          <p:nvPr/>
        </p:nvSpPr>
        <p:spPr>
          <a:xfrm>
            <a:off x="908923" y="6172081"/>
            <a:ext cx="495776" cy="495776"/>
          </a:xfrm>
          <a:prstGeom prst="roundRect">
            <a:avLst>
              <a:gd name="adj" fmla="val 20002"/>
            </a:avLst>
          </a:prstGeom>
          <a:solidFill>
            <a:srgbClr val="3C136D"/>
          </a:solidFill>
          <a:ln w="13692">
            <a:solidFill>
              <a:srgbClr val="481782"/>
            </a:solidFill>
            <a:prstDash val="solid"/>
          </a:ln>
        </p:spPr>
      </p:sp>
      <p:sp>
        <p:nvSpPr>
          <p:cNvPr id="19" name="Text 15"/>
          <p:cNvSpPr/>
          <p:nvPr/>
        </p:nvSpPr>
        <p:spPr>
          <a:xfrm>
            <a:off x="1065371" y="6213396"/>
            <a:ext cx="182880" cy="413147"/>
          </a:xfrm>
          <a:prstGeom prst="rect">
            <a:avLst/>
          </a:prstGeom>
          <a:noFill/>
          <a:ln/>
        </p:spPr>
        <p:txBody>
          <a:bodyPr wrap="none" rtlCol="0" anchor="t"/>
          <a:lstStyle/>
          <a:p>
            <a:pPr marL="0" indent="0" algn="ctr">
              <a:lnSpc>
                <a:spcPts val="3253"/>
              </a:lnSpc>
              <a:buNone/>
            </a:pPr>
            <a:r>
              <a:rPr lang="en-US" sz="2603" dirty="0">
                <a:solidFill>
                  <a:srgbClr val="DCD7E5"/>
                </a:solidFill>
                <a:latin typeface="Montserrat" pitchFamily="34" charset="0"/>
                <a:ea typeface="Montserrat" pitchFamily="34" charset="-122"/>
                <a:cs typeface="Montserrat" pitchFamily="34" charset="-120"/>
              </a:rPr>
              <a:t>3</a:t>
            </a:r>
            <a:endParaRPr lang="en-US" sz="2603" dirty="0"/>
          </a:p>
        </p:txBody>
      </p:sp>
      <p:sp>
        <p:nvSpPr>
          <p:cNvPr id="20" name="Text 16"/>
          <p:cNvSpPr/>
          <p:nvPr/>
        </p:nvSpPr>
        <p:spPr>
          <a:xfrm>
            <a:off x="2368748" y="6220182"/>
            <a:ext cx="2895600" cy="344329"/>
          </a:xfrm>
          <a:prstGeom prst="rect">
            <a:avLst/>
          </a:prstGeom>
          <a:noFill/>
          <a:ln/>
        </p:spPr>
        <p:txBody>
          <a:bodyPr wrap="none" rtlCol="0" anchor="t"/>
          <a:lstStyle/>
          <a:p>
            <a:pPr marL="0" indent="0" algn="l">
              <a:lnSpc>
                <a:spcPts val="2711"/>
              </a:lnSpc>
              <a:buNone/>
            </a:pPr>
            <a:r>
              <a:rPr lang="en-US" sz="2169" dirty="0">
                <a:solidFill>
                  <a:srgbClr val="DCD7E5"/>
                </a:solidFill>
                <a:latin typeface="Montserrat" pitchFamily="34" charset="0"/>
                <a:ea typeface="Montserrat" pitchFamily="34" charset="-122"/>
                <a:cs typeface="Montserrat" pitchFamily="34" charset="-120"/>
              </a:rPr>
              <a:t>Sécurité et Vie Privée</a:t>
            </a:r>
            <a:endParaRPr lang="en-US" sz="2169" dirty="0"/>
          </a:p>
        </p:txBody>
      </p:sp>
      <p:sp>
        <p:nvSpPr>
          <p:cNvPr id="21" name="Text 17"/>
          <p:cNvSpPr/>
          <p:nvPr/>
        </p:nvSpPr>
        <p:spPr>
          <a:xfrm>
            <a:off x="2368748" y="6696670"/>
            <a:ext cx="7777758" cy="705088"/>
          </a:xfrm>
          <a:prstGeom prst="rect">
            <a:avLst/>
          </a:prstGeom>
          <a:noFill/>
          <a:ln/>
        </p:spPr>
        <p:txBody>
          <a:bodyPr wrap="square" rtlCol="0" anchor="t"/>
          <a:lstStyle/>
          <a:p>
            <a:pPr marL="0" indent="0" algn="l">
              <a:lnSpc>
                <a:spcPts val="2776"/>
              </a:lnSpc>
              <a:buNone/>
            </a:pPr>
            <a:r>
              <a:rPr lang="en-US" sz="1735" dirty="0">
                <a:solidFill>
                  <a:srgbClr val="DCD7E5"/>
                </a:solidFill>
                <a:latin typeface="Heebo" pitchFamily="34" charset="0"/>
                <a:ea typeface="Heebo" pitchFamily="34" charset="-122"/>
                <a:cs typeface="Heebo" pitchFamily="34" charset="-120"/>
              </a:rPr>
              <a:t>Les TIC ont soulevé des questions majeures concernant la sécurité et la vie privée, nécessitant une attention accrue pour protéger les utilisateurs.</a:t>
            </a:r>
            <a:endParaRPr lang="en-US" sz="1735"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11" grpId="0" animBg="1"/>
      <p:bldP spid="15" grpId="0" animBg="1"/>
      <p:bldP spid="16" grpId="0" animBg="1"/>
      <p:bldP spid="20" grpId="0" animBg="1"/>
      <p:bldP spid="2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0"/>
            <a:ext cx="14630400" cy="8229600"/>
          </a:xfrm>
          <a:prstGeom prst="rect">
            <a:avLst/>
          </a:prstGeom>
        </p:spPr>
      </p:pic>
      <p:sp>
        <p:nvSpPr>
          <p:cNvPr id="5" name="Text 1"/>
          <p:cNvSpPr/>
          <p:nvPr/>
        </p:nvSpPr>
        <p:spPr>
          <a:xfrm>
            <a:off x="4490799" y="1515666"/>
            <a:ext cx="9060180" cy="694373"/>
          </a:xfrm>
          <a:prstGeom prst="rect">
            <a:avLst/>
          </a:prstGeom>
          <a:noFill/>
          <a:ln/>
        </p:spPr>
        <p:txBody>
          <a:bodyPr wrap="none" rtlCol="0" anchor="t"/>
          <a:lstStyle/>
          <a:p>
            <a:pPr marL="0" indent="0">
              <a:lnSpc>
                <a:spcPts val="5468"/>
              </a:lnSpc>
              <a:buNone/>
            </a:pPr>
            <a:r>
              <a:rPr lang="en-US" sz="4374" i="1" dirty="0">
                <a:solidFill>
                  <a:srgbClr val="F2F0F4"/>
                </a:solidFill>
                <a:latin typeface="Montserrat" pitchFamily="34" charset="0"/>
                <a:ea typeface="Montserrat" pitchFamily="34" charset="-122"/>
                <a:cs typeface="Montserrat" pitchFamily="34" charset="-120"/>
              </a:rPr>
              <a:t> Développements Futurs des TIC</a:t>
            </a:r>
            <a:endParaRPr lang="en-US" sz="4374" dirty="0"/>
          </a:p>
        </p:txBody>
      </p:sp>
      <p:grpSp>
        <p:nvGrpSpPr>
          <p:cNvPr id="18" name="Group 17">
            <a:extLst>
              <a:ext uri="{FF2B5EF4-FFF2-40B4-BE49-F238E27FC236}">
                <a16:creationId xmlns:a16="http://schemas.microsoft.com/office/drawing/2014/main" id="{B4239BF9-2D8F-4E81-A732-70B9603D9DCA}"/>
              </a:ext>
            </a:extLst>
          </p:cNvPr>
          <p:cNvGrpSpPr/>
          <p:nvPr/>
        </p:nvGrpSpPr>
        <p:grpSpPr>
          <a:xfrm>
            <a:off x="4490799" y="2716887"/>
            <a:ext cx="499943" cy="499943"/>
            <a:chOff x="4490799" y="2716887"/>
            <a:chExt cx="499943" cy="499943"/>
          </a:xfrm>
        </p:grpSpPr>
        <p:sp>
          <p:nvSpPr>
            <p:cNvPr id="6" name="Shape 2"/>
            <p:cNvSpPr/>
            <p:nvPr/>
          </p:nvSpPr>
          <p:spPr>
            <a:xfrm>
              <a:off x="4490799" y="2716887"/>
              <a:ext cx="499943" cy="499943"/>
            </a:xfrm>
            <a:prstGeom prst="roundRect">
              <a:avLst>
                <a:gd name="adj" fmla="val 20000"/>
              </a:avLst>
            </a:prstGeom>
            <a:solidFill>
              <a:srgbClr val="3C136D"/>
            </a:solidFill>
            <a:ln w="13811">
              <a:solidFill>
                <a:srgbClr val="481782"/>
              </a:solidFill>
              <a:prstDash val="solid"/>
            </a:ln>
          </p:spPr>
        </p:sp>
        <p:sp>
          <p:nvSpPr>
            <p:cNvPr id="7" name="Text 3"/>
            <p:cNvSpPr/>
            <p:nvPr/>
          </p:nvSpPr>
          <p:spPr>
            <a:xfrm>
              <a:off x="4679752" y="2758559"/>
              <a:ext cx="121920" cy="416481"/>
            </a:xfrm>
            <a:prstGeom prst="rect">
              <a:avLst/>
            </a:prstGeom>
            <a:noFill/>
            <a:ln/>
          </p:spPr>
          <p:txBody>
            <a:bodyPr wrap="none" rtlCol="0" anchor="t"/>
            <a:lstStyle/>
            <a:p>
              <a:pPr marL="0" indent="0" algn="ctr">
                <a:lnSpc>
                  <a:spcPts val="3281"/>
                </a:lnSpc>
                <a:buNone/>
              </a:pPr>
              <a:r>
                <a:rPr lang="en-US" sz="2624" dirty="0">
                  <a:solidFill>
                    <a:srgbClr val="DCD7E5"/>
                  </a:solidFill>
                  <a:latin typeface="Montserrat" pitchFamily="34" charset="0"/>
                  <a:ea typeface="Montserrat" pitchFamily="34" charset="-122"/>
                  <a:cs typeface="Montserrat" pitchFamily="34" charset="-120"/>
                </a:rPr>
                <a:t>1</a:t>
              </a:r>
              <a:endParaRPr lang="en-US" sz="2624" dirty="0"/>
            </a:p>
          </p:txBody>
        </p:sp>
      </p:grpSp>
      <p:sp>
        <p:nvSpPr>
          <p:cNvPr id="8" name="Text 4"/>
          <p:cNvSpPr/>
          <p:nvPr/>
        </p:nvSpPr>
        <p:spPr>
          <a:xfrm>
            <a:off x="5212913" y="2793206"/>
            <a:ext cx="3817620" cy="347186"/>
          </a:xfrm>
          <a:prstGeom prst="rect">
            <a:avLst/>
          </a:prstGeom>
          <a:noFill/>
          <a:ln/>
        </p:spPr>
        <p:txBody>
          <a:bodyPr wrap="none" rtlCol="0" anchor="t"/>
          <a:lstStyle/>
          <a:p>
            <a:pPr marL="0" indent="0">
              <a:lnSpc>
                <a:spcPts val="2734"/>
              </a:lnSpc>
              <a:buNone/>
            </a:pPr>
            <a:r>
              <a:rPr lang="en-US" sz="2187" dirty="0">
                <a:solidFill>
                  <a:srgbClr val="DCD7E5"/>
                </a:solidFill>
                <a:latin typeface="Montserrat" pitchFamily="34" charset="0"/>
                <a:ea typeface="Montserrat" pitchFamily="34" charset="-122"/>
                <a:cs typeface="Montserrat" pitchFamily="34" charset="-120"/>
              </a:rPr>
              <a:t>Une Évolution Permanente</a:t>
            </a:r>
            <a:endParaRPr lang="en-US" sz="2187" dirty="0"/>
          </a:p>
        </p:txBody>
      </p:sp>
      <p:sp>
        <p:nvSpPr>
          <p:cNvPr id="9" name="Text 5"/>
          <p:cNvSpPr/>
          <p:nvPr/>
        </p:nvSpPr>
        <p:spPr>
          <a:xfrm>
            <a:off x="5212913" y="3273623"/>
            <a:ext cx="3820001" cy="1421606"/>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Les TIC continueront d'évoluer rapidement, apportant de nouvelles opportunités et défis pour les individus et les entreprises.</a:t>
            </a:r>
            <a:endParaRPr lang="en-US" sz="1750" dirty="0"/>
          </a:p>
        </p:txBody>
      </p:sp>
      <p:grpSp>
        <p:nvGrpSpPr>
          <p:cNvPr id="19" name="Group 18">
            <a:extLst>
              <a:ext uri="{FF2B5EF4-FFF2-40B4-BE49-F238E27FC236}">
                <a16:creationId xmlns:a16="http://schemas.microsoft.com/office/drawing/2014/main" id="{AEC3DAD9-5C78-4FC7-A1B8-346EDF2D69B9}"/>
              </a:ext>
            </a:extLst>
          </p:cNvPr>
          <p:cNvGrpSpPr/>
          <p:nvPr/>
        </p:nvGrpSpPr>
        <p:grpSpPr>
          <a:xfrm>
            <a:off x="9255085" y="2716887"/>
            <a:ext cx="499943" cy="499943"/>
            <a:chOff x="9255085" y="2716887"/>
            <a:chExt cx="499943" cy="499943"/>
          </a:xfrm>
        </p:grpSpPr>
        <p:sp>
          <p:nvSpPr>
            <p:cNvPr id="10" name="Shape 6"/>
            <p:cNvSpPr/>
            <p:nvPr/>
          </p:nvSpPr>
          <p:spPr>
            <a:xfrm>
              <a:off x="9255085" y="2716887"/>
              <a:ext cx="499943" cy="499943"/>
            </a:xfrm>
            <a:prstGeom prst="roundRect">
              <a:avLst>
                <a:gd name="adj" fmla="val 20000"/>
              </a:avLst>
            </a:prstGeom>
            <a:solidFill>
              <a:srgbClr val="3C136D"/>
            </a:solidFill>
            <a:ln w="13811">
              <a:solidFill>
                <a:srgbClr val="481782"/>
              </a:solidFill>
              <a:prstDash val="solid"/>
            </a:ln>
          </p:spPr>
        </p:sp>
        <p:sp>
          <p:nvSpPr>
            <p:cNvPr id="11" name="Text 7"/>
            <p:cNvSpPr/>
            <p:nvPr/>
          </p:nvSpPr>
          <p:spPr>
            <a:xfrm>
              <a:off x="9409748" y="2758559"/>
              <a:ext cx="190500" cy="416481"/>
            </a:xfrm>
            <a:prstGeom prst="rect">
              <a:avLst/>
            </a:prstGeom>
            <a:noFill/>
            <a:ln/>
          </p:spPr>
          <p:txBody>
            <a:bodyPr wrap="none" rtlCol="0" anchor="t"/>
            <a:lstStyle/>
            <a:p>
              <a:pPr marL="0" indent="0" algn="ctr">
                <a:lnSpc>
                  <a:spcPts val="3281"/>
                </a:lnSpc>
                <a:buNone/>
              </a:pPr>
              <a:r>
                <a:rPr lang="en-US" sz="2624" dirty="0">
                  <a:solidFill>
                    <a:srgbClr val="DCD7E5"/>
                  </a:solidFill>
                  <a:latin typeface="Montserrat" pitchFamily="34" charset="0"/>
                  <a:ea typeface="Montserrat" pitchFamily="34" charset="-122"/>
                  <a:cs typeface="Montserrat" pitchFamily="34" charset="-120"/>
                </a:rPr>
                <a:t>2</a:t>
              </a:r>
              <a:endParaRPr lang="en-US" sz="2624" dirty="0"/>
            </a:p>
          </p:txBody>
        </p:sp>
      </p:grpSp>
      <p:sp>
        <p:nvSpPr>
          <p:cNvPr id="12" name="Text 8"/>
          <p:cNvSpPr/>
          <p:nvPr/>
        </p:nvSpPr>
        <p:spPr>
          <a:xfrm>
            <a:off x="9977199" y="2793206"/>
            <a:ext cx="2788920" cy="347186"/>
          </a:xfrm>
          <a:prstGeom prst="rect">
            <a:avLst/>
          </a:prstGeom>
          <a:noFill/>
          <a:ln/>
        </p:spPr>
        <p:txBody>
          <a:bodyPr wrap="none" rtlCol="0" anchor="t"/>
          <a:lstStyle/>
          <a:p>
            <a:pPr marL="0" indent="0">
              <a:lnSpc>
                <a:spcPts val="2734"/>
              </a:lnSpc>
              <a:buNone/>
            </a:pPr>
            <a:r>
              <a:rPr lang="en-US" sz="2187" dirty="0">
                <a:solidFill>
                  <a:srgbClr val="DCD7E5"/>
                </a:solidFill>
                <a:latin typeface="Montserrat" pitchFamily="34" charset="0"/>
                <a:ea typeface="Montserrat" pitchFamily="34" charset="-122"/>
                <a:cs typeface="Montserrat" pitchFamily="34" charset="-120"/>
              </a:rPr>
              <a:t>Les Avancées de l'IA</a:t>
            </a:r>
            <a:endParaRPr lang="en-US" sz="2187" dirty="0"/>
          </a:p>
        </p:txBody>
      </p:sp>
      <p:sp>
        <p:nvSpPr>
          <p:cNvPr id="13" name="Text 9"/>
          <p:cNvSpPr/>
          <p:nvPr/>
        </p:nvSpPr>
        <p:spPr>
          <a:xfrm>
            <a:off x="9977199" y="3273623"/>
            <a:ext cx="3820001" cy="1777008"/>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L'Intelligence Artificielle et ses applications continueront à se développer et à transformer la manière dont nous interagissons avec la technologie.</a:t>
            </a:r>
            <a:endParaRPr lang="en-US" sz="1750" dirty="0"/>
          </a:p>
        </p:txBody>
      </p:sp>
      <p:grpSp>
        <p:nvGrpSpPr>
          <p:cNvPr id="20" name="Group 19">
            <a:extLst>
              <a:ext uri="{FF2B5EF4-FFF2-40B4-BE49-F238E27FC236}">
                <a16:creationId xmlns:a16="http://schemas.microsoft.com/office/drawing/2014/main" id="{7B9909D0-5520-4195-A99E-3AC0729AD579}"/>
              </a:ext>
            </a:extLst>
          </p:cNvPr>
          <p:cNvGrpSpPr/>
          <p:nvPr/>
        </p:nvGrpSpPr>
        <p:grpSpPr>
          <a:xfrm>
            <a:off x="4490799" y="5446395"/>
            <a:ext cx="499943" cy="499943"/>
            <a:chOff x="4490799" y="5446395"/>
            <a:chExt cx="499943" cy="499943"/>
          </a:xfrm>
        </p:grpSpPr>
        <p:sp>
          <p:nvSpPr>
            <p:cNvPr id="14" name="Shape 10"/>
            <p:cNvSpPr/>
            <p:nvPr/>
          </p:nvSpPr>
          <p:spPr>
            <a:xfrm>
              <a:off x="4490799" y="5446395"/>
              <a:ext cx="499943" cy="499943"/>
            </a:xfrm>
            <a:prstGeom prst="roundRect">
              <a:avLst>
                <a:gd name="adj" fmla="val 20000"/>
              </a:avLst>
            </a:prstGeom>
            <a:solidFill>
              <a:srgbClr val="3C136D"/>
            </a:solidFill>
            <a:ln w="13811">
              <a:solidFill>
                <a:srgbClr val="481782"/>
              </a:solidFill>
              <a:prstDash val="solid"/>
            </a:ln>
          </p:spPr>
        </p:sp>
        <p:sp>
          <p:nvSpPr>
            <p:cNvPr id="15" name="Text 11"/>
            <p:cNvSpPr/>
            <p:nvPr/>
          </p:nvSpPr>
          <p:spPr>
            <a:xfrm>
              <a:off x="4645462" y="5488067"/>
              <a:ext cx="190500" cy="416481"/>
            </a:xfrm>
            <a:prstGeom prst="rect">
              <a:avLst/>
            </a:prstGeom>
            <a:noFill/>
            <a:ln/>
          </p:spPr>
          <p:txBody>
            <a:bodyPr wrap="none" rtlCol="0" anchor="t"/>
            <a:lstStyle/>
            <a:p>
              <a:pPr marL="0" indent="0" algn="ctr">
                <a:lnSpc>
                  <a:spcPts val="3281"/>
                </a:lnSpc>
                <a:buNone/>
              </a:pPr>
              <a:r>
                <a:rPr lang="en-US" sz="2624" dirty="0">
                  <a:solidFill>
                    <a:srgbClr val="DCD7E5"/>
                  </a:solidFill>
                  <a:latin typeface="Montserrat" pitchFamily="34" charset="0"/>
                  <a:ea typeface="Montserrat" pitchFamily="34" charset="-122"/>
                  <a:cs typeface="Montserrat" pitchFamily="34" charset="-120"/>
                </a:rPr>
                <a:t>3</a:t>
              </a:r>
              <a:endParaRPr lang="en-US" sz="2624" dirty="0"/>
            </a:p>
          </p:txBody>
        </p:sp>
      </p:grpSp>
      <p:sp>
        <p:nvSpPr>
          <p:cNvPr id="16" name="Text 12"/>
          <p:cNvSpPr/>
          <p:nvPr/>
        </p:nvSpPr>
        <p:spPr>
          <a:xfrm>
            <a:off x="5212913" y="5522714"/>
            <a:ext cx="4503420" cy="347186"/>
          </a:xfrm>
          <a:prstGeom prst="rect">
            <a:avLst/>
          </a:prstGeom>
          <a:noFill/>
          <a:ln/>
        </p:spPr>
        <p:txBody>
          <a:bodyPr wrap="none" rtlCol="0" anchor="t"/>
          <a:lstStyle/>
          <a:p>
            <a:pPr marL="0" indent="0">
              <a:lnSpc>
                <a:spcPts val="2734"/>
              </a:lnSpc>
              <a:buNone/>
            </a:pPr>
            <a:r>
              <a:rPr lang="en-US" sz="2187" dirty="0">
                <a:solidFill>
                  <a:srgbClr val="DCD7E5"/>
                </a:solidFill>
                <a:latin typeface="Montserrat" pitchFamily="34" charset="0"/>
                <a:ea typeface="Montserrat" pitchFamily="34" charset="-122"/>
                <a:cs typeface="Montserrat" pitchFamily="34" charset="-120"/>
              </a:rPr>
              <a:t>La Révolution de la Connectivité</a:t>
            </a:r>
            <a:endParaRPr lang="en-US" sz="2187" dirty="0"/>
          </a:p>
        </p:txBody>
      </p:sp>
      <p:sp>
        <p:nvSpPr>
          <p:cNvPr id="17" name="Text 13"/>
          <p:cNvSpPr/>
          <p:nvPr/>
        </p:nvSpPr>
        <p:spPr>
          <a:xfrm>
            <a:off x="5212913" y="6003131"/>
            <a:ext cx="8584287" cy="710803"/>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La 5G et les technologies de réseau avancées ouvriront de nouvelles perspectives de connectivité rapide et fiable dans le monde entier.</a:t>
            </a:r>
            <a:endParaRPr lang="en-US" sz="1750" dirty="0"/>
          </a:p>
        </p:txBody>
      </p:sp>
      <p:pic>
        <p:nvPicPr>
          <p:cNvPr id="4" name="Image 1" descr="preencoded.pn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0" y="0"/>
            <a:ext cx="3657600" cy="822960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fade">
                                      <p:cBhvr>
                                        <p:cTn id="41" dur="500"/>
                                        <p:tgtEl>
                                          <p:spTgt spid="20"/>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500"/>
                                        <p:tgtEl>
                                          <p:spTgt spid="16"/>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2" grpId="0" animBg="1"/>
      <p:bldP spid="13" grpId="0" animBg="1"/>
      <p:bldP spid="16" grpId="0" animBg="1"/>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C6EDBAD-154D-44EC-AC80-4B6B5A608DF4}"/>
              </a:ext>
            </a:extLst>
          </p:cNvPr>
          <p:cNvPicPr>
            <a:picLocks noChangeAspect="1"/>
          </p:cNvPicPr>
          <p:nvPr/>
        </p:nvPicPr>
        <p:blipFill>
          <a:blip r:embed="rId2"/>
          <a:stretch>
            <a:fillRect/>
          </a:stretch>
        </p:blipFill>
        <p:spPr>
          <a:xfrm>
            <a:off x="0" y="0"/>
            <a:ext cx="14630400" cy="8229600"/>
          </a:xfrm>
          <a:prstGeom prst="rect">
            <a:avLst/>
          </a:prstGeom>
        </p:spPr>
      </p:pic>
      <p:pic>
        <p:nvPicPr>
          <p:cNvPr id="5" name="Picture 4">
            <a:extLst>
              <a:ext uri="{FF2B5EF4-FFF2-40B4-BE49-F238E27FC236}">
                <a16:creationId xmlns:a16="http://schemas.microsoft.com/office/drawing/2014/main" id="{0929E997-C8D0-4B8B-B260-0A0AA456FC98}"/>
              </a:ext>
            </a:extLst>
          </p:cNvPr>
          <p:cNvPicPr>
            <a:picLocks noChangeAspect="1"/>
          </p:cNvPicPr>
          <p:nvPr/>
        </p:nvPicPr>
        <p:blipFill>
          <a:blip r:embed="rId3"/>
          <a:stretch>
            <a:fillRect/>
          </a:stretch>
        </p:blipFill>
        <p:spPr>
          <a:xfrm>
            <a:off x="0" y="0"/>
            <a:ext cx="3958542" cy="8229600"/>
          </a:xfrm>
          <a:prstGeom prst="rect">
            <a:avLst/>
          </a:prstGeom>
        </p:spPr>
      </p:pic>
      <p:sp>
        <p:nvSpPr>
          <p:cNvPr id="6" name="TextBox 5">
            <a:extLst>
              <a:ext uri="{FF2B5EF4-FFF2-40B4-BE49-F238E27FC236}">
                <a16:creationId xmlns:a16="http://schemas.microsoft.com/office/drawing/2014/main" id="{FCCEA856-F54A-46E4-A188-C87E3A50F77F}"/>
              </a:ext>
            </a:extLst>
          </p:cNvPr>
          <p:cNvSpPr txBox="1"/>
          <p:nvPr/>
        </p:nvSpPr>
        <p:spPr>
          <a:xfrm>
            <a:off x="4919241" y="578734"/>
            <a:ext cx="578734" cy="369332"/>
          </a:xfrm>
          <a:prstGeom prst="rect">
            <a:avLst/>
          </a:prstGeom>
          <a:noFill/>
        </p:spPr>
        <p:txBody>
          <a:bodyPr wrap="square" rtlCol="0">
            <a:spAutoFit/>
          </a:bodyPr>
          <a:lstStyle/>
          <a:p>
            <a:r>
              <a:rPr lang="fr-FR" dirty="0"/>
              <a:t>]</a:t>
            </a:r>
          </a:p>
        </p:txBody>
      </p:sp>
      <p:sp>
        <p:nvSpPr>
          <p:cNvPr id="7" name="TextBox 6">
            <a:extLst>
              <a:ext uri="{FF2B5EF4-FFF2-40B4-BE49-F238E27FC236}">
                <a16:creationId xmlns:a16="http://schemas.microsoft.com/office/drawing/2014/main" id="{69DA9B7B-28D2-48FD-B0FD-4F36092672D8}"/>
              </a:ext>
            </a:extLst>
          </p:cNvPr>
          <p:cNvSpPr txBox="1"/>
          <p:nvPr/>
        </p:nvSpPr>
        <p:spPr>
          <a:xfrm>
            <a:off x="706056" y="149941"/>
            <a:ext cx="2233914" cy="7478970"/>
          </a:xfrm>
          <a:prstGeom prst="rect">
            <a:avLst/>
          </a:prstGeom>
          <a:noFill/>
        </p:spPr>
        <p:txBody>
          <a:bodyPr wrap="square" rtlCol="0">
            <a:spAutoFit/>
          </a:bodyPr>
          <a:lstStyle/>
          <a:p>
            <a:r>
              <a:rPr lang="fr-FR" sz="4800" dirty="0">
                <a:solidFill>
                  <a:schemeClr val="bg1"/>
                </a:solidFill>
                <a:latin typeface="Algerian" panose="04020705040A02060702" pitchFamily="82" charset="0"/>
              </a:rPr>
              <a:t>C</a:t>
            </a:r>
          </a:p>
          <a:p>
            <a:r>
              <a:rPr lang="fr-FR" sz="4800" dirty="0">
                <a:solidFill>
                  <a:schemeClr val="bg1"/>
                </a:solidFill>
                <a:latin typeface="Algerian" panose="04020705040A02060702" pitchFamily="82" charset="0"/>
              </a:rPr>
              <a:t>O</a:t>
            </a:r>
          </a:p>
          <a:p>
            <a:r>
              <a:rPr lang="fr-FR" sz="4800" dirty="0">
                <a:solidFill>
                  <a:schemeClr val="bg1"/>
                </a:solidFill>
                <a:latin typeface="Algerian" panose="04020705040A02060702" pitchFamily="82" charset="0"/>
              </a:rPr>
              <a:t>N</a:t>
            </a:r>
          </a:p>
          <a:p>
            <a:r>
              <a:rPr lang="fr-FR" sz="4800" dirty="0">
                <a:solidFill>
                  <a:schemeClr val="bg1"/>
                </a:solidFill>
                <a:latin typeface="Algerian" panose="04020705040A02060702" pitchFamily="82" charset="0"/>
              </a:rPr>
              <a:t>C</a:t>
            </a:r>
          </a:p>
          <a:p>
            <a:r>
              <a:rPr lang="fr-FR" sz="4800" dirty="0">
                <a:solidFill>
                  <a:schemeClr val="bg1"/>
                </a:solidFill>
                <a:latin typeface="Algerian" panose="04020705040A02060702" pitchFamily="82" charset="0"/>
              </a:rPr>
              <a:t>L</a:t>
            </a:r>
          </a:p>
          <a:p>
            <a:r>
              <a:rPr lang="fr-FR" sz="4800" dirty="0">
                <a:solidFill>
                  <a:schemeClr val="bg1"/>
                </a:solidFill>
                <a:latin typeface="Algerian" panose="04020705040A02060702" pitchFamily="82" charset="0"/>
              </a:rPr>
              <a:t>U</a:t>
            </a:r>
          </a:p>
          <a:p>
            <a:r>
              <a:rPr lang="fr-FR" sz="4800" dirty="0">
                <a:solidFill>
                  <a:schemeClr val="bg1"/>
                </a:solidFill>
                <a:latin typeface="Algerian" panose="04020705040A02060702" pitchFamily="82" charset="0"/>
              </a:rPr>
              <a:t>T</a:t>
            </a:r>
          </a:p>
          <a:p>
            <a:r>
              <a:rPr lang="fr-FR" sz="4800" dirty="0">
                <a:solidFill>
                  <a:schemeClr val="bg1"/>
                </a:solidFill>
                <a:latin typeface="Algerian" panose="04020705040A02060702" pitchFamily="82" charset="0"/>
              </a:rPr>
              <a:t>I</a:t>
            </a:r>
          </a:p>
          <a:p>
            <a:r>
              <a:rPr lang="fr-FR" sz="4800" dirty="0">
                <a:solidFill>
                  <a:schemeClr val="bg1"/>
                </a:solidFill>
                <a:latin typeface="Algerian" panose="04020705040A02060702" pitchFamily="82" charset="0"/>
              </a:rPr>
              <a:t>O</a:t>
            </a:r>
          </a:p>
          <a:p>
            <a:r>
              <a:rPr lang="fr-FR" sz="4800" dirty="0">
                <a:solidFill>
                  <a:schemeClr val="bg1"/>
                </a:solidFill>
                <a:latin typeface="Algerian" panose="04020705040A02060702" pitchFamily="82" charset="0"/>
              </a:rPr>
              <a:t>n</a:t>
            </a:r>
          </a:p>
        </p:txBody>
      </p:sp>
      <p:sp>
        <p:nvSpPr>
          <p:cNvPr id="8" name="TextBox 7">
            <a:extLst>
              <a:ext uri="{FF2B5EF4-FFF2-40B4-BE49-F238E27FC236}">
                <a16:creationId xmlns:a16="http://schemas.microsoft.com/office/drawing/2014/main" id="{90B43A84-FCCE-4E15-9FAE-3043FCA1817D}"/>
              </a:ext>
            </a:extLst>
          </p:cNvPr>
          <p:cNvSpPr txBox="1"/>
          <p:nvPr/>
        </p:nvSpPr>
        <p:spPr>
          <a:xfrm>
            <a:off x="5139160" y="1713053"/>
            <a:ext cx="6863787" cy="5262979"/>
          </a:xfrm>
          <a:prstGeom prst="rect">
            <a:avLst/>
          </a:prstGeom>
          <a:noFill/>
        </p:spPr>
        <p:txBody>
          <a:bodyPr wrap="square" rtlCol="0">
            <a:spAutoFit/>
          </a:bodyPr>
          <a:lstStyle/>
          <a:p>
            <a:r>
              <a:rPr lang="fr-FR" sz="2800" b="0" i="0" dirty="0">
                <a:solidFill>
                  <a:schemeClr val="bg1"/>
                </a:solidFill>
                <a:effectLst/>
                <a:latin typeface="Raleway" panose="020B0604020202020204" pitchFamily="2" charset="0"/>
              </a:rPr>
              <a:t>Les nouvelles technologies de l’information et de la communication ont bouleversé nos modes de vies : elles ont en quelques décennies pris une place primordiale en nous permettant de communiquer avec n’importe qui, n’importe quand et de n’importe où. Elles ont apporté de grands changements au niveau de l’écriture et de la lecture, modifiant à la fois les pratiques des auteurs, des lecteurs et des éditeurs</a:t>
            </a:r>
            <a:r>
              <a:rPr lang="fr-FR" b="0" i="0" dirty="0">
                <a:solidFill>
                  <a:srgbClr val="787878"/>
                </a:solidFill>
                <a:effectLst/>
                <a:latin typeface="Raleway" panose="020B0604020202020204" pitchFamily="2" charset="0"/>
              </a:rPr>
              <a:t>.</a:t>
            </a:r>
            <a:endParaRPr lang="fr-FR" dirty="0">
              <a:solidFill>
                <a:schemeClr val="bg1"/>
              </a:solidFill>
            </a:endParaRPr>
          </a:p>
        </p:txBody>
      </p:sp>
    </p:spTree>
    <p:extLst>
      <p:ext uri="{BB962C8B-B14F-4D97-AF65-F5344CB8AC3E}">
        <p14:creationId xmlns:p14="http://schemas.microsoft.com/office/powerpoint/2010/main" val="2129403321"/>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2000"/>
                                        <p:tgtEl>
                                          <p:spTgt spid="8"/>
                                        </p:tgtEl>
                                      </p:cBhvr>
                                    </p:animEffect>
                                    <p:anim calcmode="lin" valueType="num">
                                      <p:cBhvr>
                                        <p:cTn id="13" dur="2000" fill="hold"/>
                                        <p:tgtEl>
                                          <p:spTgt spid="8"/>
                                        </p:tgtEl>
                                        <p:attrNameLst>
                                          <p:attrName>ppt_w</p:attrName>
                                        </p:attrNameLst>
                                      </p:cBhvr>
                                      <p:tavLst>
                                        <p:tav tm="0" fmla="#ppt_w*sin(2.5*pi*$)">
                                          <p:val>
                                            <p:fltVal val="0"/>
                                          </p:val>
                                        </p:tav>
                                        <p:tav tm="100000">
                                          <p:val>
                                            <p:fltVal val="1"/>
                                          </p:val>
                                        </p:tav>
                                      </p:tavLst>
                                    </p:anim>
                                    <p:anim calcmode="lin" valueType="num">
                                      <p:cBhvr>
                                        <p:cTn id="14" dur="20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TotalTime>
  <Words>674</Words>
  <Application>Microsoft Office PowerPoint</Application>
  <PresentationFormat>Custom</PresentationFormat>
  <Paragraphs>91</Paragraphs>
  <Slides>9</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Algerian</vt:lpstr>
      <vt:lpstr>Arial</vt:lpstr>
      <vt:lpstr>Berlin Sans FB</vt:lpstr>
      <vt:lpstr>Calibri</vt:lpstr>
      <vt:lpstr>Heebo</vt:lpstr>
      <vt:lpstr>Montserrat</vt:lpstr>
      <vt:lpstr>Raleway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anis mahious</cp:lastModifiedBy>
  <cp:revision>15</cp:revision>
  <dcterms:created xsi:type="dcterms:W3CDTF">2023-12-29T15:57:29Z</dcterms:created>
  <dcterms:modified xsi:type="dcterms:W3CDTF">2024-01-05T15:19:07Z</dcterms:modified>
</cp:coreProperties>
</file>