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sKpXPKnuWwfOXMlWUDObdNUxU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alth.businessweekly.com.tw/GArticle.aspx?id=ARTL010181599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oney.tw/notes/note-detail.aspx?nid=26873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w.stock.yahoo.com/news/%E9%A3%9F%E5%93%81%E8%82%A1-%E8%81%AF%E8%8F%AF%E9%A3%9F%E6%93%81%E9%9B%99%E5%BC%95%E6%93%8E-%E7%87%9F%E9%81%8B%E5%A4%A7%E4%B8%89%E5%85%83-080804816.html" TargetMode="External"/><Relationship Id="rId4" Type="http://schemas.openxmlformats.org/officeDocument/2006/relationships/hyperlink" Target="https://www.cmoney.tw/notes/note-detail.aspx?nid=250691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ney.udn.com/money/story/5710/5124645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moneydj.com/kmdj/news/newsviewer.aspx?a=c569de10-1ee9-43c7-8610-80ff36caf293" TargetMode="External"/><Relationship Id="rId4" Type="http://schemas.openxmlformats.org/officeDocument/2006/relationships/hyperlink" Target="https://forum.uanalyze.com.tw/forum/%E3%80%90%E5%80%8B%E8%82%A1%E5%8B%95%E6%85%8B%E3%80%91%E5%8F%B0%E6%A6%AE%281220%29%EF%BC%8C%E5%90%8C%E6%A8%A3%E7%9A%84%E5%9F%BA%E6%9C%AC%E9%9D%A2%E5%BE%AA%E7%92%B0%E3%80%81%E5%90%8C%E6%A8%A3%E7%9A%84%E8%82%A1%E5%83%B9%E5%BE%AA%E7%92%B0%EF%BC%8C%E4%B8%80%E5%86%8D%E9%87%8D%E6%BC%94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增加了組員名單</a:t>
            </a: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fbf192716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fbf192716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已更新(內容視報告者調整)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bf013a56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bf013a56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已更新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f4c940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f4c940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22626e4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22626e4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主要是看：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rabicParenBoth"/>
            </a:pPr>
            <a:r>
              <a:rPr lang="zh-TW">
                <a:solidFill>
                  <a:srgbClr val="FF0000"/>
                </a:solidFill>
              </a:rPr>
              <a:t>3/31股價被低估的標的有沒有上漲</a:t>
            </a:r>
            <a:endParaRPr>
              <a:solidFill>
                <a:srgbClr val="FF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1BBEC"/>
              </a:buClr>
              <a:buSzPts val="1100"/>
              <a:buAutoNum type="arabicParenBoth"/>
            </a:pPr>
            <a:r>
              <a:rPr lang="zh-TW">
                <a:solidFill>
                  <a:srgbClr val="41BBEC"/>
                </a:solidFill>
              </a:rPr>
              <a:t>3/31股價被高估的標的有沒有下跌</a:t>
            </a:r>
            <a:endParaRPr>
              <a:solidFill>
                <a:srgbClr val="41BBE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00FF"/>
                </a:solidFill>
              </a:rPr>
              <a:t>並說明這些趨勢的可能原因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daba82d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daba82d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加上分析原因(找確切一點的原因，其他公司就沒有受原物料調漲的影響嗎?)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更新 : </a:t>
            </a:r>
            <a:r>
              <a:rPr lang="zh-TW">
                <a:solidFill>
                  <a:schemeClr val="dk1"/>
                </a:solidFill>
              </a:rPr>
              <a:t>原先股價被低估的股票其後續股價情形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大部分股價都有明顯回升或持平，只有1225福懋油、1737台鹽有明顯下跌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探討:「1225-福懋油」(藍黑色)和「1237-台鹽」(深藍色那條)為何股價還是下跌(負斜率)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探討1225股價下跌原因: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https://wealth.businessweekly.com.tw/GArticle.aspx?id=ARTL010181599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結論 : 原物料上漲起初對業者有利，因為有低價庫存；但庫存終究會用完，就需購買高價原料，對業者營收與毛利帶來不利影響。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fbf1927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fbf1927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*主要就是說明被高估的股票雖然不是全部都下跌，但是也都沒有明顯上漲的趨勢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探討:「1210-大成」(橙色那條)和「1231-聯華食」(綠色那條)為何股價還是略為上升(正斜率)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大成：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https://www.cmoney.tw/notes/note-detail.aspx?nid=268731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      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https://www.cmoney.tw/notes/note-detail.aspx?nid=250691</a:t>
            </a:r>
            <a:r>
              <a:rPr lang="zh-TW">
                <a:solidFill>
                  <a:schemeClr val="accent1"/>
                </a:solidFill>
              </a:rPr>
              <a:t>(更:說明較完整，不只疫情因素影響)</a:t>
            </a:r>
            <a:endParaRPr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聯華食：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https://tw.stock.yahoo.com/news/%E9%A3%9F%E5%93%81%E8%82%A1-%E8%81%AF%E8%8F%AF%E9%A3%9F%E6%93%81%E9%9B%99%E5%BC%95%E6%93%8E-%E7%87%9F%E9%81%8B%E5%A4%A7%E4%B8%89%E5%85%83-080804816.html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*結論：大成：疫情導致原物料上漲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        聯華食：消費者對休閒零食&amp;超商鮮食代工需求增加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fbf19271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fbf19271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accent1"/>
                </a:solidFill>
              </a:rPr>
              <a:t>*可以從評分機制的得分多寡來進一步分析</a:t>
            </a:r>
            <a:endParaRPr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zh-TW">
                <a:solidFill>
                  <a:schemeClr val="accent1"/>
                </a:solidFill>
              </a:rPr>
              <a:t>前五名都是3月底我們評估股價被低估的標的且交易量較大(SCORE_2、SCORE_4高)</a:t>
            </a:r>
            <a:endParaRPr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zh-TW">
                <a:solidFill>
                  <a:schemeClr val="accent1"/>
                </a:solidFill>
              </a:rPr>
              <a:t>1232-大統益的SCORE_1和SCORE_3都很高，原因是？</a:t>
            </a:r>
            <a:endParaRPr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zh-TW">
                <a:solidFill>
                  <a:schemeClr val="accent1"/>
                </a:solidFill>
              </a:rPr>
              <a:t>1219-福壽SCORE_4最高(股價被低估最多，可參考第8頁的圖表)，原因是？</a:t>
            </a:r>
            <a:endParaRPr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zh-TW">
                <a:solidFill>
                  <a:schemeClr val="accent1"/>
                </a:solidFill>
              </a:rPr>
              <a:t>1225-福懋油(在分析結果一有說明過，是屬於我們認為其股價被低估但後來卻下跌的例外)</a:t>
            </a:r>
            <a:endParaRPr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zh-TW">
                <a:solidFill>
                  <a:schemeClr val="accent1"/>
                </a:solidFill>
              </a:rPr>
              <a:t>1220-台榮 可能要額外找原因說明我們為什麼最後選他</a:t>
            </a:r>
            <a:endParaRPr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zh-TW">
                <a:solidFill>
                  <a:schemeClr val="accent1"/>
                </a:solidFill>
              </a:rPr>
              <a:t>1201-味全(後來發現低於80分，不一定要講XD)</a:t>
            </a:r>
            <a:endParaRPr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9900FF"/>
                </a:solidFill>
              </a:rPr>
              <a:t>透過評分機制將標的分類，並用人工的方式選擇我們覺得較適合投資的標的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9900FF"/>
                </a:solidFill>
              </a:rPr>
              <a:t>*先找出那家公司的優勢，再說明這樣適合哪一類投資人投資(短期、長期、資金雄厚等，或是適合在哪一季投資)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*更:可以分為長、短期適合投資的(長短期各選一家公司)來說明-&gt;第二季為旺季的公司適合短期投資；公司整體財務狀況健全的適合長期投資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*最後再加上結論：如果是以我們的目標(cp值高)，建議買哪家公司的股票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•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1201-味全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•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1219-福壽：</a:t>
            </a:r>
            <a:r>
              <a:rPr lang="zh-TW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https://money.udn.com/money/story/5710/5124645</a:t>
            </a: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(感覺適合長期投資?)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•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1220-台榮：</a:t>
            </a:r>
            <a:r>
              <a:rPr lang="zh-TW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forum.uanalyze.com.tw/forum/%E3%80%90%E5%80%8B%E8%82%A1%E5%8B%95%E6%85%8B%E3%80%91%E5%8F%B0%E6%A6%AE%281220%29%EF%BC%8C%E5%90%8C%E6%A8%A3%E7%9A%84%E5%9F%BA%E6%9C%AC%E9%9D%A2%E5%BE%AA%E7%92%B0%E3%80%81%E5%90%8C%E6%A8%A3%E7%9A%84%E8%82%A1%E5%83%B9%E5%BE%AA%E7%92%B0%EF%BC%8C%E4%B8%80%E5%86%8D%E9%87%8D%E6%BC%94</a:t>
            </a: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(Q2是旺季-&gt;股價上漲)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•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1225-福懋油：</a:t>
            </a:r>
            <a:r>
              <a:rPr lang="zh-TW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https://www.moneydj.com/kmdj/news/newsviewer.aspx?a=c569de10-1ee9-43c7-8610-80ff36caf293</a:t>
            </a: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(Q1獲利狀況很好但Q2是淡季-&gt;股價下跌)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•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1232-大統益(股價太貴)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更:(原內容如下)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9144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AutoNum type="arabicPeriod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可套用在其他產業類別，進一步比較不同產業的狀況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AutoNum type="arabicPeriod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可增加其他財務指標，做更詳細的評比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AutoNum type="arabicPeriod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考慮該產業大盤走勢，找出各股間具優勢的地方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目前分工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雅綿 : 報告5.6.7.8頁</a:t>
            </a:r>
            <a:r>
              <a:rPr lang="zh-TW">
                <a:solidFill>
                  <a:schemeClr val="accent1"/>
                </a:solidFill>
              </a:rPr>
              <a:t>+程式碼的說明和執行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舒涵 : 報告1.2.3.4.(13?)14頁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宥蓉 : 報告9.10.11.12.15.17</a:t>
            </a:r>
            <a:r>
              <a:rPr lang="zh-TW">
                <a:solidFill>
                  <a:schemeClr val="accent1"/>
                </a:solidFill>
              </a:rPr>
              <a:t>(</a:t>
            </a:r>
            <a:r>
              <a:rPr lang="zh-TW"/>
              <a:t>(18.19.20?)頁</a:t>
            </a:r>
            <a:r>
              <a:rPr lang="zh-TW">
                <a:solidFill>
                  <a:schemeClr val="accent1"/>
                </a:solidFill>
              </a:rPr>
              <a:t>)+結尾</a:t>
            </a:r>
            <a:r>
              <a:rPr lang="zh-TW">
                <a:solidFill>
                  <a:srgbClr val="FF00FF"/>
                </a:solidFill>
              </a:rPr>
              <a:t> (宥蓉的部分會不會太多?)</a:t>
            </a:r>
            <a:r>
              <a:rPr lang="zh-TW">
                <a:solidFill>
                  <a:schemeClr val="accent1"/>
                </a:solidFill>
              </a:rPr>
              <a:t>(18-20頁可以合併算是"結尾"就好 我會很快帶過XD)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如果說評分機制的程式碼改成在第11和12頁之間說明，然後第12頁由學妹來報告呢？(如果覺得有點多的話，由舒涵報告第5頁呢？)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00FF"/>
                </a:solidFill>
              </a:rPr>
              <a:t>16頁待分配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40" name="Google Shape;3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之後的內容都新增完成後再來修改(如果我們按照標題分配報告的人，可以把名字標記在標題後面)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00FF"/>
                </a:solidFill>
              </a:rPr>
              <a:t>*先列大點，再列小點</a:t>
            </a:r>
            <a:endParaRPr>
              <a:solidFill>
                <a:srgbClr val="9900F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AutoNum type="arabicPeriod"/>
            </a:pPr>
            <a:r>
              <a:rPr lang="zh-TW">
                <a:solidFill>
                  <a:srgbClr val="9900FF"/>
                </a:solidFill>
              </a:rPr>
              <a:t>問題說明</a:t>
            </a:r>
            <a:endParaRPr>
              <a:solidFill>
                <a:srgbClr val="9900F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AutoNum type="arabicPeriod"/>
            </a:pPr>
            <a:r>
              <a:rPr lang="zh-TW">
                <a:solidFill>
                  <a:srgbClr val="9900FF"/>
                </a:solidFill>
              </a:rPr>
              <a:t>程式流程(流程說明+程式流程圖)</a:t>
            </a:r>
            <a:endParaRPr>
              <a:solidFill>
                <a:srgbClr val="9900F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AutoNum type="arabicPeriod"/>
            </a:pPr>
            <a:r>
              <a:rPr lang="zh-TW">
                <a:solidFill>
                  <a:srgbClr val="9900FF"/>
                </a:solidFill>
              </a:rPr>
              <a:t>程式撰寫過程&amp;挑戰</a:t>
            </a:r>
            <a:endParaRPr>
              <a:solidFill>
                <a:srgbClr val="9900F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AutoNum type="arabicPeriod"/>
            </a:pPr>
            <a:r>
              <a:rPr lang="zh-TW">
                <a:solidFill>
                  <a:srgbClr val="9900FF"/>
                </a:solidFill>
              </a:rPr>
              <a:t>程式執行1(模組介紹+股價區間)</a:t>
            </a:r>
            <a:endParaRPr>
              <a:solidFill>
                <a:srgbClr val="9900F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AutoNum type="arabicPeriod"/>
            </a:pPr>
            <a:r>
              <a:rPr lang="zh-TW">
                <a:solidFill>
                  <a:srgbClr val="9900FF"/>
                </a:solidFill>
              </a:rPr>
              <a:t>財務指標&amp;評分機制(財務指標項目*2+評分項目機制)</a:t>
            </a:r>
            <a:endParaRPr>
              <a:solidFill>
                <a:srgbClr val="9900F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AutoNum type="arabicPeriod"/>
            </a:pPr>
            <a:r>
              <a:rPr lang="zh-TW">
                <a:solidFill>
                  <a:srgbClr val="9900FF"/>
                </a:solidFill>
              </a:rPr>
              <a:t>程式執行2</a:t>
            </a:r>
            <a:endParaRPr>
              <a:solidFill>
                <a:srgbClr val="9900F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AutoNum type="arabicPeriod"/>
            </a:pPr>
            <a:r>
              <a:rPr lang="zh-TW">
                <a:solidFill>
                  <a:srgbClr val="9900FF"/>
                </a:solidFill>
              </a:rPr>
              <a:t>分析結果(總共2項)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bf013a56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bf013a56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已更新(原本內容如下)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目標：透過分析食品產業中各上市公司的股價走勢及近幾年的財報資訊，找出CP質高(股價相對便宜)、適合投資(財務狀況、經營績效佳)、股價目前被低估之標的。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方法：運用本益比、EPS、毛利率、速動比和負債比等方法評估公司營運狀況，以分析並解釋投資標的股價被高低估的可能原因。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d97cf4a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d97cf4a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更：</a:t>
            </a:r>
            <a:r>
              <a:rPr lang="zh-TW" sz="1200">
                <a:solidFill>
                  <a:schemeClr val="accent1"/>
                </a:solidFill>
              </a:rPr>
              <a:t>(原內容如下)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51435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排除極端值(並說明原因)-本益比過高、負淨利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計算投資標的股價區間(利用本益比和每股盈餘)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財務指標的設定(資產負債表、損益表、交易量)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將前述的股價區間及財務指標給予評分機制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分析投資標的被高低估之可能原因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評估並選擇較適合的投資標的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圖案來源 : </a:t>
            </a:r>
            <a:r>
              <a:rPr lang="zh-TW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https://www.flaticon.com/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已更新，原內容如下: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1.資料來源的介面較不適合爬蟲(例如 : 網頁)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2.資料的表達方式不同(例如:以日、季、年為單位)會影響CSV檔案下載數量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3.有些網頁不能短時間過頻繁的爬蟲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f4c940b7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df4c940b7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fb5da4d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更:已新增圖表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81B07"/>
                </a:solidFill>
              </a:rPr>
              <a:t>*可提到此高低估的後續分析會在之後的"分析結果(一)"做較詳細的說明</a:t>
            </a:r>
            <a:endParaRPr>
              <a:solidFill>
                <a:srgbClr val="581B07"/>
              </a:solidFill>
            </a:endParaRPr>
          </a:p>
        </p:txBody>
      </p:sp>
      <p:sp>
        <p:nvSpPr>
          <p:cNvPr id="224" name="Google Shape;224;gdfb5da4d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bf192716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bf192716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已更新(內容視報告者調整)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輔助字幕">
  <p:cSld name="標題與輔助字幕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輔助字幕)">
  <p:cSld name="引述 (含輔助字幕)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0" name="Google Shape;100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6CE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4" name="Google Shape;114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5" name="Google Shape;115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6294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6CEEF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-8467"/>
            <a:ext cx="12192000" cy="6874934"/>
            <a:chOff x="0" y="-8467"/>
            <a:chExt cx="12192000" cy="6874934"/>
          </a:xfrm>
        </p:grpSpPr>
        <p:sp>
          <p:nvSpPr>
            <p:cNvPr id="7" name="Google Shape;7;p1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8" name="Google Shape;8;p11"/>
            <p:cNvSpPr/>
            <p:nvPr/>
          </p:nvSpPr>
          <p:spPr>
            <a:xfrm>
              <a:off x="9985786" y="0"/>
              <a:ext cx="214784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9" name="Google Shape;9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6CEEF">
                <a:alpha val="69803"/>
              </a:srgbClr>
            </a:solidFill>
            <a:ln>
              <a:noFill/>
            </a:ln>
          </p:spPr>
        </p:sp>
        <p:sp>
          <p:nvSpPr>
            <p:cNvPr id="11" name="Google Shape;11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ops.twse.com.tw/mops/web/t51sb02_q1" TargetMode="External"/><Relationship Id="rId3" Type="http://schemas.openxmlformats.org/officeDocument/2006/relationships/hyperlink" Target="https://jmespath.org/tutorial.html" TargetMode="External"/><Relationship Id="rId7" Type="http://schemas.openxmlformats.org/officeDocument/2006/relationships/hyperlink" Target="https://mopsfin.twse.com.tw/inde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nage-money.com/pe-ratio/" TargetMode="External"/><Relationship Id="rId5" Type="http://schemas.openxmlformats.org/officeDocument/2006/relationships/hyperlink" Target="https://www.cmoney.tw/notes/note-detail.aspx?nid=8070" TargetMode="External"/><Relationship Id="rId10" Type="http://schemas.openxmlformats.org/officeDocument/2006/relationships/hyperlink" Target="https://www.wealth.com.tw/home/articles/28377" TargetMode="External"/><Relationship Id="rId4" Type="http://schemas.openxmlformats.org/officeDocument/2006/relationships/hyperlink" Target="https://pandas.pydata.org/docs/reference/api/pandas.DataFrame.describe.html" TargetMode="External"/><Relationship Id="rId9" Type="http://schemas.openxmlformats.org/officeDocument/2006/relationships/hyperlink" Target="https://mops.twse.com.tw/mops/web/t163sb1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qgOWq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url.cc/83pzry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/>
        </p:nvSpPr>
        <p:spPr>
          <a:xfrm>
            <a:off x="2418288" y="1590529"/>
            <a:ext cx="635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上市食品產業股票分析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4628100" y="2799725"/>
            <a:ext cx="193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41BBEC"/>
                </a:solidFill>
                <a:latin typeface="Trebuchet MS"/>
                <a:ea typeface="Trebuchet MS"/>
                <a:cs typeface="Trebuchet MS"/>
                <a:sym typeface="Trebuchet MS"/>
              </a:rPr>
              <a:t>― 第五組 ―</a:t>
            </a:r>
            <a:endParaRPr sz="2400" b="1">
              <a:solidFill>
                <a:srgbClr val="41BBE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4038700" y="3937175"/>
            <a:ext cx="32322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組員</a:t>
            </a:r>
            <a:endParaRPr sz="2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巨資二A  鄭雅綿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會 三  A  章舒涵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會 三  A  李宥蓉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fbf192716_1_72"/>
          <p:cNvSpPr txBox="1"/>
          <p:nvPr/>
        </p:nvSpPr>
        <p:spPr>
          <a:xfrm>
            <a:off x="2469451" y="402100"/>
            <a:ext cx="7253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財務指標項目</a:t>
            </a:r>
            <a:endParaRPr/>
          </a:p>
        </p:txBody>
      </p:sp>
      <p:sp>
        <p:nvSpPr>
          <p:cNvPr id="264" name="Google Shape;264;gdfbf192716_1_72"/>
          <p:cNvSpPr/>
          <p:nvPr/>
        </p:nvSpPr>
        <p:spPr>
          <a:xfrm>
            <a:off x="1409688" y="2264550"/>
            <a:ext cx="2328900" cy="2328900"/>
          </a:xfrm>
          <a:prstGeom prst="roundRect">
            <a:avLst>
              <a:gd name="adj" fmla="val 16667"/>
            </a:avLst>
          </a:prstGeom>
          <a:solidFill>
            <a:srgbClr val="FF7676">
              <a:alpha val="47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dfbf192716_1_72"/>
          <p:cNvSpPr/>
          <p:nvPr/>
        </p:nvSpPr>
        <p:spPr>
          <a:xfrm>
            <a:off x="4299357" y="1600225"/>
            <a:ext cx="2911500" cy="871500"/>
          </a:xfrm>
          <a:prstGeom prst="roundRect">
            <a:avLst>
              <a:gd name="adj" fmla="val 16667"/>
            </a:avLst>
          </a:prstGeom>
          <a:solidFill>
            <a:srgbClr val="FFBF75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dfbf192716_1_72"/>
          <p:cNvSpPr/>
          <p:nvPr/>
        </p:nvSpPr>
        <p:spPr>
          <a:xfrm>
            <a:off x="4299357" y="3200425"/>
            <a:ext cx="2911500" cy="871500"/>
          </a:xfrm>
          <a:prstGeom prst="roundRect">
            <a:avLst>
              <a:gd name="adj" fmla="val 16667"/>
            </a:avLst>
          </a:prstGeom>
          <a:solidFill>
            <a:srgbClr val="FFBF75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dfbf192716_1_72"/>
          <p:cNvSpPr/>
          <p:nvPr/>
        </p:nvSpPr>
        <p:spPr>
          <a:xfrm>
            <a:off x="4299350" y="4800625"/>
            <a:ext cx="2911500" cy="871500"/>
          </a:xfrm>
          <a:prstGeom prst="roundRect">
            <a:avLst>
              <a:gd name="adj" fmla="val 16667"/>
            </a:avLst>
          </a:prstGeom>
          <a:solidFill>
            <a:srgbClr val="FFBF75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dfbf192716_1_72"/>
          <p:cNvSpPr txBox="1"/>
          <p:nvPr/>
        </p:nvSpPr>
        <p:spPr>
          <a:xfrm>
            <a:off x="1598413" y="3067350"/>
            <a:ext cx="1943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>
                <a:solidFill>
                  <a:srgbClr val="581B07"/>
                </a:solidFill>
                <a:latin typeface="Trebuchet MS"/>
                <a:ea typeface="Trebuchet MS"/>
                <a:cs typeface="Trebuchet MS"/>
                <a:sym typeface="Trebuchet MS"/>
              </a:rPr>
              <a:t>損益表</a:t>
            </a:r>
            <a:endParaRPr sz="3500" b="1">
              <a:solidFill>
                <a:srgbClr val="581B0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dfbf192716_1_72"/>
          <p:cNvSpPr txBox="1"/>
          <p:nvPr/>
        </p:nvSpPr>
        <p:spPr>
          <a:xfrm>
            <a:off x="4641185" y="1728175"/>
            <a:ext cx="233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581B07"/>
                </a:solidFill>
                <a:latin typeface="Trebuchet MS"/>
                <a:ea typeface="Trebuchet MS"/>
                <a:cs typeface="Trebuchet MS"/>
                <a:sym typeface="Trebuchet MS"/>
              </a:rPr>
              <a:t>毛利率</a:t>
            </a:r>
            <a:endParaRPr sz="2800">
              <a:solidFill>
                <a:srgbClr val="581B0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gdfbf192716_1_72"/>
          <p:cNvSpPr txBox="1"/>
          <p:nvPr/>
        </p:nvSpPr>
        <p:spPr>
          <a:xfrm>
            <a:off x="4598516" y="3328375"/>
            <a:ext cx="233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581B07"/>
                </a:solidFill>
                <a:latin typeface="Trebuchet MS"/>
                <a:ea typeface="Trebuchet MS"/>
                <a:cs typeface="Trebuchet MS"/>
                <a:sym typeface="Trebuchet MS"/>
              </a:rPr>
              <a:t>營業利益率</a:t>
            </a:r>
            <a:endParaRPr>
              <a:solidFill>
                <a:srgbClr val="581B0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gdfbf192716_1_72"/>
          <p:cNvSpPr txBox="1"/>
          <p:nvPr/>
        </p:nvSpPr>
        <p:spPr>
          <a:xfrm>
            <a:off x="4386501" y="4928575"/>
            <a:ext cx="273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581B07"/>
                </a:solidFill>
                <a:latin typeface="Trebuchet MS"/>
                <a:ea typeface="Trebuchet MS"/>
                <a:cs typeface="Trebuchet MS"/>
                <a:sym typeface="Trebuchet MS"/>
              </a:rPr>
              <a:t>稅後純益率</a:t>
            </a:r>
            <a:endParaRPr sz="2800" b="1">
              <a:solidFill>
                <a:srgbClr val="581B0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2" name="Google Shape;272;gdfbf192716_1_72"/>
          <p:cNvCxnSpPr>
            <a:endCxn id="265" idx="1"/>
          </p:cNvCxnSpPr>
          <p:nvPr/>
        </p:nvCxnSpPr>
        <p:spPr>
          <a:xfrm rot="10800000" flipH="1">
            <a:off x="3724257" y="2035975"/>
            <a:ext cx="575100" cy="550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3" name="Google Shape;273;gdfbf192716_1_72"/>
          <p:cNvCxnSpPr/>
          <p:nvPr/>
        </p:nvCxnSpPr>
        <p:spPr>
          <a:xfrm>
            <a:off x="3798079" y="3543400"/>
            <a:ext cx="543900" cy="429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4" name="Google Shape;274;gdfbf192716_1_72"/>
          <p:cNvCxnSpPr/>
          <p:nvPr/>
        </p:nvCxnSpPr>
        <p:spPr>
          <a:xfrm>
            <a:off x="3595688" y="4543425"/>
            <a:ext cx="571500" cy="3579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5" name="Google Shape;275;gdfbf192716_1_72"/>
          <p:cNvSpPr/>
          <p:nvPr/>
        </p:nvSpPr>
        <p:spPr>
          <a:xfrm>
            <a:off x="7667675" y="1600225"/>
            <a:ext cx="3219900" cy="871500"/>
          </a:xfrm>
          <a:prstGeom prst="roundRect">
            <a:avLst>
              <a:gd name="adj" fmla="val 16667"/>
            </a:avLst>
          </a:prstGeom>
          <a:solidFill>
            <a:srgbClr val="FFFF00">
              <a:alpha val="29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dfbf192716_1_72"/>
          <p:cNvSpPr txBox="1"/>
          <p:nvPr/>
        </p:nvSpPr>
        <p:spPr>
          <a:xfrm>
            <a:off x="7798861" y="1734213"/>
            <a:ext cx="293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581B07"/>
                </a:solidFill>
                <a:latin typeface="Trebuchet MS"/>
                <a:ea typeface="Trebuchet MS"/>
                <a:cs typeface="Trebuchet MS"/>
                <a:sym typeface="Trebuchet MS"/>
              </a:rPr>
              <a:t>檢視產品附加價值</a:t>
            </a:r>
            <a:endParaRPr sz="2200">
              <a:solidFill>
                <a:srgbClr val="581B0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gdfbf192716_1_72"/>
          <p:cNvSpPr/>
          <p:nvPr/>
        </p:nvSpPr>
        <p:spPr>
          <a:xfrm>
            <a:off x="7667675" y="3200425"/>
            <a:ext cx="3219900" cy="871500"/>
          </a:xfrm>
          <a:prstGeom prst="roundRect">
            <a:avLst>
              <a:gd name="adj" fmla="val 16667"/>
            </a:avLst>
          </a:prstGeom>
          <a:solidFill>
            <a:srgbClr val="FFFF00">
              <a:alpha val="29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dfbf192716_1_72"/>
          <p:cNvSpPr/>
          <p:nvPr/>
        </p:nvSpPr>
        <p:spPr>
          <a:xfrm>
            <a:off x="7667675" y="4800625"/>
            <a:ext cx="3219900" cy="871500"/>
          </a:xfrm>
          <a:prstGeom prst="roundRect">
            <a:avLst>
              <a:gd name="adj" fmla="val 16667"/>
            </a:avLst>
          </a:prstGeom>
          <a:solidFill>
            <a:srgbClr val="FFFF00">
              <a:alpha val="29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dfbf192716_1_72"/>
          <p:cNvSpPr txBox="1"/>
          <p:nvPr/>
        </p:nvSpPr>
        <p:spPr>
          <a:xfrm>
            <a:off x="7896650" y="3374575"/>
            <a:ext cx="273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581B07"/>
                </a:solidFill>
                <a:latin typeface="Trebuchet MS"/>
                <a:ea typeface="Trebuchet MS"/>
                <a:cs typeface="Trebuchet MS"/>
                <a:sym typeface="Trebuchet MS"/>
              </a:rPr>
              <a:t>公司本業的獲利能力</a:t>
            </a:r>
            <a:endParaRPr sz="2200">
              <a:solidFill>
                <a:srgbClr val="581B0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gdfbf192716_1_72"/>
          <p:cNvSpPr txBox="1"/>
          <p:nvPr/>
        </p:nvSpPr>
        <p:spPr>
          <a:xfrm>
            <a:off x="7667679" y="5014925"/>
            <a:ext cx="395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581B07"/>
                </a:solidFill>
                <a:latin typeface="Trebuchet MS"/>
                <a:ea typeface="Trebuchet MS"/>
                <a:cs typeface="Trebuchet MS"/>
                <a:sym typeface="Trebuchet MS"/>
              </a:rPr>
              <a:t>公司賺取最終報酬的能力</a:t>
            </a:r>
            <a:endParaRPr sz="2600" b="1">
              <a:solidFill>
                <a:srgbClr val="581B0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1" name="Google Shape;281;gdfbf192716_1_72"/>
          <p:cNvCxnSpPr/>
          <p:nvPr/>
        </p:nvCxnSpPr>
        <p:spPr>
          <a:xfrm rot="10800000" flipH="1">
            <a:off x="3724326" y="2035975"/>
            <a:ext cx="575100" cy="550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2" name="Google Shape;282;gdfbf192716_1_72"/>
          <p:cNvCxnSpPr>
            <a:stCxn id="265" idx="3"/>
            <a:endCxn id="275" idx="1"/>
          </p:cNvCxnSpPr>
          <p:nvPr/>
        </p:nvCxnSpPr>
        <p:spPr>
          <a:xfrm>
            <a:off x="7210857" y="2035975"/>
            <a:ext cx="4569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3" name="Google Shape;283;gdfbf192716_1_72"/>
          <p:cNvCxnSpPr/>
          <p:nvPr/>
        </p:nvCxnSpPr>
        <p:spPr>
          <a:xfrm>
            <a:off x="7212682" y="3545675"/>
            <a:ext cx="4569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4" name="Google Shape;284;gdfbf192716_1_72"/>
          <p:cNvCxnSpPr/>
          <p:nvPr/>
        </p:nvCxnSpPr>
        <p:spPr>
          <a:xfrm>
            <a:off x="7212682" y="5412575"/>
            <a:ext cx="4569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bf013a56b_0_11"/>
          <p:cNvSpPr txBox="1"/>
          <p:nvPr/>
        </p:nvSpPr>
        <p:spPr>
          <a:xfrm>
            <a:off x="2469451" y="402100"/>
            <a:ext cx="7253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評分機制項目</a:t>
            </a:r>
            <a:endParaRPr/>
          </a:p>
        </p:txBody>
      </p:sp>
      <p:pic>
        <p:nvPicPr>
          <p:cNvPr id="290" name="Google Shape;290;gdbf013a56b_0_1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202500"/>
            <a:ext cx="8572500" cy="530066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dbf013a56b_0_11"/>
          <p:cNvSpPr txBox="1"/>
          <p:nvPr/>
        </p:nvSpPr>
        <p:spPr>
          <a:xfrm>
            <a:off x="757250" y="3182700"/>
            <a:ext cx="370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(成交量大小為加分項目)</a:t>
            </a:r>
            <a:endParaRPr sz="22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f4c940b70_0_4"/>
          <p:cNvSpPr txBox="1"/>
          <p:nvPr/>
        </p:nvSpPr>
        <p:spPr>
          <a:xfrm>
            <a:off x="6196975" y="412050"/>
            <a:ext cx="5543400" cy="6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●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SCORE_1 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○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毛利率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○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營業利益率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○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稅後純益率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●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SCORE_2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○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成交量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●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SCORE_3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○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負債比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○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速動比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○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應收帳款週轉率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○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 存貨周轉率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○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總資產周轉率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●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SCORE_4 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Trebuchet MS"/>
              <a:buChar char="○"/>
            </a:pP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合理股價 - 收盤價</a:t>
            </a:r>
            <a:b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20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(股價被低估的程度)</a:t>
            </a:r>
            <a:endParaRPr sz="20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7" name="Google Shape;297;gdf4c940b7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88" y="380588"/>
            <a:ext cx="5038725" cy="61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df4c940b70_0_4"/>
          <p:cNvSpPr/>
          <p:nvPr/>
        </p:nvSpPr>
        <p:spPr>
          <a:xfrm>
            <a:off x="5081025" y="291538"/>
            <a:ext cx="833100" cy="63027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299" name="Google Shape;299;gdf4c940b7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410" y="380614"/>
            <a:ext cx="10129768" cy="61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e22626e48_1_10"/>
          <p:cNvSpPr txBox="1"/>
          <p:nvPr/>
        </p:nvSpPr>
        <p:spPr>
          <a:xfrm>
            <a:off x="2348576" y="345375"/>
            <a:ext cx="7253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分析結果(一)</a:t>
            </a:r>
            <a:endParaRPr/>
          </a:p>
        </p:txBody>
      </p:sp>
      <p:sp>
        <p:nvSpPr>
          <p:cNvPr id="305" name="Google Shape;305;gde22626e48_1_10"/>
          <p:cNvSpPr txBox="1"/>
          <p:nvPr/>
        </p:nvSpPr>
        <p:spPr>
          <a:xfrm>
            <a:off x="1346650" y="1708275"/>
            <a:ext cx="8578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探討：</a:t>
            </a:r>
            <a:endParaRPr sz="3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AutoNum type="arabicPeriod"/>
            </a:pPr>
            <a:r>
              <a:rPr lang="zh-TW"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3/31股價被低估之股票有無上漲？原因？</a:t>
            </a:r>
            <a:endParaRPr sz="3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AutoNum type="arabicPeriod"/>
            </a:pPr>
            <a:r>
              <a:rPr lang="zh-TW"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3/31股價被高估之股票有無下跌？原因？</a:t>
            </a:r>
            <a:endParaRPr sz="3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ddaba82d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195013"/>
            <a:ext cx="9420225" cy="64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ddaba82de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13" y="331488"/>
            <a:ext cx="10563576" cy="61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dfbf19271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425" y="490538"/>
            <a:ext cx="9220200" cy="58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dfbf19271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75" y="652463"/>
            <a:ext cx="10382250" cy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fbf192716_2_1"/>
          <p:cNvSpPr txBox="1"/>
          <p:nvPr/>
        </p:nvSpPr>
        <p:spPr>
          <a:xfrm>
            <a:off x="2469451" y="402100"/>
            <a:ext cx="7253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分析結果(二)</a:t>
            </a:r>
            <a:endParaRPr/>
          </a:p>
        </p:txBody>
      </p:sp>
      <p:sp>
        <p:nvSpPr>
          <p:cNvPr id="323" name="Google Shape;323;gdfbf192716_2_1"/>
          <p:cNvSpPr txBox="1"/>
          <p:nvPr/>
        </p:nvSpPr>
        <p:spPr>
          <a:xfrm>
            <a:off x="1243500" y="1628100"/>
            <a:ext cx="89187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綜合評分80分以上之公司：</a:t>
            </a:r>
            <a:endParaRPr sz="2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•"/>
            </a:pPr>
            <a:r>
              <a:rPr lang="zh-TW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1201-味全</a:t>
            </a:r>
            <a:endParaRPr sz="2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•"/>
            </a:pPr>
            <a:r>
              <a:rPr lang="zh-TW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1219-福壽</a:t>
            </a:r>
            <a:endParaRPr sz="2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•"/>
            </a:pPr>
            <a:r>
              <a:rPr lang="zh-TW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1220-台榮</a:t>
            </a:r>
            <a:endParaRPr sz="2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•"/>
            </a:pPr>
            <a:r>
              <a:rPr lang="zh-TW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1225-福懋油</a:t>
            </a:r>
            <a:endParaRPr sz="2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•"/>
            </a:pPr>
            <a:r>
              <a:rPr lang="zh-TW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1232-大統益</a:t>
            </a:r>
            <a:endParaRPr sz="2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"/>
          <p:cNvSpPr txBox="1"/>
          <p:nvPr/>
        </p:nvSpPr>
        <p:spPr>
          <a:xfrm>
            <a:off x="3046521" y="441209"/>
            <a:ext cx="60989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未來可擴充的功能</a:t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674038" y="2077500"/>
            <a:ext cx="2128800" cy="1985400"/>
          </a:xfrm>
          <a:prstGeom prst="roundRect">
            <a:avLst>
              <a:gd name="adj" fmla="val 16667"/>
            </a:avLst>
          </a:prstGeom>
          <a:solidFill>
            <a:srgbClr val="F2D9BB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8112538" y="2077500"/>
            <a:ext cx="2128800" cy="1985400"/>
          </a:xfrm>
          <a:prstGeom prst="roundRect">
            <a:avLst>
              <a:gd name="adj" fmla="val 16667"/>
            </a:avLst>
          </a:prstGeom>
          <a:solidFill>
            <a:srgbClr val="F2D9BB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3288" y="2077500"/>
            <a:ext cx="2128800" cy="1985400"/>
          </a:xfrm>
          <a:prstGeom prst="roundRect">
            <a:avLst>
              <a:gd name="adj" fmla="val 16667"/>
            </a:avLst>
          </a:prstGeom>
          <a:solidFill>
            <a:srgbClr val="F2D9BB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/>
          <p:nvPr/>
        </p:nvSpPr>
        <p:spPr>
          <a:xfrm>
            <a:off x="1479975" y="4409675"/>
            <a:ext cx="2756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581B07"/>
                </a:solidFill>
                <a:latin typeface="Trebuchet MS"/>
                <a:ea typeface="Trebuchet MS"/>
                <a:cs typeface="Trebuchet MS"/>
                <a:sym typeface="Trebuchet MS"/>
              </a:rPr>
              <a:t>套用在其他產業，比較不同產業狀況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8"/>
          <p:cNvSpPr txBox="1"/>
          <p:nvPr/>
        </p:nvSpPr>
        <p:spPr>
          <a:xfrm>
            <a:off x="4830525" y="4409675"/>
            <a:ext cx="2405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581B07"/>
                </a:solidFill>
                <a:latin typeface="Trebuchet MS"/>
                <a:ea typeface="Trebuchet MS"/>
                <a:cs typeface="Trebuchet MS"/>
                <a:sym typeface="Trebuchet MS"/>
              </a:rPr>
              <a:t>增加財務指標，做更詳細的評比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8"/>
          <p:cNvSpPr txBox="1"/>
          <p:nvPr/>
        </p:nvSpPr>
        <p:spPr>
          <a:xfrm>
            <a:off x="7955625" y="4409675"/>
            <a:ext cx="2756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581B07"/>
                </a:solidFill>
                <a:latin typeface="Trebuchet MS"/>
                <a:ea typeface="Trebuchet MS"/>
                <a:cs typeface="Trebuchet MS"/>
                <a:sym typeface="Trebuchet MS"/>
              </a:rPr>
              <a:t>考慮大盤的走勢，找出各股間的優勢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5" name="Google Shape;3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125" y="2170875"/>
            <a:ext cx="1798650" cy="17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038" y="2256076"/>
            <a:ext cx="1628225" cy="16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025" y="2231354"/>
            <a:ext cx="1628225" cy="16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"/>
          <p:cNvSpPr txBox="1"/>
          <p:nvPr/>
        </p:nvSpPr>
        <p:spPr>
          <a:xfrm>
            <a:off x="3046521" y="370188"/>
            <a:ext cx="609895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組員分工</a:t>
            </a:r>
            <a:endParaRPr/>
          </a:p>
        </p:txBody>
      </p:sp>
      <p:sp>
        <p:nvSpPr>
          <p:cNvPr id="343" name="Google Shape;343;p9"/>
          <p:cNvSpPr txBox="1"/>
          <p:nvPr/>
        </p:nvSpPr>
        <p:spPr>
          <a:xfrm flipH="1">
            <a:off x="1284350" y="1714100"/>
            <a:ext cx="10338900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latin typeface="Trebuchet MS"/>
                <a:ea typeface="Trebuchet MS"/>
                <a:cs typeface="Trebuchet MS"/>
                <a:sym typeface="Trebuchet MS"/>
              </a:rPr>
              <a:t>巨資二A  鄭雅綿</a:t>
            </a:r>
            <a:endParaRPr sz="25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Trebuchet MS"/>
                <a:ea typeface="Trebuchet MS"/>
                <a:cs typeface="Trebuchet MS"/>
                <a:sym typeface="Trebuchet MS"/>
              </a:rPr>
              <a:t>利用爬蟲抓取所需資料、程式碼撰寫與執行(股價區間、評分機制)、簡報第5.7.8.12頁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latin typeface="Trebuchet MS"/>
                <a:ea typeface="Trebuchet MS"/>
                <a:cs typeface="Trebuchet MS"/>
                <a:sym typeface="Trebuchet MS"/>
              </a:rPr>
              <a:t>會三A 章舒涵</a:t>
            </a:r>
            <a:endParaRPr sz="25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Trebuchet MS"/>
                <a:ea typeface="Trebuchet MS"/>
                <a:cs typeface="Trebuchet MS"/>
                <a:sym typeface="Trebuchet MS"/>
              </a:rPr>
              <a:t>財務指標(損益表)、分析結果資料蒐集、簡報第3.6.9.10.11.13.14.17頁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latin typeface="Trebuchet MS"/>
                <a:ea typeface="Trebuchet MS"/>
                <a:cs typeface="Trebuchet MS"/>
                <a:sym typeface="Trebuchet MS"/>
              </a:rPr>
              <a:t>會三A 李宥蓉</a:t>
            </a:r>
            <a:endParaRPr sz="25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Trebuchet MS"/>
                <a:ea typeface="Trebuchet MS"/>
                <a:cs typeface="Trebuchet MS"/>
                <a:sym typeface="Trebuchet MS"/>
              </a:rPr>
              <a:t>財務指標(資產負債表)</a:t>
            </a:r>
            <a:r>
              <a:rPr lang="zh-TW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、分析結果資料蒐集</a:t>
            </a:r>
            <a:r>
              <a:rPr lang="zh-TW" sz="2000">
                <a:latin typeface="Trebuchet MS"/>
                <a:ea typeface="Trebuchet MS"/>
                <a:cs typeface="Trebuchet MS"/>
                <a:sym typeface="Trebuchet MS"/>
              </a:rPr>
              <a:t>、簡報第4.6.8.13.15.16.17.19頁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9"/>
          <p:cNvSpPr txBox="1"/>
          <p:nvPr/>
        </p:nvSpPr>
        <p:spPr>
          <a:xfrm>
            <a:off x="3046496" y="5867388"/>
            <a:ext cx="609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報告分工待分配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"/>
          <p:cNvSpPr txBox="1"/>
          <p:nvPr/>
        </p:nvSpPr>
        <p:spPr>
          <a:xfrm>
            <a:off x="3046521" y="325800"/>
            <a:ext cx="609895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資料來源</a:t>
            </a:r>
            <a:endParaRPr/>
          </a:p>
        </p:txBody>
      </p:sp>
      <p:sp>
        <p:nvSpPr>
          <p:cNvPr id="350" name="Google Shape;350;p10"/>
          <p:cNvSpPr txBox="1"/>
          <p:nvPr/>
        </p:nvSpPr>
        <p:spPr>
          <a:xfrm>
            <a:off x="971775" y="1277200"/>
            <a:ext cx="9426300" cy="52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latin typeface="Trebuchet MS"/>
                <a:ea typeface="Trebuchet MS"/>
                <a:cs typeface="Trebuchet MS"/>
                <a:sym typeface="Trebuchet MS"/>
              </a:rPr>
              <a:t>參考程式碼</a:t>
            </a:r>
            <a:endParaRPr sz="25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https://jmespath.org/tutorial.html</a:t>
            </a:r>
            <a:endParaRPr sz="1800">
              <a:solidFill>
                <a:schemeClr val="accent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https://pandas.pydata.org/docs/reference/api/pandas.DataFrame.describe.html</a:t>
            </a:r>
            <a:endParaRPr sz="1800">
              <a:solidFill>
                <a:schemeClr val="accent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</a:rPr>
              <a:t>https://blog.konghy.cn/2017/12/16/python-warnings/</a:t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500" b="1">
                <a:latin typeface="Trebuchet MS"/>
                <a:ea typeface="Trebuchet MS"/>
                <a:cs typeface="Trebuchet MS"/>
                <a:sym typeface="Trebuchet MS"/>
              </a:rPr>
              <a:t>股價區間計算方式</a:t>
            </a:r>
            <a:endParaRPr sz="25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https://www.cmoney.tw/notes/note-detail.aspx?nid=8070</a:t>
            </a:r>
            <a:endParaRPr sz="1800">
              <a:solidFill>
                <a:schemeClr val="accent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https://manage-money.com/pe-ratio/</a:t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500" b="1">
                <a:latin typeface="Trebuchet MS"/>
                <a:ea typeface="Trebuchet MS"/>
                <a:cs typeface="Trebuchet MS"/>
                <a:sym typeface="Trebuchet MS"/>
              </a:rPr>
              <a:t>財務指標資料來源</a:t>
            </a:r>
            <a:endParaRPr sz="25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https://mopsfin.twse.com.tw/index</a:t>
            </a:r>
            <a:endParaRPr sz="180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https://mops.twse.com.tw/mops/web/t51sb02_q1</a:t>
            </a:r>
            <a:endParaRPr sz="180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https://mops.twse.com.tw/mops/web/t163sb15</a:t>
            </a:r>
            <a:endParaRPr sz="180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1800">
                <a:solidFill>
                  <a:schemeClr val="accent2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https://www.wealth.com.tw/home/articles/28377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/>
        </p:nvSpPr>
        <p:spPr>
          <a:xfrm>
            <a:off x="1758775" y="1420350"/>
            <a:ext cx="8671500" cy="4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AutoNum type="arabicPeriod"/>
            </a:pPr>
            <a:r>
              <a:rPr lang="zh-TW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問題說明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AutoNum type="arabicPeriod"/>
            </a:pPr>
            <a:r>
              <a:rPr lang="zh-TW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程式撰寫過程與挑戰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AutoNum type="arabicPeriod"/>
            </a:pPr>
            <a:r>
              <a:rPr lang="zh-TW"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程式流程圖</a:t>
            </a:r>
            <a:endParaRPr sz="3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AutoNum type="arabicPeriod"/>
            </a:pPr>
            <a:r>
              <a:rPr lang="zh-TW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程式使用模組介紹</a:t>
            </a: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AutoNum type="arabicPeriod"/>
            </a:pPr>
            <a:r>
              <a:rPr lang="zh-TW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展示程式執行結果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AutoNum type="arabicPeriod"/>
            </a:pPr>
            <a:r>
              <a:rPr lang="zh-TW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未來可擴充的功能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5015883" y="470515"/>
            <a:ext cx="215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目錄</a:t>
            </a:r>
            <a:endParaRPr sz="4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bf013a56b_0_20"/>
          <p:cNvSpPr txBox="1"/>
          <p:nvPr/>
        </p:nvSpPr>
        <p:spPr>
          <a:xfrm>
            <a:off x="2318538" y="2114229"/>
            <a:ext cx="63579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第五組報告結束</a:t>
            </a:r>
            <a:endParaRPr sz="4800"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謝謝大家！</a:t>
            </a:r>
            <a:endParaRPr sz="4800"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/>
        </p:nvSpPr>
        <p:spPr>
          <a:xfrm>
            <a:off x="3048760" y="391398"/>
            <a:ext cx="609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問題說明</a:t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1443050" y="1614475"/>
            <a:ext cx="4386300" cy="448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1C62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6467500" y="1614475"/>
            <a:ext cx="4386300" cy="448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1C62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1864550" y="1957375"/>
            <a:ext cx="3543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目標</a:t>
            </a:r>
            <a:endParaRPr sz="3500" b="1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7031800" y="1957375"/>
            <a:ext cx="3257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方法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1571625" y="2749375"/>
            <a:ext cx="4257600" cy="24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找出符合以下條件的標的:</a:t>
            </a:r>
            <a:endParaRPr sz="27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700"/>
              <a:buFont typeface="Trebuchet MS"/>
              <a:buChar char="●"/>
            </a:pPr>
            <a:r>
              <a:rPr lang="zh-TW" sz="27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股價相對便宜</a:t>
            </a:r>
            <a:endParaRPr sz="27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700"/>
              <a:buFont typeface="Trebuchet MS"/>
              <a:buChar char="●"/>
            </a:pPr>
            <a:r>
              <a:rPr lang="zh-TW" sz="27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公司營運狀況佳</a:t>
            </a:r>
            <a:endParaRPr sz="27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700"/>
              <a:buFont typeface="Trebuchet MS"/>
              <a:buChar char="●"/>
            </a:pPr>
            <a:r>
              <a:rPr lang="zh-TW" sz="27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股價目前被低估</a:t>
            </a:r>
            <a:endParaRPr sz="27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6681875" y="2749375"/>
            <a:ext cx="4105200" cy="17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1C6294"/>
                </a:solidFill>
                <a:latin typeface="Trebuchet MS"/>
                <a:ea typeface="Trebuchet MS"/>
                <a:cs typeface="Trebuchet MS"/>
                <a:sym typeface="Trebuchet MS"/>
              </a:rPr>
              <a:t>利用財務指標評估公司營運狀況，以分析投資標的股價被高低估之原因</a:t>
            </a:r>
            <a:endParaRPr sz="2400">
              <a:solidFill>
                <a:srgbClr val="1C62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800" y="4537075"/>
            <a:ext cx="1366324" cy="136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97cf4a2f_0_1"/>
          <p:cNvSpPr txBox="1"/>
          <p:nvPr/>
        </p:nvSpPr>
        <p:spPr>
          <a:xfrm>
            <a:off x="2816585" y="458723"/>
            <a:ext cx="609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流程說明</a:t>
            </a:r>
            <a:endParaRPr sz="4600"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gdd97cf4a2f_0_1"/>
          <p:cNvSpPr/>
          <p:nvPr/>
        </p:nvSpPr>
        <p:spPr>
          <a:xfrm>
            <a:off x="3654950" y="2143525"/>
            <a:ext cx="648300" cy="49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>
              <a:alpha val="69800"/>
            </a:srgbClr>
          </a:solidFill>
          <a:ln w="952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dd97cf4a2f_0_1"/>
          <p:cNvSpPr/>
          <p:nvPr/>
        </p:nvSpPr>
        <p:spPr>
          <a:xfrm>
            <a:off x="7002013" y="2143525"/>
            <a:ext cx="648300" cy="49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>
              <a:alpha val="69800"/>
            </a:srgbClr>
          </a:solidFill>
          <a:ln w="952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dd97cf4a2f_0_1"/>
          <p:cNvSpPr/>
          <p:nvPr/>
        </p:nvSpPr>
        <p:spPr>
          <a:xfrm flipH="1">
            <a:off x="3654938" y="4286650"/>
            <a:ext cx="648300" cy="49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>
              <a:alpha val="69800"/>
            </a:srgbClr>
          </a:solidFill>
          <a:ln w="952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dd97cf4a2f_0_1"/>
          <p:cNvSpPr/>
          <p:nvPr/>
        </p:nvSpPr>
        <p:spPr>
          <a:xfrm flipH="1">
            <a:off x="6941700" y="4286650"/>
            <a:ext cx="648300" cy="49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>
              <a:alpha val="69800"/>
            </a:srgbClr>
          </a:solidFill>
          <a:ln w="952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dd97cf4a2f_0_1"/>
          <p:cNvSpPr/>
          <p:nvPr/>
        </p:nvSpPr>
        <p:spPr>
          <a:xfrm rot="5400000">
            <a:off x="8624988" y="3215075"/>
            <a:ext cx="648300" cy="49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>
              <a:alpha val="69800"/>
            </a:srgbClr>
          </a:solidFill>
          <a:ln w="952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d97cf4a2f_0_1"/>
          <p:cNvSpPr/>
          <p:nvPr/>
        </p:nvSpPr>
        <p:spPr>
          <a:xfrm>
            <a:off x="1231100" y="1867825"/>
            <a:ext cx="2128800" cy="1091100"/>
          </a:xfrm>
          <a:prstGeom prst="roundRect">
            <a:avLst>
              <a:gd name="adj" fmla="val 16667"/>
            </a:avLst>
          </a:prstGeom>
          <a:solidFill>
            <a:srgbClr val="76CEEF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34A3F3"/>
                </a:solidFill>
              </a:rPr>
              <a:t>排除極端值</a:t>
            </a:r>
            <a:endParaRPr sz="2300" b="1">
              <a:solidFill>
                <a:srgbClr val="34A3F3"/>
              </a:solidFill>
            </a:endParaRPr>
          </a:p>
        </p:txBody>
      </p:sp>
      <p:sp>
        <p:nvSpPr>
          <p:cNvPr id="171" name="Google Shape;171;gdd97cf4a2f_0_1"/>
          <p:cNvSpPr/>
          <p:nvPr/>
        </p:nvSpPr>
        <p:spPr>
          <a:xfrm>
            <a:off x="4532925" y="1867825"/>
            <a:ext cx="2128800" cy="1091100"/>
          </a:xfrm>
          <a:prstGeom prst="roundRect">
            <a:avLst>
              <a:gd name="adj" fmla="val 16667"/>
            </a:avLst>
          </a:prstGeom>
          <a:solidFill>
            <a:srgbClr val="76CEEF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34A3F3"/>
                </a:solidFill>
              </a:rPr>
              <a:t>計算股價區間</a:t>
            </a:r>
            <a:endParaRPr sz="2300" b="1">
              <a:solidFill>
                <a:srgbClr val="34A3F3"/>
              </a:solidFill>
            </a:endParaRPr>
          </a:p>
        </p:txBody>
      </p:sp>
      <p:sp>
        <p:nvSpPr>
          <p:cNvPr id="172" name="Google Shape;172;gdd97cf4a2f_0_1"/>
          <p:cNvSpPr/>
          <p:nvPr/>
        </p:nvSpPr>
        <p:spPr>
          <a:xfrm>
            <a:off x="7834750" y="1867825"/>
            <a:ext cx="2128800" cy="1091100"/>
          </a:xfrm>
          <a:prstGeom prst="roundRect">
            <a:avLst>
              <a:gd name="adj" fmla="val 16667"/>
            </a:avLst>
          </a:prstGeom>
          <a:solidFill>
            <a:srgbClr val="76CEEF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34A3F3"/>
                </a:solidFill>
              </a:rPr>
              <a:t>設定財務指標</a:t>
            </a:r>
            <a:endParaRPr sz="2300" b="1">
              <a:solidFill>
                <a:srgbClr val="34A3F3"/>
              </a:solidFill>
            </a:endParaRPr>
          </a:p>
        </p:txBody>
      </p:sp>
      <p:sp>
        <p:nvSpPr>
          <p:cNvPr id="173" name="Google Shape;173;gdd97cf4a2f_0_1"/>
          <p:cNvSpPr/>
          <p:nvPr/>
        </p:nvSpPr>
        <p:spPr>
          <a:xfrm>
            <a:off x="4558075" y="4084125"/>
            <a:ext cx="2128800" cy="1091100"/>
          </a:xfrm>
          <a:prstGeom prst="roundRect">
            <a:avLst>
              <a:gd name="adj" fmla="val 16667"/>
            </a:avLst>
          </a:prstGeom>
          <a:solidFill>
            <a:srgbClr val="76CEEF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34A3F3"/>
                </a:solidFill>
              </a:rPr>
              <a:t>分析股價被高低估之原因</a:t>
            </a:r>
            <a:endParaRPr sz="2300" b="1">
              <a:solidFill>
                <a:srgbClr val="34A3F3"/>
              </a:solidFill>
            </a:endParaRPr>
          </a:p>
        </p:txBody>
      </p:sp>
      <p:sp>
        <p:nvSpPr>
          <p:cNvPr id="174" name="Google Shape;174;gdd97cf4a2f_0_1"/>
          <p:cNvSpPr/>
          <p:nvPr/>
        </p:nvSpPr>
        <p:spPr>
          <a:xfrm>
            <a:off x="1271325" y="4084125"/>
            <a:ext cx="2128800" cy="1091100"/>
          </a:xfrm>
          <a:prstGeom prst="roundRect">
            <a:avLst>
              <a:gd name="adj" fmla="val 16667"/>
            </a:avLst>
          </a:prstGeom>
          <a:solidFill>
            <a:srgbClr val="76CEEF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34A3F3"/>
                </a:solidFill>
              </a:rPr>
              <a:t>選擇適合的投資標的</a:t>
            </a:r>
            <a:endParaRPr sz="2300" b="1">
              <a:solidFill>
                <a:srgbClr val="34A3F3"/>
              </a:solidFill>
            </a:endParaRPr>
          </a:p>
        </p:txBody>
      </p:sp>
      <p:pic>
        <p:nvPicPr>
          <p:cNvPr id="175" name="Google Shape;175;gdd97cf4a2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775" y="49104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dd97cf4a2f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50" y="47855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dd97cf4a2f_0_1"/>
          <p:cNvSpPr txBox="1"/>
          <p:nvPr/>
        </p:nvSpPr>
        <p:spPr>
          <a:xfrm>
            <a:off x="5211600" y="5164300"/>
            <a:ext cx="161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分析結果(一)</a:t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gdd97cf4a2f_0_1"/>
          <p:cNvSpPr txBox="1"/>
          <p:nvPr/>
        </p:nvSpPr>
        <p:spPr>
          <a:xfrm>
            <a:off x="1917225" y="5164300"/>
            <a:ext cx="161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分析結果(二)</a:t>
            </a:r>
            <a:endParaRPr sz="18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gdd97cf4a2f_0_1"/>
          <p:cNvSpPr/>
          <p:nvPr/>
        </p:nvSpPr>
        <p:spPr>
          <a:xfrm>
            <a:off x="7889325" y="4084125"/>
            <a:ext cx="2128800" cy="1091100"/>
          </a:xfrm>
          <a:prstGeom prst="roundRect">
            <a:avLst>
              <a:gd name="adj" fmla="val 16667"/>
            </a:avLst>
          </a:prstGeom>
          <a:solidFill>
            <a:srgbClr val="76CEEF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34A3F3"/>
                </a:solidFill>
              </a:rPr>
              <a:t>給予評分機制</a:t>
            </a:r>
            <a:endParaRPr sz="2300" b="1">
              <a:solidFill>
                <a:srgbClr val="34A3F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/>
        </p:nvSpPr>
        <p:spPr>
          <a:xfrm>
            <a:off x="3057371" y="295453"/>
            <a:ext cx="6099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程式流程圖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710950" y="2584325"/>
            <a:ext cx="886200" cy="1013400"/>
          </a:xfrm>
          <a:prstGeom prst="rect">
            <a:avLst/>
          </a:prstGeom>
          <a:solidFill>
            <a:srgbClr val="8CD5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執行原因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4570563" y="2584325"/>
            <a:ext cx="3072600" cy="1013400"/>
          </a:xfrm>
          <a:prstGeom prst="rect">
            <a:avLst/>
          </a:prstGeom>
          <a:solidFill>
            <a:srgbClr val="073763"/>
          </a:solidFill>
          <a:ln w="19050" cap="flat" cmpd="sng">
            <a:solidFill>
              <a:srgbClr val="41BB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08000" rIns="180000" bIns="1080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將落差過大的股票刪除，避免進入後續評分機制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7924849" y="2584325"/>
            <a:ext cx="3320100" cy="1013400"/>
          </a:xfrm>
          <a:prstGeom prst="rect">
            <a:avLst/>
          </a:prstGeom>
          <a:solidFill>
            <a:srgbClr val="073763"/>
          </a:solidFill>
          <a:ln w="19050" cap="flat" cmpd="sng">
            <a:solidFill>
              <a:srgbClr val="41BB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08000" rIns="108000" bIns="1080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指標數目過多，設立給分機制作成評分卡，以了解股票優劣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4597072" y="1379449"/>
            <a:ext cx="3327900" cy="1013400"/>
          </a:xfrm>
          <a:prstGeom prst="chevron">
            <a:avLst>
              <a:gd name="adj" fmla="val 26855"/>
            </a:avLst>
          </a:prstGeom>
          <a:solidFill>
            <a:srgbClr val="41BBE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FFFFFF"/>
                </a:solidFill>
              </a:rPr>
              <a:t>排除極端值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7924852" y="1382092"/>
            <a:ext cx="3556200" cy="1013400"/>
          </a:xfrm>
          <a:prstGeom prst="chevron">
            <a:avLst>
              <a:gd name="adj" fmla="val 26855"/>
            </a:avLst>
          </a:prstGeom>
          <a:solidFill>
            <a:srgbClr val="41BB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FFFFFF"/>
                </a:solidFill>
              </a:rPr>
              <a:t>各項指標評分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4570550" y="3828575"/>
            <a:ext cx="3072600" cy="2775000"/>
          </a:xfrm>
          <a:prstGeom prst="rect">
            <a:avLst/>
          </a:prstGeom>
          <a:solidFill>
            <a:srgbClr val="073763"/>
          </a:solidFill>
          <a:ln w="19050" cap="flat" cmpd="sng">
            <a:solidFill>
              <a:srgbClr val="41BB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08000" rIns="180000" bIns="1080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刪除一年中某月淨利為負之股票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7944175" y="3828575"/>
            <a:ext cx="3320100" cy="2775000"/>
          </a:xfrm>
          <a:prstGeom prst="rect">
            <a:avLst/>
          </a:prstGeom>
          <a:solidFill>
            <a:srgbClr val="073763"/>
          </a:solidFill>
          <a:ln w="19050" cap="flat" cmpd="sng">
            <a:solidFill>
              <a:srgbClr val="41BB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08000" rIns="108000" bIns="1080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lt1"/>
                </a:solidFill>
              </a:rPr>
              <a:t>股價區間比較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→合理區間股價與現況股價差異</a:t>
            </a:r>
            <a:endParaRPr sz="1800">
              <a:solidFill>
                <a:schemeClr val="lt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zh-TW" sz="1800">
                <a:solidFill>
                  <a:schemeClr val="lt1"/>
                </a:solidFill>
              </a:rPr>
              <a:t>損益表指標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→毛利率﹑營業利益率﹑稅後純益率</a:t>
            </a:r>
            <a:endParaRPr sz="1800">
              <a:solidFill>
                <a:schemeClr val="lt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zh-TW" sz="1800">
                <a:solidFill>
                  <a:schemeClr val="lt1"/>
                </a:solidFill>
              </a:rPr>
              <a:t>資產負債表指標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→單日成交量﹑負債比﹑速動比﹑A/R周轉率﹑存貨周轉率﹑總資產周轉率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710950" y="3833075"/>
            <a:ext cx="886200" cy="2775000"/>
          </a:xfrm>
          <a:prstGeom prst="rect">
            <a:avLst/>
          </a:prstGeom>
          <a:solidFill>
            <a:srgbClr val="8CD5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執行方式</a:t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1813709" y="2584325"/>
            <a:ext cx="2520900" cy="1013400"/>
          </a:xfrm>
          <a:prstGeom prst="rect">
            <a:avLst/>
          </a:prstGeom>
          <a:solidFill>
            <a:srgbClr val="073763"/>
          </a:solidFill>
          <a:ln w="19050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08000" rIns="180000" bIns="1080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作為後續資料分析的來源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1813716" y="1379449"/>
            <a:ext cx="2783400" cy="1013400"/>
          </a:xfrm>
          <a:prstGeom prst="chevron">
            <a:avLst>
              <a:gd name="adj" fmla="val 26855"/>
            </a:avLst>
          </a:prstGeom>
          <a:solidFill>
            <a:srgbClr val="8CD5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FFFFFF"/>
                </a:solidFill>
              </a:rPr>
              <a:t>資料蒐集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1813706" y="3828690"/>
            <a:ext cx="2520900" cy="2775000"/>
          </a:xfrm>
          <a:prstGeom prst="rect">
            <a:avLst/>
          </a:prstGeom>
          <a:solidFill>
            <a:srgbClr val="073763"/>
          </a:solidFill>
          <a:ln w="19050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08000" rIns="108000" bIns="108000" anchor="ctr" anchorCtr="0">
            <a:no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</a:pPr>
            <a:r>
              <a:rPr lang="zh-TW" sz="1800">
                <a:solidFill>
                  <a:schemeClr val="lt1"/>
                </a:solidFill>
              </a:rPr>
              <a:t>爬蟲</a:t>
            </a:r>
            <a:br>
              <a:rPr lang="zh-TW" sz="1800">
                <a:solidFill>
                  <a:schemeClr val="lt1"/>
                </a:solidFill>
              </a:rPr>
            </a:br>
            <a:r>
              <a:rPr lang="zh-TW" sz="1800">
                <a:solidFill>
                  <a:schemeClr val="lt1"/>
                </a:solidFill>
              </a:rPr>
              <a:t>→台灣證券交易所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</a:pPr>
            <a:r>
              <a:rPr lang="zh-TW" sz="1800">
                <a:solidFill>
                  <a:schemeClr val="lt1"/>
                </a:solidFill>
              </a:rPr>
              <a:t>CSV file</a:t>
            </a:r>
            <a:br>
              <a:rPr lang="zh-TW" sz="1800">
                <a:solidFill>
                  <a:schemeClr val="lt1"/>
                </a:solidFill>
              </a:rPr>
            </a:br>
            <a:r>
              <a:rPr lang="zh-TW" sz="1800">
                <a:solidFill>
                  <a:schemeClr val="lt1"/>
                </a:solidFill>
              </a:rPr>
              <a:t>→台灣證券交易所→公開資訊觀測站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/>
        </p:nvSpPr>
        <p:spPr>
          <a:xfrm>
            <a:off x="3046521" y="361311"/>
            <a:ext cx="60989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程式撰寫過程與挑戰</a:t>
            </a:r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2114563" y="1990550"/>
            <a:ext cx="2128800" cy="1985400"/>
          </a:xfrm>
          <a:prstGeom prst="roundRect">
            <a:avLst>
              <a:gd name="adj" fmla="val 16667"/>
            </a:avLst>
          </a:prstGeom>
          <a:solidFill>
            <a:srgbClr val="76CEEF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913" y="22022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"/>
          <p:cNvSpPr/>
          <p:nvPr/>
        </p:nvSpPr>
        <p:spPr>
          <a:xfrm>
            <a:off x="5038738" y="1990550"/>
            <a:ext cx="2128800" cy="1985400"/>
          </a:xfrm>
          <a:prstGeom prst="roundRect">
            <a:avLst>
              <a:gd name="adj" fmla="val 16667"/>
            </a:avLst>
          </a:prstGeom>
          <a:solidFill>
            <a:srgbClr val="76CEEF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7962913" y="1990550"/>
            <a:ext cx="2128800" cy="1985400"/>
          </a:xfrm>
          <a:prstGeom prst="roundRect">
            <a:avLst>
              <a:gd name="adj" fmla="val 16667"/>
            </a:avLst>
          </a:prstGeom>
          <a:solidFill>
            <a:srgbClr val="76CEEF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1528775" y="4254850"/>
            <a:ext cx="32145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 b="1">
                <a:solidFill>
                  <a:srgbClr val="3D85C6"/>
                </a:solidFill>
                <a:latin typeface="Trebuchet MS"/>
                <a:ea typeface="Trebuchet MS"/>
                <a:cs typeface="Trebuchet MS"/>
                <a:sym typeface="Trebuchet MS"/>
              </a:rPr>
              <a:t>資料來源介面</a:t>
            </a:r>
            <a:endParaRPr sz="2300" b="1">
              <a:solidFill>
                <a:srgbClr val="3D85C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 b="1">
                <a:solidFill>
                  <a:srgbClr val="3D85C6"/>
                </a:solidFill>
                <a:latin typeface="Trebuchet MS"/>
                <a:ea typeface="Trebuchet MS"/>
                <a:cs typeface="Trebuchet MS"/>
                <a:sym typeface="Trebuchet MS"/>
              </a:rPr>
              <a:t>不適合爬蟲</a:t>
            </a:r>
            <a:endParaRPr sz="2600" b="1">
              <a:solidFill>
                <a:srgbClr val="3D85C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150" y="2130262"/>
            <a:ext cx="1705975" cy="17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9225" y="2285162"/>
            <a:ext cx="1396175" cy="13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4810000" y="4254850"/>
            <a:ext cx="25863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 b="1">
                <a:solidFill>
                  <a:srgbClr val="3D85C6"/>
                </a:solidFill>
                <a:latin typeface="Trebuchet MS"/>
                <a:ea typeface="Trebuchet MS"/>
                <a:cs typeface="Trebuchet MS"/>
                <a:sym typeface="Trebuchet MS"/>
              </a:rPr>
              <a:t>資料表達方式影響CSV檔案下載數量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7770025" y="4254850"/>
            <a:ext cx="2674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3D85C6"/>
                </a:solidFill>
                <a:latin typeface="Trebuchet MS"/>
                <a:ea typeface="Trebuchet MS"/>
                <a:cs typeface="Trebuchet MS"/>
                <a:sym typeface="Trebuchet MS"/>
              </a:rPr>
              <a:t>有些網頁無法</a:t>
            </a:r>
            <a:endParaRPr sz="2300" b="1">
              <a:solidFill>
                <a:srgbClr val="3D85C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3D85C6"/>
                </a:solidFill>
                <a:latin typeface="Trebuchet MS"/>
                <a:ea typeface="Trebuchet MS"/>
                <a:cs typeface="Trebuchet MS"/>
                <a:sym typeface="Trebuchet MS"/>
              </a:rPr>
              <a:t>短時間內頻繁爬蟲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f4c940b70_0_16"/>
          <p:cNvSpPr txBox="1"/>
          <p:nvPr/>
        </p:nvSpPr>
        <p:spPr>
          <a:xfrm>
            <a:off x="3046525" y="1451250"/>
            <a:ext cx="71016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通過調用warnings 模塊中定義的warn() 函數來發出警告。警告消息通常用於提示用戶一些錯誤或者過時的用法，當這些情況發生時我們不希望拋出異常或者直接退出程序。警告消息通常寫入sys.stderr，對警告的處理方式可以靈活的更改，例如忽略或者轉變為為異常。</a:t>
            </a:r>
            <a:endParaRPr sz="180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5" name="Google Shape;215;gdf4c940b70_0_16"/>
          <p:cNvSpPr/>
          <p:nvPr/>
        </p:nvSpPr>
        <p:spPr>
          <a:xfrm>
            <a:off x="3046525" y="1451250"/>
            <a:ext cx="7101600" cy="17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df4c940b70_0_16"/>
          <p:cNvSpPr txBox="1"/>
          <p:nvPr/>
        </p:nvSpPr>
        <p:spPr>
          <a:xfrm>
            <a:off x="3046521" y="423453"/>
            <a:ext cx="6099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程式使用模組介紹</a:t>
            </a:r>
            <a:endParaRPr/>
          </a:p>
        </p:txBody>
      </p:sp>
      <p:sp>
        <p:nvSpPr>
          <p:cNvPr id="217" name="Google Shape;217;gdf4c940b70_0_16"/>
          <p:cNvSpPr txBox="1"/>
          <p:nvPr/>
        </p:nvSpPr>
        <p:spPr>
          <a:xfrm>
            <a:off x="4324400" y="6372100"/>
            <a:ext cx="22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https://reurl.cc/qgOWqq</a:t>
            </a:r>
            <a:endParaRPr>
              <a:solidFill>
                <a:srgbClr val="3C7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" name="Google Shape;218;gdf4c940b70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1975" y="6264600"/>
            <a:ext cx="507700" cy="5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df4c940b70_0_16"/>
          <p:cNvSpPr txBox="1"/>
          <p:nvPr/>
        </p:nvSpPr>
        <p:spPr>
          <a:xfrm>
            <a:off x="846950" y="1988400"/>
            <a:ext cx="194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chemeClr val="lt1"/>
                </a:solidFill>
                <a:highlight>
                  <a:schemeClr val="accent2"/>
                </a:highlight>
                <a:latin typeface="Trebuchet MS"/>
                <a:ea typeface="Trebuchet MS"/>
                <a:cs typeface="Trebuchet MS"/>
                <a:sym typeface="Trebuchet MS"/>
              </a:rPr>
              <a:t>warnings</a:t>
            </a:r>
            <a:endParaRPr sz="3100">
              <a:solidFill>
                <a:schemeClr val="lt1"/>
              </a:solidFill>
              <a:highlight>
                <a:schemeClr val="accent2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" name="Google Shape;220;gdf4c940b70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075" y="3339750"/>
            <a:ext cx="9093050" cy="27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df4c940b70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500" y="423450"/>
            <a:ext cx="9122195" cy="56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dfb5da4d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00" y="1280450"/>
            <a:ext cx="6743700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dfb5da4d9a_0_0"/>
          <p:cNvSpPr txBox="1"/>
          <p:nvPr/>
        </p:nvSpPr>
        <p:spPr>
          <a:xfrm>
            <a:off x="2469451" y="402100"/>
            <a:ext cx="7253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程式執行結果-</a:t>
            </a:r>
            <a:r>
              <a:rPr lang="zh-TW" sz="46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股價區間</a:t>
            </a:r>
            <a:endParaRPr/>
          </a:p>
        </p:txBody>
      </p:sp>
      <p:pic>
        <p:nvPicPr>
          <p:cNvPr id="228" name="Google Shape;228;gdfb5da4d9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4025" y="1289975"/>
            <a:ext cx="1609725" cy="53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dfb5da4d9a_0_0"/>
          <p:cNvSpPr/>
          <p:nvPr/>
        </p:nvSpPr>
        <p:spPr>
          <a:xfrm>
            <a:off x="8108460" y="3563563"/>
            <a:ext cx="527400" cy="42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>
              <a:alpha val="69800"/>
            </a:srgbClr>
          </a:solidFill>
          <a:ln w="952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gdfb5da4d9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75" y="1911725"/>
            <a:ext cx="773430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dfb5da4d9a_0_0"/>
          <p:cNvSpPr txBox="1"/>
          <p:nvPr/>
        </p:nvSpPr>
        <p:spPr>
          <a:xfrm>
            <a:off x="2225825" y="5951863"/>
            <a:ext cx="2460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u="sng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https://reurl.cc/83pzry</a:t>
            </a:r>
            <a:endParaRPr sz="1600" b="1">
              <a:solidFill>
                <a:srgbClr val="3C7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2" name="Google Shape;232;gdfb5da4d9a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6800" y="5838600"/>
            <a:ext cx="657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fbf192716_1_38"/>
          <p:cNvSpPr txBox="1"/>
          <p:nvPr/>
        </p:nvSpPr>
        <p:spPr>
          <a:xfrm>
            <a:off x="2469451" y="402100"/>
            <a:ext cx="7253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財務指標項目</a:t>
            </a:r>
            <a:endParaRPr/>
          </a:p>
        </p:txBody>
      </p:sp>
      <p:sp>
        <p:nvSpPr>
          <p:cNvPr id="238" name="Google Shape;238;gdfbf192716_1_38"/>
          <p:cNvSpPr/>
          <p:nvPr/>
        </p:nvSpPr>
        <p:spPr>
          <a:xfrm>
            <a:off x="1409688" y="2264550"/>
            <a:ext cx="2328900" cy="2328900"/>
          </a:xfrm>
          <a:prstGeom prst="roundRect">
            <a:avLst>
              <a:gd name="adj" fmla="val 16667"/>
            </a:avLst>
          </a:prstGeom>
          <a:solidFill>
            <a:srgbClr val="76CEEF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dfbf192716_1_38"/>
          <p:cNvSpPr/>
          <p:nvPr/>
        </p:nvSpPr>
        <p:spPr>
          <a:xfrm>
            <a:off x="4299357" y="1600225"/>
            <a:ext cx="2911500" cy="871500"/>
          </a:xfrm>
          <a:prstGeom prst="roundRect">
            <a:avLst>
              <a:gd name="adj" fmla="val 16667"/>
            </a:avLst>
          </a:prstGeom>
          <a:solidFill>
            <a:srgbClr val="56DDE5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dfbf192716_1_38"/>
          <p:cNvSpPr/>
          <p:nvPr/>
        </p:nvSpPr>
        <p:spPr>
          <a:xfrm>
            <a:off x="4299357" y="3200425"/>
            <a:ext cx="2911500" cy="871500"/>
          </a:xfrm>
          <a:prstGeom prst="roundRect">
            <a:avLst>
              <a:gd name="adj" fmla="val 16667"/>
            </a:avLst>
          </a:prstGeom>
          <a:solidFill>
            <a:srgbClr val="56DDE5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dfbf192716_1_38"/>
          <p:cNvSpPr/>
          <p:nvPr/>
        </p:nvSpPr>
        <p:spPr>
          <a:xfrm>
            <a:off x="4299350" y="4800625"/>
            <a:ext cx="2911500" cy="1728900"/>
          </a:xfrm>
          <a:prstGeom prst="roundRect">
            <a:avLst>
              <a:gd name="adj" fmla="val 16667"/>
            </a:avLst>
          </a:prstGeom>
          <a:solidFill>
            <a:srgbClr val="56DDE5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dfbf192716_1_38"/>
          <p:cNvSpPr txBox="1"/>
          <p:nvPr/>
        </p:nvSpPr>
        <p:spPr>
          <a:xfrm>
            <a:off x="1602588" y="2874900"/>
            <a:ext cx="1943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資產</a:t>
            </a:r>
            <a:endParaRPr sz="3500" b="1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負債表</a:t>
            </a:r>
            <a:endParaRPr sz="3500" b="1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gdfbf192716_1_38"/>
          <p:cNvSpPr txBox="1"/>
          <p:nvPr/>
        </p:nvSpPr>
        <p:spPr>
          <a:xfrm>
            <a:off x="4641185" y="1728175"/>
            <a:ext cx="233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負債比</a:t>
            </a:r>
            <a:endParaRPr sz="2800">
              <a:solidFill>
                <a:srgbClr val="0C343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gdfbf192716_1_38"/>
          <p:cNvSpPr txBox="1"/>
          <p:nvPr/>
        </p:nvSpPr>
        <p:spPr>
          <a:xfrm>
            <a:off x="4598516" y="3328375"/>
            <a:ext cx="233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速動比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gdfbf192716_1_38"/>
          <p:cNvSpPr txBox="1"/>
          <p:nvPr/>
        </p:nvSpPr>
        <p:spPr>
          <a:xfrm>
            <a:off x="4349511" y="4928575"/>
            <a:ext cx="31215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b="1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1.應收帳款周轉率</a:t>
            </a:r>
            <a:endParaRPr sz="2600" b="1">
              <a:solidFill>
                <a:srgbClr val="0C343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b="1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2.存貨周轉率</a:t>
            </a:r>
            <a:endParaRPr sz="2600" b="1">
              <a:solidFill>
                <a:srgbClr val="0C343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b="1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3.總資產周轉率</a:t>
            </a:r>
            <a:endParaRPr sz="2600" b="1">
              <a:solidFill>
                <a:srgbClr val="0C343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6" name="Google Shape;246;gdfbf192716_1_38"/>
          <p:cNvCxnSpPr>
            <a:endCxn id="239" idx="1"/>
          </p:cNvCxnSpPr>
          <p:nvPr/>
        </p:nvCxnSpPr>
        <p:spPr>
          <a:xfrm rot="10800000" flipH="1">
            <a:off x="3724257" y="2035975"/>
            <a:ext cx="575100" cy="550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7" name="Google Shape;247;gdfbf192716_1_38"/>
          <p:cNvCxnSpPr/>
          <p:nvPr/>
        </p:nvCxnSpPr>
        <p:spPr>
          <a:xfrm>
            <a:off x="3798079" y="3543400"/>
            <a:ext cx="543900" cy="429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8" name="Google Shape;248;gdfbf192716_1_38"/>
          <p:cNvCxnSpPr/>
          <p:nvPr/>
        </p:nvCxnSpPr>
        <p:spPr>
          <a:xfrm>
            <a:off x="3595688" y="4543425"/>
            <a:ext cx="571500" cy="3579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9" name="Google Shape;249;gdfbf192716_1_38"/>
          <p:cNvSpPr/>
          <p:nvPr/>
        </p:nvSpPr>
        <p:spPr>
          <a:xfrm>
            <a:off x="7667675" y="1600225"/>
            <a:ext cx="3219900" cy="871500"/>
          </a:xfrm>
          <a:prstGeom prst="roundRect">
            <a:avLst>
              <a:gd name="adj" fmla="val 16667"/>
            </a:avLst>
          </a:prstGeom>
          <a:solidFill>
            <a:srgbClr val="71F9D2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dfbf192716_1_38"/>
          <p:cNvSpPr txBox="1"/>
          <p:nvPr/>
        </p:nvSpPr>
        <p:spPr>
          <a:xfrm>
            <a:off x="7848961" y="1635763"/>
            <a:ext cx="293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透過舉債</a:t>
            </a:r>
            <a:endParaRPr sz="2200">
              <a:solidFill>
                <a:srgbClr val="0C343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購買資產之比重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gdfbf192716_1_38"/>
          <p:cNvSpPr/>
          <p:nvPr/>
        </p:nvSpPr>
        <p:spPr>
          <a:xfrm>
            <a:off x="7667675" y="3200425"/>
            <a:ext cx="3219900" cy="871500"/>
          </a:xfrm>
          <a:prstGeom prst="roundRect">
            <a:avLst>
              <a:gd name="adj" fmla="val 16667"/>
            </a:avLst>
          </a:prstGeom>
          <a:solidFill>
            <a:srgbClr val="71F9D2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dfbf192716_1_38"/>
          <p:cNvSpPr/>
          <p:nvPr/>
        </p:nvSpPr>
        <p:spPr>
          <a:xfrm>
            <a:off x="7667675" y="4800625"/>
            <a:ext cx="3219900" cy="1728900"/>
          </a:xfrm>
          <a:prstGeom prst="roundRect">
            <a:avLst>
              <a:gd name="adj" fmla="val 16667"/>
            </a:avLst>
          </a:prstGeom>
          <a:solidFill>
            <a:srgbClr val="71F9D2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dfbf192716_1_38"/>
          <p:cNvSpPr txBox="1"/>
          <p:nvPr/>
        </p:nvSpPr>
        <p:spPr>
          <a:xfrm>
            <a:off x="7952427" y="3389875"/>
            <a:ext cx="261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衡量企業償債能力</a:t>
            </a:r>
            <a:endParaRPr sz="2200">
              <a:solidFill>
                <a:srgbClr val="0C343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gdfbf192716_1_38"/>
          <p:cNvSpPr txBox="1"/>
          <p:nvPr/>
        </p:nvSpPr>
        <p:spPr>
          <a:xfrm>
            <a:off x="7667679" y="5014925"/>
            <a:ext cx="39582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1.企業回收應收款的能力</a:t>
            </a:r>
            <a:endParaRPr sz="2200">
              <a:solidFill>
                <a:srgbClr val="0C343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2.企業的銷售能力</a:t>
            </a:r>
            <a:endParaRPr sz="2200">
              <a:solidFill>
                <a:srgbClr val="0C343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C343D"/>
                </a:solidFill>
                <a:latin typeface="Trebuchet MS"/>
                <a:ea typeface="Trebuchet MS"/>
                <a:cs typeface="Trebuchet MS"/>
                <a:sym typeface="Trebuchet MS"/>
              </a:rPr>
              <a:t>3.公司資產的使用效率</a:t>
            </a:r>
            <a:endParaRPr sz="2600" b="1">
              <a:solidFill>
                <a:srgbClr val="0C343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5" name="Google Shape;255;gdfbf192716_1_38"/>
          <p:cNvCxnSpPr/>
          <p:nvPr/>
        </p:nvCxnSpPr>
        <p:spPr>
          <a:xfrm rot="10800000" flipH="1">
            <a:off x="3724326" y="2035975"/>
            <a:ext cx="575100" cy="5502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gdfbf192716_1_38"/>
          <p:cNvCxnSpPr>
            <a:stCxn id="239" idx="3"/>
            <a:endCxn id="249" idx="1"/>
          </p:cNvCxnSpPr>
          <p:nvPr/>
        </p:nvCxnSpPr>
        <p:spPr>
          <a:xfrm>
            <a:off x="7210857" y="2035975"/>
            <a:ext cx="4569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7" name="Google Shape;257;gdfbf192716_1_38"/>
          <p:cNvCxnSpPr/>
          <p:nvPr/>
        </p:nvCxnSpPr>
        <p:spPr>
          <a:xfrm>
            <a:off x="7212682" y="3545675"/>
            <a:ext cx="4569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gdfbf192716_1_38"/>
          <p:cNvCxnSpPr/>
          <p:nvPr/>
        </p:nvCxnSpPr>
        <p:spPr>
          <a:xfrm>
            <a:off x="7212682" y="5412575"/>
            <a:ext cx="456900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色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2857</Words>
  <Application>Microsoft Office PowerPoint</Application>
  <PresentationFormat>寬螢幕</PresentationFormat>
  <Paragraphs>220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Noto Sans Symbols</vt:lpstr>
      <vt:lpstr>Microsoft JhengHei</vt:lpstr>
      <vt:lpstr>Arial</vt:lpstr>
      <vt:lpstr>Trebuchet MS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Yasmine Cheng</cp:lastModifiedBy>
  <cp:revision>1</cp:revision>
  <dcterms:created xsi:type="dcterms:W3CDTF">2021-05-16T11:23:28Z</dcterms:created>
  <dcterms:modified xsi:type="dcterms:W3CDTF">2021-06-17T10:55:58Z</dcterms:modified>
</cp:coreProperties>
</file>