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797675" cy="99282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grXP9o85nBjR60/7tU8ITsArDU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33150" y="744600"/>
            <a:ext cx="4532000" cy="3723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9750" y="4715900"/>
            <a:ext cx="5438125" cy="4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79750" y="4715900"/>
            <a:ext cx="5438125" cy="4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33150" y="744600"/>
            <a:ext cx="4532000" cy="3723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679750" y="4715900"/>
            <a:ext cx="5438125" cy="4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:notes"/>
          <p:cNvSpPr/>
          <p:nvPr>
            <p:ph idx="2" type="sldImg"/>
          </p:nvPr>
        </p:nvSpPr>
        <p:spPr>
          <a:xfrm>
            <a:off x="1133150" y="744600"/>
            <a:ext cx="4532000" cy="3723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79750" y="4715900"/>
            <a:ext cx="5438125" cy="4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33150" y="744600"/>
            <a:ext cx="4532000" cy="3723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79750" y="4715900"/>
            <a:ext cx="5438125" cy="4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33150" y="744600"/>
            <a:ext cx="4532000" cy="3723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2c4f1be30_0_79:notes"/>
          <p:cNvSpPr txBox="1"/>
          <p:nvPr>
            <p:ph idx="1" type="body"/>
          </p:nvPr>
        </p:nvSpPr>
        <p:spPr>
          <a:xfrm>
            <a:off x="679750" y="4715900"/>
            <a:ext cx="5438100" cy="44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02c4f1be30_0_79:notes"/>
          <p:cNvSpPr/>
          <p:nvPr>
            <p:ph idx="2" type="sldImg"/>
          </p:nvPr>
        </p:nvSpPr>
        <p:spPr>
          <a:xfrm>
            <a:off x="1133150" y="744600"/>
            <a:ext cx="45321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436162f96_0_6:notes"/>
          <p:cNvSpPr txBox="1"/>
          <p:nvPr>
            <p:ph idx="1" type="body"/>
          </p:nvPr>
        </p:nvSpPr>
        <p:spPr>
          <a:xfrm>
            <a:off x="679750" y="4715900"/>
            <a:ext cx="5438100" cy="44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0436162f96_0_6:notes"/>
          <p:cNvSpPr/>
          <p:nvPr>
            <p:ph idx="2" type="sldImg"/>
          </p:nvPr>
        </p:nvSpPr>
        <p:spPr>
          <a:xfrm>
            <a:off x="1133150" y="744600"/>
            <a:ext cx="45321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436162f96_0_107:notes"/>
          <p:cNvSpPr txBox="1"/>
          <p:nvPr>
            <p:ph idx="1" type="body"/>
          </p:nvPr>
        </p:nvSpPr>
        <p:spPr>
          <a:xfrm>
            <a:off x="679750" y="4715900"/>
            <a:ext cx="5438100" cy="44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0436162f96_0_107:notes"/>
          <p:cNvSpPr/>
          <p:nvPr>
            <p:ph idx="2" type="sldImg"/>
          </p:nvPr>
        </p:nvSpPr>
        <p:spPr>
          <a:xfrm>
            <a:off x="1133150" y="744600"/>
            <a:ext cx="45321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679750" y="4715900"/>
            <a:ext cx="5438125" cy="4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:notes"/>
          <p:cNvSpPr/>
          <p:nvPr>
            <p:ph idx="2" type="sldImg"/>
          </p:nvPr>
        </p:nvSpPr>
        <p:spPr>
          <a:xfrm>
            <a:off x="1133150" y="744600"/>
            <a:ext cx="4532000" cy="3723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2c4f1be30_0_9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102c4f1be30_0_9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8" name="Google Shape;88;g102c4f1be30_0_9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102c4f1be30_0_9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102c4f1be30_0_9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2c4f1be30_0_9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Microsoft JhengHei"/>
              <a:buNone/>
              <a:defRPr b="1" sz="4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102c4f1be30_0_98"/>
          <p:cNvSpPr txBox="1"/>
          <p:nvPr>
            <p:ph idx="1" type="body"/>
          </p:nvPr>
        </p:nvSpPr>
        <p:spPr>
          <a:xfrm>
            <a:off x="838200" y="1690688"/>
            <a:ext cx="10515600" cy="4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1"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1"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2c4f1be30_0_101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102c4f1be30_0_10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g102c4f1be30_0_10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102c4f1be30_0_10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102c4f1be30_0_10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2c4f1be30_0_10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102c4f1be30_0_10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g102c4f1be30_0_10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g102c4f1be30_0_10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102c4f1be30_0_10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02c4f1be30_0_10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2c4f1be30_0_114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102c4f1be30_0_114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g102c4f1be30_0_114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102c4f1be30_0_114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g102c4f1be30_0_114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g102c4f1be30_0_1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102c4f1be30_0_1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102c4f1be30_0_1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2c4f1be30_0_1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102c4f1be30_0_1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102c4f1be30_0_1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102c4f1be30_0_1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2c4f1be30_0_1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102c4f1be30_0_12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102c4f1be30_0_1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2c4f1be30_0_13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102c4f1be30_0_132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g102c4f1be30_0_132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9" name="Google Shape;129;g102c4f1be30_0_13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102c4f1be30_0_13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102c4f1be30_0_1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Microsoft JhengHei"/>
              <a:buNone/>
              <a:defRPr b="1" sz="4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" type="body"/>
          </p:nvPr>
        </p:nvSpPr>
        <p:spPr>
          <a:xfrm>
            <a:off x="838200" y="1690688"/>
            <a:ext cx="10515600" cy="4943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1"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1"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2c4f1be30_0_13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02c4f1be30_0_139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g102c4f1be30_0_139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6" name="Google Shape;136;g102c4f1be30_0_13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g102c4f1be30_0_13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102c4f1be30_0_1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2c4f1be30_0_1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02c4f1be30_0_146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g102c4f1be30_0_14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102c4f1be30_0_14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102c4f1be30_0_1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2c4f1be30_0_15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102c4f1be30_0_15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g102c4f1be30_0_15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102c4f1be30_0_15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g102c4f1be30_0_1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" name="Google Shape;11;p7"/>
          <p:cNvSpPr txBox="1"/>
          <p:nvPr/>
        </p:nvSpPr>
        <p:spPr>
          <a:xfrm>
            <a:off x="11657862" y="6383525"/>
            <a:ext cx="6372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2c4f1be30_0_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g102c4f1be30_0_8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g102c4f1be30_0_8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g102c4f1be30_0_8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102c4f1be30_0_8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4" name="Google Shape;84;g102c4f1be30_0_85"/>
          <p:cNvSpPr txBox="1"/>
          <p:nvPr/>
        </p:nvSpPr>
        <p:spPr>
          <a:xfrm>
            <a:off x="11657862" y="6383525"/>
            <a:ext cx="63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/>
          <p:nvPr>
            <p:ph type="ctrTitle"/>
          </p:nvPr>
        </p:nvSpPr>
        <p:spPr>
          <a:xfrm>
            <a:off x="2299507" y="1802423"/>
            <a:ext cx="7772400" cy="1978269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rosoft JhengHei"/>
              <a:buNone/>
            </a:pPr>
            <a:r>
              <a:rPr b="1"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報名序號：110</a:t>
            </a:r>
            <a:r>
              <a:rPr b="1"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070</a:t>
            </a:r>
            <a:r>
              <a:rPr b="1"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br>
              <a:rPr b="1"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團隊名稱：</a:t>
            </a:r>
            <a:r>
              <a:rPr b="1"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HEY</a:t>
            </a:r>
            <a:br>
              <a:rPr b="1"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b="1"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6" name="Google Shape;156;p1"/>
          <p:cNvSpPr txBox="1"/>
          <p:nvPr/>
        </p:nvSpPr>
        <p:spPr>
          <a:xfrm>
            <a:off x="1524000" y="259926"/>
            <a:ext cx="91440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 u="sng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2021全國智慧製造大數據分析競賽決賽</a:t>
            </a:r>
            <a:endParaRPr b="1" sz="3200" u="sng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 u="sng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團隊測驗報告</a:t>
            </a:r>
            <a:endParaRPr/>
          </a:p>
        </p:txBody>
      </p:sp>
      <p:sp>
        <p:nvSpPr>
          <p:cNvPr id="157" name="Google Shape;157;p1"/>
          <p:cNvSpPr txBox="1"/>
          <p:nvPr/>
        </p:nvSpPr>
        <p:spPr>
          <a:xfrm>
            <a:off x="1977090" y="5103674"/>
            <a:ext cx="869091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註1：請用本PowerPoint 文件撰寫團隊測驗報告，</a:t>
            </a:r>
            <a:r>
              <a:rPr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請轉成PDF檔案繳交</a:t>
            </a: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註2：依據競賽須知第八條，第5項規定：</a:t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1" marL="5302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6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決賽簡報之書面及口頭報告、服裝，均不得使用學校系所標誌、提及學校系所、教授姓名及任何可供辨識參賽者身分的資料，違者取消參賽資格，或由主辦單位及評審會議決定處理方式</a:t>
            </a:r>
            <a:endParaRPr b="0" i="0" sz="16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1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註3：請於11/27 12:41前繳交團隊測驗報告及測驗結果，至主辦單位指定網站。</a:t>
            </a:r>
            <a:endParaRPr b="0" i="0" sz="16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/>
          <p:nvPr/>
        </p:nvSpPr>
        <p:spPr>
          <a:xfrm>
            <a:off x="823076" y="1320730"/>
            <a:ext cx="10545848" cy="4216539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【提醒】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11/27(六)請繳交兩個檔案：</a:t>
            </a:r>
            <a:endParaRPr b="1"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</a:t>
            </a:r>
            <a:r>
              <a:rPr b="1" lang="zh-TW" sz="2000" u="sng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簡報檔</a:t>
            </a:r>
            <a:r>
              <a:rPr b="1"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，檔名命名規則如下，使用英文命名：</a:t>
            </a:r>
            <a:endParaRPr b="1"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- ProjectA：報名序號_ projectA _report</a:t>
            </a:r>
            <a:r>
              <a:rPr b="1" lang="zh-TW"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.pdf</a:t>
            </a:r>
            <a:r>
              <a:rPr b="1"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，例如：110999_projectA_report.pdf</a:t>
            </a:r>
            <a:endParaRPr b="1" sz="2000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- ProjectB：報名序號_ projectB _report</a:t>
            </a:r>
            <a:r>
              <a:rPr b="1" lang="zh-TW"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.pdf</a:t>
            </a:r>
            <a:r>
              <a:rPr b="1"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，例如：110999_projectB_report.pdf</a:t>
            </a:r>
            <a:endParaRPr b="1" sz="2000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b="1" sz="2000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</a:t>
            </a:r>
            <a:r>
              <a:rPr b="1" lang="zh-TW" sz="2000" u="sng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決賽測驗結果檔</a:t>
            </a:r>
            <a:r>
              <a:rPr b="1"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，檔名命名規則如下，使用英文命名：</a:t>
            </a:r>
            <a:endParaRPr/>
          </a:p>
          <a:p>
            <a:pPr indent="0" lvl="0" marL="360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 ProjectA：報名序號_projectA_ans</a:t>
            </a:r>
            <a:r>
              <a:rPr b="1" lang="zh-TW"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.csv</a:t>
            </a:r>
            <a:r>
              <a:rPr b="1"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，例如：110999_projectA_ans.csv</a:t>
            </a:r>
            <a:endParaRPr b="1"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360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 ProjectB：報名序號_projectB_ans</a:t>
            </a:r>
            <a:r>
              <a:rPr b="1" lang="zh-TW"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.csv</a:t>
            </a:r>
            <a:r>
              <a:rPr b="1"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，例如：110999_projectB_ans.csv      </a:t>
            </a:r>
            <a:endParaRPr b="1"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Microsoft JhengHei"/>
              <a:buNone/>
            </a:pPr>
            <a:r>
              <a:rPr b="1" lang="zh-TW">
                <a:solidFill>
                  <a:srgbClr val="C00000"/>
                </a:solidFill>
              </a:rPr>
              <a:t>一、資料前處理</a:t>
            </a:r>
            <a:r>
              <a:rPr lang="zh-TW"/>
              <a:t>(說明資料前處理過程)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168" name="Google Shape;168;p3"/>
          <p:cNvSpPr txBox="1"/>
          <p:nvPr>
            <p:ph idx="1" type="body"/>
          </p:nvPr>
        </p:nvSpPr>
        <p:spPr>
          <a:xfrm>
            <a:off x="838200" y="1690688"/>
            <a:ext cx="10515600" cy="4943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zh-TW"/>
              <a:t>將空值視為沒有使用到的機器，填補為0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zh-TW"/>
              <a:t>將特徵欄位(Ｘ), 結果(y)拆分為兩部分，再對他們做正規化(Z-Score)處理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b="1" lang="zh-TW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二、演算法和模型介紹(介紹方法細節)</a:t>
            </a:r>
            <a:endParaRPr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4"/>
          <p:cNvSpPr txBox="1"/>
          <p:nvPr>
            <p:ph idx="1" type="body"/>
          </p:nvPr>
        </p:nvSpPr>
        <p:spPr>
          <a:xfrm>
            <a:off x="838200" y="1690723"/>
            <a:ext cx="10515600" cy="47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利用Variational AutoEncoder（VAE）進行訓練與預測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0" lang="zh-TW" sz="2400"/>
              <a:t>首先，介紹AutoEncoder的基本架構</a:t>
            </a:r>
            <a:endParaRPr sz="2400"/>
          </a:p>
        </p:txBody>
      </p:sp>
      <p:pic>
        <p:nvPicPr>
          <p:cNvPr id="175" name="Google Shape;17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625" y="2750825"/>
            <a:ext cx="6002251" cy="36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"/>
          <p:cNvSpPr txBox="1"/>
          <p:nvPr/>
        </p:nvSpPr>
        <p:spPr>
          <a:xfrm>
            <a:off x="838200" y="6233600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https://ithelp.ithome.com.tw/m/articles/10226549</a:t>
            </a:r>
            <a:endParaRPr sz="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2c4f1be30_0_7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b="1" lang="zh-TW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二、演算法和模型介紹(介紹方法細節)</a:t>
            </a:r>
            <a:endParaRPr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g102c4f1be30_0_79"/>
          <p:cNvSpPr txBox="1"/>
          <p:nvPr/>
        </p:nvSpPr>
        <p:spPr>
          <a:xfrm>
            <a:off x="3853650" y="6233600"/>
            <a:ext cx="44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https://blog.csdn.net/a312863063/article/details/87953517</a:t>
            </a:r>
            <a:endParaRPr sz="400"/>
          </a:p>
        </p:txBody>
      </p:sp>
      <p:pic>
        <p:nvPicPr>
          <p:cNvPr id="183" name="Google Shape;183;g102c4f1be30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213" y="1450975"/>
            <a:ext cx="4981575" cy="469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436162f96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b="1" lang="zh-TW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二、演算法和模型介紹(介紹方法細節)</a:t>
            </a:r>
            <a:endParaRPr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g10436162f96_0_6"/>
          <p:cNvSpPr txBox="1"/>
          <p:nvPr>
            <p:ph idx="1" type="body"/>
          </p:nvPr>
        </p:nvSpPr>
        <p:spPr>
          <a:xfrm>
            <a:off x="838200" y="1690688"/>
            <a:ext cx="10515600" cy="4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	談論AutoEncoder與其進化版VAE的差異</a:t>
            </a:r>
            <a:endParaRPr b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➔"/>
            </a:pPr>
            <a:r>
              <a:rPr b="0"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加入Noise，Normal Distribution的抽樣，KL Divergence（用以衡量相同事件空間裡兩個概率分佈的情況）</a:t>
            </a:r>
            <a:endParaRPr b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0" name="Google Shape;190;g10436162f96_0_6"/>
          <p:cNvPicPr preferRelativeResize="0"/>
          <p:nvPr/>
        </p:nvPicPr>
        <p:blipFill rotWithShape="1">
          <a:blip r:embed="rId3">
            <a:alphaModFix/>
          </a:blip>
          <a:srcRect b="68963" l="0" r="15697" t="0"/>
          <a:stretch/>
        </p:blipFill>
        <p:spPr>
          <a:xfrm>
            <a:off x="238125" y="3838850"/>
            <a:ext cx="5703975" cy="153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10436162f96_0_6"/>
          <p:cNvPicPr preferRelativeResize="0"/>
          <p:nvPr/>
        </p:nvPicPr>
        <p:blipFill rotWithShape="1">
          <a:blip r:embed="rId4">
            <a:alphaModFix/>
          </a:blip>
          <a:srcRect b="0" l="0" r="0" t="30371"/>
          <a:stretch/>
        </p:blipFill>
        <p:spPr>
          <a:xfrm>
            <a:off x="5646825" y="3210875"/>
            <a:ext cx="6765701" cy="34420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10436162f96_0_6"/>
          <p:cNvSpPr txBox="1"/>
          <p:nvPr/>
        </p:nvSpPr>
        <p:spPr>
          <a:xfrm>
            <a:off x="838200" y="6233600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https://ithelp.ithome.com.tw/m/articles/10226549</a:t>
            </a:r>
            <a:endParaRPr sz="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436162f96_0_10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b="1" lang="zh-TW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二、演算法和模型介紹(介紹方法細節)</a:t>
            </a:r>
            <a:endParaRPr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8" name="Google Shape;198;g10436162f96_0_107"/>
          <p:cNvGrpSpPr/>
          <p:nvPr/>
        </p:nvGrpSpPr>
        <p:grpSpPr>
          <a:xfrm>
            <a:off x="3056391" y="1816674"/>
            <a:ext cx="6079213" cy="4588174"/>
            <a:chOff x="7289950" y="2544125"/>
            <a:chExt cx="4644876" cy="3790000"/>
          </a:xfrm>
        </p:grpSpPr>
        <p:pic>
          <p:nvPicPr>
            <p:cNvPr id="199" name="Google Shape;199;g10436162f96_0_10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89950" y="2544125"/>
              <a:ext cx="4644876" cy="379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g10436162f96_0_107"/>
            <p:cNvSpPr/>
            <p:nvPr/>
          </p:nvSpPr>
          <p:spPr>
            <a:xfrm>
              <a:off x="7566000" y="3401225"/>
              <a:ext cx="1721400" cy="1068900"/>
            </a:xfrm>
            <a:prstGeom prst="ellipse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g10436162f96_0_107"/>
            <p:cNvSpPr txBox="1"/>
            <p:nvPr/>
          </p:nvSpPr>
          <p:spPr>
            <a:xfrm>
              <a:off x="8120550" y="3109700"/>
              <a:ext cx="61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VAE</a:t>
              </a:r>
              <a:endParaRPr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g10436162f96_0_107"/>
          <p:cNvSpPr/>
          <p:nvPr/>
        </p:nvSpPr>
        <p:spPr>
          <a:xfrm>
            <a:off x="2880450" y="1973713"/>
            <a:ext cx="6431100" cy="427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0436162f96_0_107"/>
          <p:cNvSpPr txBox="1"/>
          <p:nvPr/>
        </p:nvSpPr>
        <p:spPr>
          <a:xfrm>
            <a:off x="5667439" y="1623613"/>
            <a:ext cx="857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CVAE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436162f96_0_107"/>
          <p:cNvSpPr txBox="1"/>
          <p:nvPr/>
        </p:nvSpPr>
        <p:spPr>
          <a:xfrm>
            <a:off x="8048625" y="6324600"/>
            <a:ext cx="357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https://www.gushiciku.cn/pl/patp/zh-tw</a:t>
            </a:r>
            <a:endParaRPr sz="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b="1" lang="zh-TW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三、執行環境/套裝選擇/執行方式 </a:t>
            </a:r>
            <a:endParaRPr/>
          </a:p>
        </p:txBody>
      </p:sp>
      <p:sp>
        <p:nvSpPr>
          <p:cNvPr id="210" name="Google Shape;210;p5"/>
          <p:cNvSpPr txBox="1"/>
          <p:nvPr>
            <p:ph idx="1" type="body"/>
          </p:nvPr>
        </p:nvSpPr>
        <p:spPr>
          <a:xfrm>
            <a:off x="838200" y="1690688"/>
            <a:ext cx="10515600" cy="4943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❏"/>
            </a:pPr>
            <a:r>
              <a:rPr b="0" lang="zh-TW">
                <a:latin typeface="Times New Roman"/>
                <a:ea typeface="Times New Roman"/>
                <a:cs typeface="Times New Roman"/>
                <a:sym typeface="Times New Roman"/>
              </a:rPr>
              <a:t>作業系統：Linux-Ubuntu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❏"/>
            </a:pPr>
            <a:r>
              <a:rPr b="0" lang="zh-TW">
                <a:latin typeface="Times New Roman"/>
                <a:ea typeface="Times New Roman"/>
                <a:cs typeface="Times New Roman"/>
                <a:sym typeface="Times New Roman"/>
              </a:rPr>
              <a:t>程式語言：Python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❏"/>
            </a:pPr>
            <a:r>
              <a:rPr b="0" lang="zh-TW">
                <a:latin typeface="Times New Roman"/>
                <a:ea typeface="Times New Roman"/>
                <a:cs typeface="Times New Roman"/>
                <a:sym typeface="Times New Roman"/>
              </a:rPr>
              <a:t>工具軟體：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b="0" lang="zh-TW">
                <a:latin typeface="Times New Roman"/>
                <a:ea typeface="Times New Roman"/>
                <a:cs typeface="Times New Roman"/>
                <a:sym typeface="Times New Roman"/>
              </a:rPr>
              <a:t>Scikit-Learn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b="0" lang="zh-TW">
                <a:latin typeface="Times New Roman"/>
                <a:ea typeface="Times New Roman"/>
                <a:cs typeface="Times New Roman"/>
                <a:sym typeface="Times New Roman"/>
              </a:rPr>
              <a:t>Keras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b="0" lang="zh-TW">
                <a:latin typeface="Times New Roman"/>
                <a:ea typeface="Times New Roman"/>
                <a:cs typeface="Times New Roman"/>
                <a:sym typeface="Times New Roman"/>
              </a:rPr>
              <a:t>Numpy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b="0" lang="zh-TW">
                <a:latin typeface="Times New Roman"/>
                <a:ea typeface="Times New Roman"/>
                <a:cs typeface="Times New Roman"/>
                <a:sym typeface="Times New Roman"/>
              </a:rPr>
              <a:t>Pandas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2018-07-31T03:49:54Z</dcterms:created>
  <dc:creator>Windows 使用者</dc:creator>
</cp:coreProperties>
</file>