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8AA5C1-7F51-4BE8-B5FB-A01A8110129F}">
  <a:tblStyle styleId="{C98AA5C1-7F51-4BE8-B5FB-A01A81101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gtwang.org/linux/linux-grep-command-tutorial-examples/" TargetMode="External"/><Relationship Id="rId3" Type="http://schemas.openxmlformats.org/officeDocument/2006/relationships/hyperlink" Target="https://dotblogs.com.tw/xerion30476/2021/05/21/Linux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gtwang.org/linux/linux-cut-command-tutorial-and-examples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gtwang.org/linux/linux-cut-command-tutorial-and-examples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gtwang.org/linux/linux-sort-command-tutorial-and-examples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a0fe408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a0fe408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a0fe408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a0fe408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7a0fe408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7a0fe408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a0fe408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a0fe408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a0fe408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7a0fe408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a0fe408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7a0fe408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839e7f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c839e7f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839e7f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c839e7f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u="sng">
                <a:solidFill>
                  <a:schemeClr val="hlink"/>
                </a:solidFill>
                <a:hlinkClick r:id="rId2"/>
              </a:rPr>
              <a:t>https://blog.gtwang.org/linux/linux-grep-command-tutorial-examples/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" u="sng">
                <a:solidFill>
                  <a:schemeClr val="hlink"/>
                </a:solidFill>
                <a:hlinkClick r:id="rId3"/>
              </a:rPr>
              <a:t>https://dotblogs.com.tw/xerion30476/2021/05/21/Linux</a:t>
            </a:r>
            <a:endParaRPr sz="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839e7f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c839e7f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ls| grep "^08170120"：找出學號開頭的檔案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ls|grep ".txt$\|.ics$"：找出為.txt跟.ics的檔案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839e7f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c839e7f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/>
              <a:t>https://blog.gtwang.org/linux/linux-wc-command-tutorial-examples/</a:t>
            </a:r>
            <a:endParaRPr sz="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839e7f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839e7f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839e7f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839e7f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" u="sng">
                <a:solidFill>
                  <a:schemeClr val="hlink"/>
                </a:solidFill>
                <a:hlinkClick r:id="rId2"/>
              </a:rPr>
              <a:t>https://blog.gtwang.org/linux/linux-cut-command-tutorial-and-examples/</a:t>
            </a: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"/>
              <a:t>https://www.ltsplus.com/linux/cut-command</a:t>
            </a:r>
            <a:endParaRPr sz="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c839e7ff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c839e7ff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"/>
              <a:t>https://www.runoob.com/linux/linux-comm-paste.html</a:t>
            </a:r>
            <a:endParaRPr sz="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c839e7ff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c839e7ff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333333"/>
                </a:solidFill>
                <a:highlight>
                  <a:srgbClr val="E9ECEF"/>
                </a:highlight>
                <a:latin typeface="Courier New"/>
                <a:ea typeface="Courier New"/>
                <a:cs typeface="Courier New"/>
                <a:sym typeface="Courier New"/>
              </a:rPr>
              <a:t>https://www.1ju.org/linux/diff</a:t>
            </a:r>
            <a:endParaRPr sz="1050">
              <a:solidFill>
                <a:srgbClr val="333333"/>
              </a:solidFill>
              <a:highlight>
                <a:srgbClr val="E9EC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333333"/>
                </a:solidFill>
                <a:highlight>
                  <a:srgbClr val="E9ECEF"/>
                </a:highlight>
                <a:latin typeface="Courier New"/>
                <a:ea typeface="Courier New"/>
                <a:cs typeface="Courier New"/>
                <a:sym typeface="Courier New"/>
              </a:rPr>
              <a:t>diff file1.txt file2.txt  -y -W 50</a:t>
            </a:r>
            <a:endParaRPr sz="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839e7ff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c839e7ff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" u="sng">
                <a:solidFill>
                  <a:schemeClr val="hlink"/>
                </a:solidFill>
                <a:hlinkClick r:id="rId2"/>
              </a:rPr>
              <a:t>https://blog.gtwang.org/linux/linux-cut-command-tutorial-and-examples/</a:t>
            </a: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"/>
              <a:t>https://www.ltsplus.com/linux/cut-command</a:t>
            </a:r>
            <a:endParaRPr sz="3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839e7f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c839e7f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" u="sng">
                <a:solidFill>
                  <a:schemeClr val="hlink"/>
                </a:solidFill>
                <a:hlinkClick r:id="rId2"/>
              </a:rPr>
              <a:t>https://blog.gtwang.org/linux/linux-sort-command-tutorial-and-examples/</a:t>
            </a:r>
            <a:endParaRPr sz="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c839e7ff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c839e7ff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"/>
              <a:t>https://www.itread01.com/p/143681.html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666666"/>
                </a:solidFill>
                <a:highlight>
                  <a:srgbClr val="FFFFFF"/>
                </a:highlight>
              </a:rPr>
              <a:t>LANG=zh_CN.UTF-8</a:t>
            </a:r>
            <a:endParaRPr sz="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c839e7ff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c839e7ff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"/>
              <a:t>https://blog.gtwang.org/linux/linux-uniq-command-tutorial/</a:t>
            </a:r>
            <a:endParaRPr sz="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c839e7ff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c839e7ff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"/>
              <a:t>https://www.runoob.com/linux/linux-comm-tr.html</a:t>
            </a:r>
            <a:endParaRPr sz="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c839e7f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c839e7f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1"/>
                </a:solidFill>
              </a:rPr>
              <a:t>https://www.runoob.com/linux/linux-comm-join.html</a:t>
            </a:r>
            <a:endParaRPr sz="3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bcbdd02c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bcbdd02c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04049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04049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0c982b6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0c982b6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7a0fe40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7a0fe40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cbdd02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bcbdd02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"/>
              <a:t>The files stored in the Temp folder associated with the malware: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"/>
              <a:t>Gbr.jpg – The screenshot that was taken after running the malware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"/>
              <a:t>888.vbs – VBS scripts to automatically detonate the ransomware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"/>
              <a:t>MILKXC_LUCK COMPUTER.exe &amp; x.exe – used to lock the files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"/>
              <a:t>Pl2.exe – The password utility known as “Web Browser Pass View”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"/>
              <a:t>PI2.txt – Where the passwords get stored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"/>
              <a:t>UYNHIJ.vbs – The VBS script that’s run by the DotNETLoader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"/>
              <a:t>Wl.jpg – Original image that replaces the current background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/>
              <a:t>https://cofense.com/blog/spooky-ransomware-past-segs/?fbclid=IwAR24RqpTLuoyePMZ16Zi_41xW-vxnZH0Ewj8V3scTM7Y9vnKgvtdiLU58vM</a:t>
            </a:r>
            <a:endParaRPr sz="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a0fe408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7a0fe408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a0fe408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7a0fe408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00"/>
              <a:t>\n 換行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00"/>
              <a:t>\r 迴車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00"/>
              <a:t>\f 換頁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00"/>
              <a:t>\t 制表</a:t>
            </a:r>
            <a:endParaRPr sz="7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a0fe408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a0fe408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a0fe408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a0fe408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gex101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計算機概論 實習課</a:t>
            </a:r>
            <a:endParaRPr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第四周</a:t>
            </a:r>
            <a:endParaRPr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8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. \【反斜線】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將任何特殊字元，恢復成一般字元。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EX：transbiz\.com → transbiz.com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9. ()【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括號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】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把想找的相關字詞放入括號內，可依照括號裡的字元排序找到可能的結果。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EX：(sym) → sympathy、symbol、assym等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559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10.</a:t>
            </a:r>
            <a:r>
              <a:rPr lang="zh-CN" sz="188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[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]【中括號】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任意比對字串內的每個項目。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EX：product[DEFG] → productD、productE、productF、productG</a:t>
            </a:r>
            <a:endParaRPr sz="1150">
              <a:solidFill>
                <a:srgbClr val="4C50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正規表達法練習網站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dk1"/>
                </a:solidFill>
                <a:uFill>
                  <a:noFill/>
                </a:uFill>
                <a:latin typeface="NSimSun"/>
                <a:ea typeface="NSimSun"/>
                <a:cs typeface="NSimSun"/>
                <a:sym typeface="NSimSu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https://regex101.com/</a:t>
            </a:r>
            <a:endParaRPr sz="28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正規表達法練習題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Q：手機號碼：開頭到結尾都必須是數字，不得有連字符號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^[0-9]{10}$</a:t>
            </a:r>
            <a:endParaRPr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Q：郵遞區號：5碼數字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^[1-9]\d{4}$</a:t>
            </a:r>
            <a:endParaRPr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Q：身分證字號：一碼英文大寫搭配9碼數字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^[A-Z]\d{9}$</a:t>
            </a:r>
            <a:endParaRPr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Q：西元出身年月日：以2000/9/16表示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^\d{4}\/\d{1,2}\/\d{1,2}$</a:t>
            </a:r>
            <a:endParaRPr b="1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法練習題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Q：用一個字串表達右圖所有網址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transbiz\.com\.tw\/post[0-9]{5}\/text</a:t>
            </a:r>
            <a:endParaRPr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Q：用一個字串表達右圖所有IP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192\.141\.[1-9]\.3</a:t>
            </a:r>
            <a:endParaRPr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Q：用一個字串表達右圖所有網址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transbiz\.com\.tw\/(fb|web)\/post0[1-3]</a:t>
            </a:r>
            <a:endParaRPr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475" y="1347225"/>
            <a:ext cx="2828925" cy="88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725" y="2335725"/>
            <a:ext cx="1114425" cy="933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488" y="3371850"/>
            <a:ext cx="2628900" cy="1771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討論時間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Q：price: $25.11 inc.VAT(取得價錢)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price:\s+([^\s]+)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Q：3.7 out of 5 stars(取得評價)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([^\s]+) out of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Q：date: 2000-08-18(取得日期)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A：</a:t>
            </a:r>
            <a:r>
              <a:rPr lang="zh-CN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\d+-\d+-\d+</a:t>
            </a:r>
            <a:endParaRPr b="1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grep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5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可從資料或檔案中，使用關鍵字或正規表達法(Regex)找出想要的內容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2236650" y="1995075"/>
            <a:ext cx="4670700" cy="77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grep [option]</a:t>
            </a:r>
            <a:r>
              <a:rPr lang="zh-CN" sz="2200"/>
              <a:t> filename</a:t>
            </a:r>
            <a:endParaRPr sz="220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88" y="3130375"/>
            <a:ext cx="8435226" cy="14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grep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參數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-i → 忽略大小寫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-n → 顯示匹配行及行號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-r → 遞歸顯示目錄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-c → 只輸出匹配行的計數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49" y="4318699"/>
            <a:ext cx="7468500" cy="7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913" y="1517275"/>
            <a:ext cx="7324175" cy="12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grep參數講解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-v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只列出</a:t>
            </a:r>
            <a:r>
              <a:rPr b="1"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不符合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的內容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--color=never|always|auto → 顏色標示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-A → 多顯示匹配行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的後幾行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-B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多顯示匹配行的前幾行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-C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多顯示匹配行的前後幾行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88" y="3459525"/>
            <a:ext cx="8320225" cy="15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grep+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017725"/>
            <a:ext cx="8520600" cy="4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開頭結尾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a開頭 → ls | grep “^a”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a或b結尾 → ls | grep “[ab]$”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出現次數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a開頭，出現0次以上 → ls | grep “^a*”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a開頭，出現零次或一次 → ls | grep “^a?”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a開頭，出現一次以上 → ls | grep “^a+”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多種組合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含有ab或cd → ls | grep “ab|cd”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含有ab開頭或cd結尾 → ls | grep “^ab\|cd$”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wc → 計算指定檔案內容的換行數、字數與位元組數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-l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只計算換行數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-w → 只計算字數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-c → 只計算位元組數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-m → 只計算字元數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-L → 計算最常行的長度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4343775"/>
            <a:ext cx="82105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/>
          <p:nvPr/>
        </p:nvSpPr>
        <p:spPr>
          <a:xfrm>
            <a:off x="2131650" y="1585700"/>
            <a:ext cx="48807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wc [option] filename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latin typeface="NSimSun"/>
                <a:ea typeface="NSimSun"/>
                <a:cs typeface="NSimSun"/>
                <a:sym typeface="NSimSun"/>
              </a:rPr>
              <a:t>記得要寫作業唷</a:t>
            </a:r>
            <a:r>
              <a:rPr lang="zh-CN" sz="3600"/>
              <a:t>^^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貼心小叮嚀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cut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逐行擷取部分字元或欄位資料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-b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輸出的指定範圍以bytes作為單位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-c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輸出的指定範圍以字元數量作為單位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-d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指定分隔字元，default為tab作為分隔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-f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輸出的指定範圍(每筆data的第幾column作為區分)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-s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若該行無分隔字元則不顯示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2131650" y="1585700"/>
            <a:ext cx="48807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cut</a:t>
            </a:r>
            <a:r>
              <a:rPr lang="zh-CN" sz="2200"/>
              <a:t> [option] filename</a:t>
            </a:r>
            <a:endParaRPr sz="220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25" y="4286075"/>
            <a:ext cx="36671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paste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將每個文件以列對列的方式，一列列加以合併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1101738" y="1523925"/>
            <a:ext cx="69405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paste [-s] [-d&lt;間隔符號&gt;] [--help] [--version] filename</a:t>
            </a:r>
            <a:endParaRPr sz="2200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75" y="2571750"/>
            <a:ext cx="42481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150" y="2403538"/>
            <a:ext cx="3730400" cy="2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diff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比較文件的內容，特別是兩版本不同的同份文件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2131650" y="1585700"/>
            <a:ext cx="48807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diff</a:t>
            </a:r>
            <a:r>
              <a:rPr lang="zh-CN" sz="2200"/>
              <a:t> [option] filename1 filename2</a:t>
            </a:r>
            <a:endParaRPr sz="2200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463" y="2915663"/>
            <a:ext cx="3171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0" y="2915663"/>
            <a:ext cx="73482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-y → 以並列方式顯示文件的異同之處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-W → 使用-y參數時，指定欄寬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-C → 前後輸出格式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-u → 統一格式輸出</a:t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5972425" y="3109775"/>
            <a:ext cx="226500" cy="309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5292650" y="2477188"/>
            <a:ext cx="3171900" cy="309000"/>
          </a:xfrm>
          <a:prstGeom prst="wedgeRectCallout">
            <a:avLst>
              <a:gd fmla="val -26620" name="adj1"/>
              <a:gd fmla="val 94737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a -add | c -change | d -delete</a:t>
            </a:r>
            <a:endParaRPr sz="1800"/>
          </a:p>
        </p:txBody>
      </p:sp>
      <p:sp>
        <p:nvSpPr>
          <p:cNvPr id="203" name="Google Shape;203;p34"/>
          <p:cNvSpPr/>
          <p:nvPr/>
        </p:nvSpPr>
        <p:spPr>
          <a:xfrm flipH="1" rot="10800000">
            <a:off x="823775" y="4538675"/>
            <a:ext cx="4716300" cy="564000"/>
          </a:xfrm>
          <a:prstGeom prst="wedgeRectCallout">
            <a:avLst>
              <a:gd fmla="val 52145" name="adj1"/>
              <a:gd fmla="val 196051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823775" y="4451225"/>
            <a:ext cx="502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Lines 1~3 in the file1 need to be changed to match lines 1~3 in the file2.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&gt;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覆蓋原有檔案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&gt;&gt; → 追加檔案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63" y="2261688"/>
            <a:ext cx="42005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63" y="2809388"/>
            <a:ext cx="42005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/>
          <p:nvPr/>
        </p:nvSpPr>
        <p:spPr>
          <a:xfrm>
            <a:off x="4631775" y="2104675"/>
            <a:ext cx="4346700" cy="572700"/>
          </a:xfrm>
          <a:prstGeom prst="wedgeRoundRectCallout">
            <a:avLst>
              <a:gd fmla="val -38268" name="adj1"/>
              <a:gd fmla="val 67131" name="adj2"/>
              <a:gd fmla="val 0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echo</a:t>
            </a: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相當python的print，可以打印字串</a:t>
            </a:r>
            <a:endParaRPr sz="18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4839725" y="3006800"/>
            <a:ext cx="576600" cy="309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sort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處理各種文字資料的排序問題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-f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忽略大小寫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-u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去除重複資料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-r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反向排序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-t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指定欄位的分隔字元(default=blank or tab)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-k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指定欄位的編號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-n → 依照實際數值的大小排序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-h → 對有單位的數值排序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2131650" y="1585700"/>
            <a:ext cx="48807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sort</a:t>
            </a:r>
            <a:r>
              <a:rPr lang="zh-CN" sz="2200"/>
              <a:t> [option] filename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450" y="712425"/>
            <a:ext cx="3562875" cy="4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-M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依照月份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排序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720875" y="2571750"/>
            <a:ext cx="3562800" cy="20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LC_ALL=C (調整系統語言)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在非英文語系的系統上操作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月份資料排序時，需先將語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言設定文英文，方可操作。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017725"/>
            <a:ext cx="8520600" cy="4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uniq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將重複文字刪除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-c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計算文字行重複次數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-D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只輸出有重複的文字行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-d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將重複行刪掉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-u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只輸出沒有重複的文字行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-f → 指定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要跳過的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欄位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-s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跳過每一行開頭幾個字元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-w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只比較每一行開頭幾個字元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-i → 忽略大小寫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2131650" y="1585700"/>
            <a:ext cx="48807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uniq</a:t>
            </a:r>
            <a:r>
              <a:rPr lang="zh-CN" sz="2200"/>
              <a:t> [option] filename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017725"/>
            <a:ext cx="8520600" cy="4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tr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替換或刪除操作的字串轉換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2131650" y="1585700"/>
            <a:ext cx="48807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tr</a:t>
            </a:r>
            <a:r>
              <a:rPr lang="zh-CN" sz="2200"/>
              <a:t> [option] set1 set2</a:t>
            </a:r>
            <a:endParaRPr sz="2200"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950" y="2571750"/>
            <a:ext cx="41529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311700" y="2463600"/>
            <a:ext cx="4491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SimSun"/>
              <a:buChar char="○"/>
            </a:pPr>
            <a:r>
              <a:rPr lang="zh-CN" sz="20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-c → 用set1中字符集的補集替換此字符集，且字符集需符合ASCII</a:t>
            </a:r>
            <a:endParaRPr sz="20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SimSun"/>
              <a:buChar char="○"/>
            </a:pPr>
            <a:r>
              <a:rPr lang="zh-CN" sz="20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-d → 刪除檔案中所有在set1中出現的字元</a:t>
            </a:r>
            <a:endParaRPr sz="20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SimSun"/>
              <a:buChar char="○"/>
            </a:pPr>
            <a:r>
              <a:rPr lang="zh-CN" sz="20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-s → 刪除檔案中重複且set1中出現的字元，只保留一個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文字處理工具講解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join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→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將兩個文件中，指定欄位內容相同的行連接起來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1884450" y="1508388"/>
            <a:ext cx="5375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join [option]</a:t>
            </a:r>
            <a:r>
              <a:rPr lang="zh-CN" sz="2200"/>
              <a:t> filename1 filename2</a:t>
            </a:r>
            <a:endParaRPr sz="2200"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075" y="2175352"/>
            <a:ext cx="3338225" cy="29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 txBox="1"/>
          <p:nvPr/>
        </p:nvSpPr>
        <p:spPr>
          <a:xfrm>
            <a:off x="1132700" y="2430150"/>
            <a:ext cx="7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0"/>
          <p:cNvSpPr txBox="1"/>
          <p:nvPr/>
        </p:nvSpPr>
        <p:spPr>
          <a:xfrm>
            <a:off x="208725" y="2229475"/>
            <a:ext cx="53751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SimSun"/>
              <a:buChar char="○"/>
            </a:pPr>
            <a:r>
              <a:rPr lang="zh-CN" sz="22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-1</a:t>
            </a:r>
            <a:r>
              <a:rPr lang="zh-CN" sz="22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→ 連接filename1指定的欄位</a:t>
            </a:r>
            <a:endParaRPr sz="22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SimSun"/>
              <a:buChar char="○"/>
            </a:pPr>
            <a:r>
              <a:rPr lang="zh-CN" sz="22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-2 → 連接filename2指定的欄位</a:t>
            </a:r>
            <a:endParaRPr sz="22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SimSun"/>
              <a:buChar char="○"/>
            </a:pPr>
            <a:r>
              <a:rPr lang="zh-CN" sz="22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-t → 使用欄位的分隔符號</a:t>
            </a:r>
            <a:endParaRPr sz="22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SimSun"/>
              <a:buChar char="○"/>
            </a:pPr>
            <a:r>
              <a:rPr lang="zh-CN" sz="22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-i → 忽略大小寫</a:t>
            </a:r>
            <a:endParaRPr sz="22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SimSun"/>
              <a:buChar char="○"/>
            </a:pPr>
            <a:r>
              <a:rPr lang="zh-CN" sz="22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-o → 按指定的格式顯示結果</a:t>
            </a:r>
            <a:endParaRPr sz="22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SimSun"/>
              <a:buChar char="○"/>
            </a:pPr>
            <a:r>
              <a:rPr lang="zh-CN" sz="22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-a → 除顯示結果，原檔案的其他行也顯示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正規表達法、文字處理工具習題*5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題目公布於Tronclass中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回家作業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課程內容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正規表達法講解與實作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grep講解與實作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文字處理工具實作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96750" y="101772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問答時間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HW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正規表達法、文字處理工具習題*5</a:t>
            </a:r>
            <a:endParaRPr sz="2800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謝謝大家 掰掰</a:t>
            </a:r>
            <a:endParaRPr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正規表示法是處理字串的方法，以行為單位來進行字串的處理行為，透過一些特殊符號的輔助，讓使用者輕易的達到『搜尋/刪除/取代』某特定字串的處理程序。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正規表達法講解(國際模式比對字符)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789638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{C98AA5C1-7F51-4BE8-B5FB-A01A8110129F}</a:tableStyleId>
              </a:tblPr>
              <a:tblGrid>
                <a:gridCol w="1374275"/>
                <a:gridCol w="6190450"/>
              </a:tblGrid>
              <a:tr h="32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SimSun"/>
                          <a:ea typeface="SimSun"/>
                          <a:cs typeface="SimSun"/>
                          <a:sym typeface="SimSun"/>
                        </a:rPr>
                        <a:t>特殊符號</a:t>
                      </a:r>
                      <a:endParaRPr b="1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SimSun"/>
                          <a:ea typeface="SimSun"/>
                          <a:cs typeface="SimSun"/>
                          <a:sym typeface="SimSun"/>
                        </a:rPr>
                        <a:t>代表意義</a:t>
                      </a:r>
                      <a:endParaRPr b="1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[:alnum:]</a:t>
                      </a:r>
                      <a:endParaRPr b="1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</a:t>
                      </a:r>
                      <a:r>
                        <a:rPr b="1"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英文大小寫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字元及</a:t>
                      </a:r>
                      <a:r>
                        <a:rPr b="1"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數字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，亦即0-9，A-Z，a-z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[:alpha:]</a:t>
                      </a:r>
                      <a:endParaRPr b="1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</a:t>
                      </a:r>
                      <a:r>
                        <a:rPr b="1"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任何英文大小寫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字元，亦即A-Z，a-z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[:lower:]</a:t>
                      </a:r>
                      <a:endParaRPr b="1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</a:t>
                      </a:r>
                      <a:r>
                        <a:rPr b="1"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小寫</a:t>
                      </a: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字元，亦即a-z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[:upper:]</a:t>
                      </a:r>
                      <a:endParaRPr b="1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</a:t>
                      </a:r>
                      <a:r>
                        <a:rPr b="1"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大寫</a:t>
                      </a: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字元，亦即A-Z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[:digit:]</a:t>
                      </a:r>
                      <a:endParaRPr b="1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</a:t>
                      </a:r>
                      <a:r>
                        <a:rPr b="1"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數字</a:t>
                      </a: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而已，亦即0-9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[:punct:]</a:t>
                      </a:r>
                      <a:endParaRPr b="1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</a:t>
                      </a:r>
                      <a:r>
                        <a:rPr b="1"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標點符號</a:t>
                      </a: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，亦即 : ' ? ! ; : # $ @ ...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[:blank:]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代表空白鍵與[Tab]按鍵兩者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[:cntrl:]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代表鍵盤上面的控制按鍵，亦即包括CR，LF，Tab，Del..等等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[:graph:]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除了空白字元(空白鍵與[Tab]按鍵)外的其他所有按鍵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[:print:]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代表任何可以被列印出來的字元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[:space:]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任何會產生空白的字元，包括空白鍵，[Tab]，CR等等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[:xdigit:]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代表16進制的數字類型，因此包括:0-9，A-F，a-f的數字與字元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正規表達法講解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(特殊字符)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789625" y="1017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{C98AA5C1-7F51-4BE8-B5FB-A01A8110129F}</a:tableStyleId>
              </a:tblPr>
              <a:tblGrid>
                <a:gridCol w="1374275"/>
                <a:gridCol w="6190450"/>
              </a:tblGrid>
              <a:tr h="27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latin typeface="SimSun"/>
                          <a:ea typeface="SimSun"/>
                          <a:cs typeface="SimSun"/>
                          <a:sym typeface="SimSun"/>
                        </a:rPr>
                        <a:t>特殊符號</a:t>
                      </a:r>
                      <a:endParaRPr b="1" sz="13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>
                          <a:latin typeface="SimSun"/>
                          <a:ea typeface="SimSun"/>
                          <a:cs typeface="SimSun"/>
                          <a:sym typeface="SimSun"/>
                        </a:rPr>
                        <a:t>代表意義</a:t>
                      </a:r>
                      <a:endParaRPr b="1" sz="13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^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搜尋規則前的「開頭」。意思代表｢非」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$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搜尋規則後的「結尾」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.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任意一個字元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*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任意字元或任意字串，長度可以為0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.*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一起使用代表任意字串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跳脫字符，獎字串中特殊符號的動作去除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+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一個或多個重複字元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?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匹配正則表達法的結束行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{n,m}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比對前一個字元至少n次，至多m次，m、n居為正整數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&lt;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從比對正則表達法的行開始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&gt;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到比對正則表達法的行結束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[]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比對範圍內的字元或字串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[^]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比對不再指定範圍內的字元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[-]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範圍;如[A-Z]及A,B,C一直到Z都符合要求</a:t>
                      </a:r>
                      <a:endParaRPr sz="13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{C98AA5C1-7F51-4BE8-B5FB-A01A8110129F}</a:tableStyleId>
              </a:tblPr>
              <a:tblGrid>
                <a:gridCol w="2413000"/>
                <a:gridCol w="2413000"/>
                <a:gridCol w="2413000"/>
              </a:tblGrid>
              <a:tr h="56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正規表達法的特定字元</a:t>
                      </a:r>
                      <a:endParaRPr b="1"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說明</a:t>
                      </a:r>
                      <a:endParaRPr b="1"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等效的正規表達法</a:t>
                      </a:r>
                      <a:endParaRPr b="1"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56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\d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數字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[0-9]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56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\D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非數字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[^0-9]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56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\w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數字、字母、底線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[a-zA-Z0-9_]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56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\W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非\w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[^a-zA-z0-9_]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56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\s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空白字元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[\r\t\n\f]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56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\S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非空白字元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[^\r\t\n\f]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97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.【點】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點可代替所有可能的字元（字母、數字或符號）。</a:t>
            </a:r>
            <a:endParaRPr sz="23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EX：.GC → UGC、OGC、PGC、2GC或是nGC等...</a:t>
            </a:r>
            <a:endParaRPr sz="23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?【問號】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25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比對前一個字串或是不比對。</a:t>
            </a:r>
            <a:endParaRPr sz="225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25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EX：facebo?k → facebook、facebok</a:t>
            </a:r>
            <a:endParaRPr sz="2250">
              <a:solidFill>
                <a:srgbClr val="4C5055"/>
              </a:solidFill>
              <a:highlight>
                <a:srgbClr val="FFFFFF"/>
              </a:highlight>
            </a:endParaRPr>
          </a:p>
          <a:p>
            <a:pPr indent="-328612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AutoNum type="arabicPeriod"/>
            </a:pPr>
            <a:r>
              <a:rPr lang="zh-CN" sz="225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*【星號】</a:t>
            </a:r>
            <a:endParaRPr sz="225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25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比對前一個字串零次或是多次。</a:t>
            </a:r>
            <a:endParaRPr sz="225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25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EX：sky*blue → skblue(y出現0次)、skyblue(y出現1次)、skyyyblue(y出現多次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-【破折號】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EX：product[A-K] → productA、productB、productC、productD...productK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正規表達法講解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5. +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【加號】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跟星號類似，差別在於至少要與前一個字比對一次或以上。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EX：sky+blue → skyblue(y出現1次)、skyyyblue(y出現多次)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6. |【直線】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或者。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EX：想找到Facebook、Instagram、Wordpress、Google相關的文章，可以使用</a:t>
            </a:r>
            <a:b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		Facebook|Instagram|Wordpress|Google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7. ^【插入符號】和$【錢字符號】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^插入符號是比對前開頭，$錢字符號則是比對結尾。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EX：^eat → eat、eaten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EX：eat$ → creat、peat、leat</a:t>
            </a:r>
            <a:endParaRPr sz="1150">
              <a:solidFill>
                <a:srgbClr val="4C50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