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54003-F458-43D0-BEAD-9DDF22012191}">
  <a:tblStyle styleId="{67954003-F458-43D0-BEAD-9DDF22012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Inconsolata-bold.fntdata"/><Relationship Id="rId25" Type="http://schemas.openxmlformats.org/officeDocument/2006/relationships/slide" Target="slides/slide19.xml"/><Relationship Id="rId47" Type="http://schemas.openxmlformats.org/officeDocument/2006/relationships/font" Target="fonts/Inconsolata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zvKadd9Cfl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c982b68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0c982b68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0c982b6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0c982b6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find ./ -name ‘fpgrowth.py’ -type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find . -name ‘*.png’ -exec ls -f ‘{}’ \;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0c982b68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0c982b68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c982b68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c982b68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c982b68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c982b68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c982b68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0c982b68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cbdd02c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bcbdd02c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cbdd02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bcbdd02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</a:rPr>
              <a:t>http://work.oknow.org/2018/03/osi.html</a:t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c982b68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c982b68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c982b6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c982b6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 u="sng">
                <a:solidFill>
                  <a:srgbClr val="111111"/>
                </a:solidFill>
                <a:latin typeface="NSimSun"/>
                <a:ea typeface="NSimSun"/>
                <a:cs typeface="NSimSun"/>
                <a:sym typeface="NSimSu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https://youtu.be/zvKadd9Cflc</a:t>
            </a:r>
            <a:endParaRPr sz="1600">
              <a:solidFill>
                <a:srgbClr val="292929"/>
              </a:solidFill>
              <a:highlight>
                <a:srgbClr val="FDDD5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solidFill>
                  <a:srgbClr val="292929"/>
                </a:solidFill>
                <a:highlight>
                  <a:srgbClr val="FDDD51"/>
                </a:highlight>
                <a:latin typeface="Georgia"/>
                <a:ea typeface="Georgia"/>
                <a:cs typeface="Georgia"/>
                <a:sym typeface="Georgia"/>
              </a:rPr>
              <a:t>使用 API 的過程時，你不需要知道其內部程式運作的邏輯或演算法，你只要告訴 API 它需要知道的事，它就會把你想知道的結果帶來給你。</a:t>
            </a:r>
            <a:endParaRPr sz="2100">
              <a:solidFill>
                <a:srgbClr val="11111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0404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f0404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c982b68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c982b68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/>
              <a:t>https://medium.com/pierceshih/%E7%AD%86%E8%A8%98-%E7%B6%B2%E8%B7%AF%E6%BA%9D%E9%80%9A%E6%A6%82%E5%BF%B5%E8%88%87%E9%81%8E%E7%A8%8B-3ece34903ae1</a:t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2cd46c0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b2cd46c0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292929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header：IP位置  Http Request Method狀態碼 Http status code請求方法，其他額外資訊會放在例如Client-ID、User-Agent、Authorization等地方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292929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body：主要為傳遞的內容，但也可以沒有內容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92929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2cd46c0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b2cd46c0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/>
              <a:t>https://miahsuwork.medium.com/%E7%AC%AC%E5%85%AD%E9%80%B1-%E7%B6%B2%E8%B7%AF%E5%9F%BA%E7%A4%8E-http-request-response-7d7e0cb88ed8</a:t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2cd46c0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b2cd46c0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b2cd46c0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b2cd46c0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191919"/>
                </a:solidFill>
                <a:highlight>
                  <a:srgbClr val="FFFFFF"/>
                </a:highlight>
              </a:rPr>
              <a:t>Port 很像一棟大樓裡的門牌號碼，而你家對外的 IP，則是這棟大樓的詳細地址。就好像你今天去寄信到一棟大樓中的某個單位，而大樓的地址是「台北市中正區凱德格蘭大道一號」，於是你就在信封上面寫了這串地址。但郵差把信送到這個地址並簽收之後，裡面的管理員要如何知道這封信要送到大樓裡的哪個單位呢？</a:t>
            </a:r>
            <a:endParaRPr sz="12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191919"/>
                </a:solidFill>
                <a:highlight>
                  <a:srgbClr val="FFFFFF"/>
                </a:highlight>
              </a:rPr>
              <a:t>因此你除了地址之外，還得額外填寫信件要送達的樓層、單位門牌號碼等資訊，例如「七樓第 101 室」這樣的資訊。而前述的大樓管理員，就是你家裡的網路路由器，路由器後面安裝的所有設備，就是你這棟「大樓」中的單位們，他們的通訊編號，就是前面說的樓層與單位門牌號碼，也就是那個「七樓第 101 室」啦～</a:t>
            </a: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b2cd46c0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b2cd46c0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4ae7bd1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4ae7bd1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多數的網頁請求是使用 TCP 傳送協定，處理封包的過程相關嚴謹，而直播串流、影音視頻則是使用 UDP 傳輸協定，考量服務的即時性與傳輸速度，不管封包資料是否接收到，封包漏了就漏了，屬於售後不理制，只要在意使用者能看到最新的畫面即可。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ae7bd1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4ae7bd1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https://medium.com/pierceshih/%E7%AD%86%E8%A8%98-%E5%89%8D%E7%AB%AF%E8%A9%B2%E7%90%86%E8%A7%A3%E7%9A%84-tcp-ip-%E8%A7%80%E5%BF%B5-71ff859cb6eb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cbdd02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cbdd02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destination：</a:t>
            </a: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目標網段或主機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gateway：閘道器地址，”*” 表示目標是本主機所屬的網路，不需要路由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genmask：網路掩碼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flags：標記。一些可能的標記如下：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U — 路由是活動的 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H — 目標是一個主機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 — 路由指向閘道器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 — 恢復動態路由產生的表項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 — 由路由的後臺程式動態地安裝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 — 由路由的後臺程式修改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!</a:t>
            </a: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— 拒絕路由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Metric：路由距離，到達指定網路所需的中轉數（linux 核心中沒有使用）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Ref：路由項引用次數（linux 核心中沒有使用）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Use：此路由項被路由軟體查詢的次數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Iface：該路由表項對應的輸出介面</a:t>
            </a:r>
            <a:endParaRPr sz="1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0c982b6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0c982b6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https://blog.gtwang.org/linux/windows-linux-ping-command-tutorial/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5ced5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b5ced5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https://www.cxyzjd.com/article/liuzehn/109196894</a:t>
            </a:r>
            <a:endParaRPr sz="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0c982b6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0c982b6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https://ithelp.ithome.com.tw/articles/10210473?sc=rss.iron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b2cd46c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b2cd46c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bcbdd02c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bcbdd02c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9158ae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9158ae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19158aeb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19158aeb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19158aeb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19158aeb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19158aeb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19158aeb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19158aeb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19158aeb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19158aeb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19158aeb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19158ae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19158ae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5ced5c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5ced5c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0c982b6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0c982b6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5ced5c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5ced5c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cbdd02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bcbdd02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c982b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c982b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EX:</a:t>
            </a:r>
            <a:r>
              <a:rPr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1→00000001;8→00000100(單位計量轉換)</a:t>
            </a:r>
            <a:endParaRPr sz="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c982b6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c982b6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https://kuang.netlify.app/linux/linux%E7%89%88%E6%9C%AC.html</a:t>
            </a:r>
            <a:endParaRPr sz="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cbdd02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cbdd02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zvKadd9Cflc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hyperlink" Target="https://zh.wikipedia.org/wiki/%E4%BE%86%E5%9B%9E%E9%80%9A%E8%A8%8A%E5%BB%B6%E9%81%B2" TargetMode="External"/><Relationship Id="rId5" Type="http://schemas.openxmlformats.org/officeDocument/2006/relationships/hyperlink" Target="https://zh.wikipedia.org/wiki/%E4%BE%86%E5%9B%9E%E9%80%9A%E8%A8%8A%E5%BB%B6%E9%81%B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tchapi/markdown-cheatsheet" TargetMode="External"/><Relationship Id="rId4" Type="http://schemas.openxmlformats.org/officeDocument/2006/relationships/hyperlink" Target="https://reurl.cc/NZLdyq" TargetMode="External"/><Relationship Id="rId5" Type="http://schemas.openxmlformats.org/officeDocument/2006/relationships/hyperlink" Target="https://www.webfx.com/tools/emoji-cheat-she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計算機概論 實習課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第三周</a:t>
            </a:r>
            <a:endParaRPr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Linux介紹指令及實做-壓縮檔案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xz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417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壓縮：xz -z FileName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解壓縮：xz -d FileName.xz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188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tar.gz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4175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壓縮：tar -zcvf FileName.tar.gz DirName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解壓縮：tar -zxvf FileName.tar.gz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檔案搜尋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8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951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find [path] [option] [action] filename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option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194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-size EX：找出大於500M的檔案→-size +500M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94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-name EX：找出為照片的檔案→-name "*.jpg"</a:t>
            </a:r>
            <a:endParaRPr sz="1200">
              <a:solidFill>
                <a:srgbClr val="99CC9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194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-type EX：-type f→一般檔案;-type d→一般目錄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194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-user EX：同時找兩個擁有者的檔案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→-user user1 -o -user user2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action -exec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194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ls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194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print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Linux介紹指令及實做-檔案搜尋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039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951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which filename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-n&lt;文件名长度&gt;指定文件名長度，指定的長度必須大於或等於所有文件中最長的文件名。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-p&lt;文件名長度&gt;與-n参數相同，但此處的&lt;文件名長度&gt;包括了文件的路徑。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-w指定輸出欄位的寬度。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1" marL="914400" rtl="0" algn="l">
              <a:lnSpc>
                <a:spcPct val="150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-V顯示版本訊息。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檔案內容查閱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34850"/>
            <a:ext cx="85206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319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cat  從第一行顯示檔案內容、形成新檔案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cat -n file1 &gt; file2→把file1的檔案內容加上行號後輸入file2檔案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-n→由1開始對所有輸出的行數編號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&gt;→將多個文件覆蓋到目標文件中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&gt;&gt;→將多個文件追加到目標文件中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tac  從最後一行開始顯示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tac -r -s 'x\|[^x]' test.log→一個接著一個字符的反轉一個文件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-r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→將分隔符作為基礎正規表達是處理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-s→使用String作為分隔符代替默認的換行符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Linux介紹指令及實做-檔案內容查閱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more 一頁一頁的顯示檔案內容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more +20 testfile→從第20行開始顯示testfile的文檔內容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ENTER：向下n行(default為1行)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Ctrl+F/SPACE：向下滾動一屏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Ctrl+B：返回上一屏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less 與 more 類似，顯示檔案室允許用戶既可以向前又可以向後翻頁閱讀檔案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ps -ef |less→ps查看進程信息並通過less分頁顯示	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j→下一行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k→上一行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G→移動到最後一行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1946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g→移動到第一行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Linux介紹指令及實做-檔案內容查閱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head/tail 只看頭/尾巴幾行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head -n 20 state.txt | tail -10→顯示11~20行的內容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討論時間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Port是甚麼？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TCP/IP是甚麼？</a:t>
            </a:r>
            <a:endParaRPr sz="2500">
              <a:solidFill>
                <a:srgbClr val="000000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311700" y="1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{67954003-F458-43D0-BEAD-9DDF22012191}</a:tableStyleId>
              </a:tblPr>
              <a:tblGrid>
                <a:gridCol w="1180400"/>
                <a:gridCol w="2523175"/>
                <a:gridCol w="3047100"/>
                <a:gridCol w="1834225"/>
              </a:tblGrid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OSI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模型階層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OSI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模型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TCP/IP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協定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第七層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應用層(Application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應用層(Application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HTTP、FTP、DNS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第六層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展現層(Presentation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第五層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會談層(Session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第四層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傳輸層(Transport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傳輸層(Transport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TCP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、UDP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第三層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網路層Network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網際網路層(Internet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IP</a:t>
                      </a: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、ICMP、IPX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第二層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資料連接層(Data Link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網路存取層(Network Access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乙太網、Wi-Fi、PPP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第一層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實體層(Physical Layer)</a:t>
                      </a:r>
                      <a:endParaRPr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</a:tbl>
          </a:graphicData>
        </a:graphic>
      </p:graphicFrame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24" y="1050000"/>
            <a:ext cx="7627959" cy="40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descr="使用線上服務很方便，無論是購物、訂機票或訂位，都可在指間完成。但是，這些服務到底是如何做到這一點？來看看 API 製作公司 MuleSoft 如何用簡明又有趣的方式說明 API 的妙用吧！&#10;&#10;影片出處：https://www.youtube.com/watch?v=s7wmiS2mSXY" id="199" name="Google Shape;199;p31" title="什麼是 API？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738" y="1280650"/>
            <a:ext cx="4826525" cy="36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課程內容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Linux</a:t>
            </a: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背景介紹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壓縮檔案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資料傳輸介紹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基本指令實作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壓縮檔案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檔案搜尋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檔案內容查閱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網路相關指令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96750" y="101772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問答時間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HW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將期中考前內容做成筆記放置Github Repo中</a:t>
            </a:r>
            <a:endParaRPr sz="28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017725"/>
            <a:ext cx="8520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溝通案例：</a:t>
            </a: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Yasmine開瀏覽器(客戶端)並輸入Youtube首頁網址(伺服器端)</a:t>
            </a:r>
            <a:b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瀏覽器(客戶端)向YouTube的遠端主機(伺服器端)發出一個請求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該請求透過網路被傳遞到YouTube首頁的位址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位於YouTube首頁的遠端主機(伺服器端)收到一個請求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遠端主機(伺服器端)會根據請求內容，找到一個對應的網路資源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取出對應的網路資源，伺服器將其回傳至你的瀏覽器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瀏覽器(客戶端)收到回傳內容，開始解析資源，顯示於瀏覽器上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082275"/>
            <a:ext cx="8520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HTTP超文本傳輸協定(HyperText Transfer Protocol)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協定內容：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1. 標準化內容格式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2. 分為 header 跟 body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3. 用狀態碼標準化結果 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（Http Status Code）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4. 用動詞標準化請求方法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（Http Request Method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）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10393" l="0" r="0" t="5040"/>
          <a:stretch/>
        </p:blipFill>
        <p:spPr>
          <a:xfrm>
            <a:off x="4063850" y="1630100"/>
            <a:ext cx="4957300" cy="3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082275"/>
            <a:ext cx="8520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Http Request Method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633625"/>
            <a:ext cx="8786826" cy="32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311700" y="9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{67954003-F458-43D0-BEAD-9DDF22012191}</a:tableStyleId>
              </a:tblPr>
              <a:tblGrid>
                <a:gridCol w="1826000"/>
                <a:gridCol w="2574575"/>
                <a:gridCol w="41200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1xx</a:t>
                      </a: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：稍等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100Continue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Server</a:t>
                      </a: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成功接收、但Client還要進行一些處理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2xx</a:t>
                      </a: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：成功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200OK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成功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204No Content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成功但沒有回傳的內容(當你發出Delete的Request時)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3xx：</a:t>
                      </a: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重新導向，用戶端瀏覽器必須採取更多動作才能完成請求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301Moved Permanently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資源「永久」移到其他位置，在下一次發出Request時，瀏覽器直接到新位置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302Found(Moved Temporarily)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資源「暫時」移到其他位置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304Not Modified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東西跟之前長一樣，可以快取拿就好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0477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4xx：Client</a:t>
                      </a: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端錯誤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400Bad Request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請求語法錯誤、或資源太大...等等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401Unauthorized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未認證，可能需要登入或Token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403Forbidden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沒有權限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404Not Found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找不到資源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047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5xx</a:t>
                      </a: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：Service端錯誤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500Internal Server Error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伺服器出錯，搶票時很可能發生</a:t>
                      </a:r>
                      <a:endParaRPr b="1"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501Not Implemented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502Bad Gateway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通常是伺服器的某個服務沒有正確執行</a:t>
                      </a:r>
                      <a:endParaRPr sz="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082275"/>
            <a:ext cx="8520600" cy="3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通訊埠號是 TCP/UDP 與上層通訊的通道，當 TCP/UDP 要傳送訊息時，會指定要由哪一個通訊埠號來接收。一些常用的服務會使用特定的埠號來等待要求的訊息。埠號是由 16 個位元所組成的號碼，0 ~ 255 為保留號碼，256 ~ 65535 則可自行設定。 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311700" y="1082275"/>
            <a:ext cx="635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Port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8961"/>
            <a:ext cx="9144000" cy="4625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245" name="Google Shape;245;p3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{67954003-F458-43D0-BEAD-9DDF22012191}</a:tableStyleId>
              </a:tblPr>
              <a:tblGrid>
                <a:gridCol w="760725"/>
                <a:gridCol w="985525"/>
                <a:gridCol w="6774350"/>
              </a:tblGrid>
              <a:tr h="33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Port</a:t>
                      </a:r>
                      <a:endParaRPr sz="16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Service</a:t>
                      </a:r>
                      <a:endParaRPr sz="16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Explaination</a:t>
                      </a:r>
                      <a:endParaRPr sz="16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22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ssh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一種加密的網路傳輸協定，可在不安全的網路中及公安全的傳輸環境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23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telnet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一種很傳統的連線程式，可用來診斷各種伺服器與網路連線問題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80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http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超文本傳輸協定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20/21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ftp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一個傳遞客戶端與伺服器之間的命令(21，命令通訊埠);另一個傳遞資料(20，資料通訊埠)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443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https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超級文字傳輸安全協定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25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smtp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簡單郵件傳輸協定，是一個在網際網路上傳輸電子郵件的標準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53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DNS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網域名稱系統，將域名和IP位址相互對應的一個分散式資料庫，能夠使人更方便的存取網際網路</a:t>
                      </a:r>
                      <a:endParaRPr sz="16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082275"/>
            <a:ext cx="8520600" cy="3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TCP/IP提供了點對點的連結機制，</a:t>
            </a:r>
            <a:r>
              <a:rPr b="1"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將資料應該如何封裝、定址、傳輸、路由以及在目的地如何接收，都加以標準化</a:t>
            </a: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。它將軟體通信過程抽象化為四個抽象層，採取協議堆疊的方式，分別實作出不同通信協定。協定套組下的各種協議，依其功能不同，被分別歸屬到這四個階層之中，常被視為是簡化的七層OSI模型。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311700" y="1082275"/>
            <a:ext cx="635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TCP/IP</a:t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Linux背景知識-資料傳輸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590175"/>
            <a:ext cx="85206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b="1"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TCP三向交握</a:t>
            </a:r>
            <a:br>
              <a:rPr b="1"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在瀏覽器送出請求之後，瀏覽器和伺服器就會開始初步溝通，確定雙方的溝通管道順暢，以便後續請求的執行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b="1"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瀏覽器請求、資料傳輸、渲染畫面</a:t>
            </a:r>
            <a:b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如同前面所提，當三項交握結束後，瀏覽器和伺服器便會開始執行請求、資料傳輸與渲染畫面的過程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42900" lvl="0" marL="457200" rtl="0" algn="l">
              <a:lnSpc>
                <a:spcPct val="118000"/>
              </a:lnSpc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NSimSun"/>
              <a:buAutoNum type="arabicPeriod"/>
            </a:pPr>
            <a:r>
              <a:rPr b="1"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TCP四次揮手，結束連線</a:t>
            </a:r>
            <a:br>
              <a:rPr b="1"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在網頁成功渲染之後，瀏覽器就會和伺服器進行最後的溝通，確認傳輸過程已完成，準備結束連線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311700" y="1082275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292929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當瀏覽器輸入網址，發出一個 GET 請求時，過程中發生了哪些事情？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網路相關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route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825" y="1152475"/>
            <a:ext cx="5742099" cy="39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25" y="1017725"/>
            <a:ext cx="4465676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311700" y="1725175"/>
            <a:ext cx="73491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add : 新增一條路由規則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del : 刪除一條路由規則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-net : 目的地址是一個網路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-host : 目的地址是一個主機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target : 目的網路或主機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netmask : 目的地址的網路掩碼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gw : 路由資料包通過的閘道器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dev : 為路由指定的網路介面</a:t>
            </a:r>
            <a:endParaRPr sz="1700"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75" y="1679948"/>
            <a:ext cx="8024100" cy="307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Linux介紹指令及實做-網路相關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ping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808075" y="1679950"/>
            <a:ext cx="8024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常用網路檢測工具，可藉由發送 ICMP ECHO_REQUEST 封包，檢查自己與特定設備之間的網路是否暢通，並同時測量網路連線的</a:t>
            </a:r>
            <a:r>
              <a:rPr lang="zh-CN" sz="1600">
                <a:solidFill>
                  <a:schemeClr val="dk1"/>
                </a:solidFill>
                <a:uFill>
                  <a:noFill/>
                </a:uFill>
                <a:latin typeface="NSimSun"/>
                <a:ea typeface="NSimSun"/>
                <a:cs typeface="NSimSun"/>
                <a:sym typeface="NSimSu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來回通訊延遲時間（round-trip delay time</a:t>
            </a:r>
            <a:r>
              <a:rPr lang="zh-CN" sz="1600">
                <a:solidFill>
                  <a:schemeClr val="dk1"/>
                </a:solidFill>
                <a:uFill>
                  <a:noFill/>
                </a:uFill>
                <a:latin typeface="NSimSun"/>
                <a:ea typeface="NSimSun"/>
                <a:cs typeface="NSimSun"/>
                <a:sym typeface="NSimSu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）</a:t>
            </a: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。</a:t>
            </a:r>
            <a:endParaRPr sz="16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SimSun"/>
              <a:buChar char="●"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-n：參數指定封包數→EX：ping -n 10 blog.gtwang.org</a:t>
            </a:r>
            <a:endParaRPr sz="1600">
              <a:solidFill>
                <a:srgbClr val="D2D2D2"/>
              </a:solidFill>
              <a:highlight>
                <a:srgbClr val="2F33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SimSun"/>
              <a:buChar char="●"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-t：持續監看網路是否正常→EX：ping -t blog.gtwang.org</a:t>
            </a:r>
            <a:endParaRPr sz="1600">
              <a:solidFill>
                <a:srgbClr val="D2D2D2"/>
              </a:solidFill>
              <a:highlight>
                <a:srgbClr val="2F33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SimSun"/>
              <a:buChar char="●"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-4/-6：IPv4/IPv6</a:t>
            </a:r>
            <a:endParaRPr sz="16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SimSun"/>
              <a:buChar char="●"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-c：指定Ping次數→EX：ping -c 4 blog.gtwang.org</a:t>
            </a:r>
            <a:endParaRPr sz="16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SimSun"/>
              <a:buChar char="●"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-s：指定發送的數據字結數→EX：ping -s 1024 facebook.com</a:t>
            </a:r>
            <a:endParaRPr sz="16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NSimSun"/>
              <a:buChar char="●"/>
            </a:pPr>
            <a:r>
              <a:rPr lang="zh-CN" sz="16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-i：指定收發資訊間隔時間→EX：ping -i 0.4 facebook.com</a:t>
            </a:r>
            <a:endParaRPr sz="16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上次課堂未解決的問題。。。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844100"/>
            <a:ext cx="5448300" cy="161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Mas OS系統有的無法退出Vim編輯模式???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Linux介紹指令及實做-網路相關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930925"/>
            <a:ext cx="8832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影響網路速度的因素：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2670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5"/>
              <a:buFont typeface="NSimSun"/>
              <a:buChar char="●"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延遲（Latency）：封包從來源端至目</a:t>
            </a: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的</a:t>
            </a: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端中間所花的時間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2670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5"/>
              <a:buFont typeface="NSimSun"/>
              <a:buChar char="●"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頻寬（Bandwidth）：傳輸媒介的最大吞吐量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網路延遲（Latency）的組成元素: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2670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5"/>
              <a:buFont typeface="NSimSun"/>
              <a:buChar char="●"/>
            </a:pPr>
            <a:r>
              <a:rPr b="1"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propagation delay</a:t>
            </a: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：封包在網路線上傳輸所花費的時間，與網路線上電子訊號跑的速度有關，這個時間就是距離除以訊號傳送速度所得到的數值。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2670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5"/>
              <a:buFont typeface="NSimSun"/>
              <a:buChar char="●"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transmission delay：網路卡將資料傳送到網路線上所花的時間，與網路設備的傳送速度有關。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2670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5"/>
              <a:buFont typeface="NSimSun"/>
              <a:buChar char="●"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nodal processing delay：路由器處理封包表頭、檢查位元資料錯誤與尋找配送路徑等所花費的時間。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26707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45"/>
              <a:buFont typeface="NSimSun"/>
              <a:buChar char="●"/>
            </a:pPr>
            <a:r>
              <a:rPr lang="zh-CN" sz="1545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queuing delay：路由器因為某些因素無法立刻將封包傳送到網路上，造成封包暫存在佇列中等待的時間。</a:t>
            </a:r>
            <a:endParaRPr sz="1545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Linux介紹指令及實做-網路相關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netstat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grpSp>
        <p:nvGrpSpPr>
          <p:cNvPr id="295" name="Google Shape;295;p43"/>
          <p:cNvGrpSpPr/>
          <p:nvPr/>
        </p:nvGrpSpPr>
        <p:grpSpPr>
          <a:xfrm>
            <a:off x="1514475" y="1697746"/>
            <a:ext cx="6115050" cy="3271116"/>
            <a:chOff x="1514475" y="1646259"/>
            <a:chExt cx="6115050" cy="3271116"/>
          </a:xfrm>
        </p:grpSpPr>
        <p:pic>
          <p:nvPicPr>
            <p:cNvPr id="296" name="Google Shape;296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4475" y="1955100"/>
              <a:ext cx="6115050" cy="296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4475" y="1646259"/>
              <a:ext cx="6115050" cy="3088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475" y="1602311"/>
            <a:ext cx="6115050" cy="3461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311700" y="1791725"/>
            <a:ext cx="7348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查看端口是否被占用：netstat -a|grep 3306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查看數據包統計信息：netstat -s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查看路由信息：netstat -r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將期中考前上課內容整理成筆記，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並放置在Github Repo中</a:t>
            </a:r>
            <a:endParaRPr sz="2500">
              <a:solidFill>
                <a:srgbClr val="000000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回家作業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Repo Name：CS_NOTE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Deadline：11/28 23:59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(以README.md的最後編輯紀錄為主)</a:t>
            </a:r>
            <a:endParaRPr sz="19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注意事項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STEP 1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/>
          <p:nvPr/>
        </p:nvSpPr>
        <p:spPr>
          <a:xfrm>
            <a:off x="6778150" y="1676300"/>
            <a:ext cx="8019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STEP 2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25" y="1017725"/>
            <a:ext cx="6473352" cy="364126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/>
          <p:nvPr/>
        </p:nvSpPr>
        <p:spPr>
          <a:xfrm>
            <a:off x="3779525" y="1759625"/>
            <a:ext cx="12912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/>
          <p:nvPr/>
        </p:nvSpPr>
        <p:spPr>
          <a:xfrm>
            <a:off x="2884100" y="2478050"/>
            <a:ext cx="9474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7"/>
          <p:cNvSpPr/>
          <p:nvPr/>
        </p:nvSpPr>
        <p:spPr>
          <a:xfrm>
            <a:off x="2998650" y="3248525"/>
            <a:ext cx="780900" cy="31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"/>
          <p:cNvSpPr/>
          <p:nvPr/>
        </p:nvSpPr>
        <p:spPr>
          <a:xfrm rot="1443525">
            <a:off x="3602480" y="4297993"/>
            <a:ext cx="199424" cy="1878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STEP 3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8"/>
          <p:cNvSpPr/>
          <p:nvPr/>
        </p:nvSpPr>
        <p:spPr>
          <a:xfrm>
            <a:off x="5539150" y="3081925"/>
            <a:ext cx="333300" cy="26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STEP 4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9"/>
          <p:cNvSpPr/>
          <p:nvPr/>
        </p:nvSpPr>
        <p:spPr>
          <a:xfrm>
            <a:off x="2113625" y="3748300"/>
            <a:ext cx="749700" cy="30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補充技巧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55" name="Google Shape;35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0"/>
          <p:cNvSpPr/>
          <p:nvPr/>
        </p:nvSpPr>
        <p:spPr>
          <a:xfrm>
            <a:off x="6007700" y="3113175"/>
            <a:ext cx="416400" cy="26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0"/>
          <p:cNvSpPr/>
          <p:nvPr/>
        </p:nvSpPr>
        <p:spPr>
          <a:xfrm>
            <a:off x="5444825" y="2415525"/>
            <a:ext cx="2603100" cy="463200"/>
          </a:xfrm>
          <a:prstGeom prst="wedgeRoundRectCallout">
            <a:avLst>
              <a:gd fmla="val -19662" name="adj1"/>
              <a:gd fmla="val 88040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NSimSun"/>
                <a:ea typeface="NSimSun"/>
                <a:cs typeface="NSimSun"/>
                <a:sym typeface="NSimSun"/>
              </a:rPr>
              <a:t>可以看到作者的Markdown原始碼</a:t>
            </a:r>
            <a:endParaRPr b="1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imSun-ExtB"/>
              <a:buChar char="●"/>
            </a:pPr>
            <a:r>
              <a:rPr lang="zh-CN" sz="2500" u="sng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https://github.com/tchapi/markdown-cheatsheet</a:t>
            </a:r>
            <a:endParaRPr sz="250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imSun-ExtB"/>
              <a:buChar char="●"/>
            </a:pPr>
            <a:r>
              <a:rPr lang="zh-CN" sz="2500" u="sng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https://reurl.cc/NZLdyq</a:t>
            </a:r>
            <a:endParaRPr sz="250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imSun-ExtB"/>
              <a:buChar char="●"/>
            </a:pPr>
            <a:r>
              <a:rPr lang="zh-CN" sz="2500" u="sng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https://www.webfx.com/tools/emoji-cheat-sheet/</a:t>
            </a:r>
            <a:endParaRPr sz="250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</p:txBody>
      </p:sp>
      <p:sp>
        <p:nvSpPr>
          <p:cNvPr id="364" name="Google Shape;3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參考網址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同學課後來詢問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的問題。。。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9" y="1197138"/>
            <a:ext cx="8100325" cy="3515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21850" y="2665500"/>
            <a:ext cx="331800" cy="322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21850" y="3525925"/>
            <a:ext cx="331800" cy="322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38825" y="1780450"/>
            <a:ext cx="1677000" cy="69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11111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Directory</a:t>
            </a:r>
            <a:endParaRPr sz="2100"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資料夾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 flipH="1" rot="10800000">
            <a:off x="182975" y="4057075"/>
            <a:ext cx="1677000" cy="69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11111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78975" y="3990175"/>
            <a:ext cx="88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file</a:t>
            </a:r>
            <a:endParaRPr sz="2100"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NSimSun"/>
                <a:ea typeface="NSimSun"/>
                <a:cs typeface="NSimSun"/>
                <a:sym typeface="NSimSun"/>
              </a:rPr>
              <a:t>檔案</a:t>
            </a:r>
            <a:endParaRPr sz="2100">
              <a:solidFill>
                <a:schemeClr val="lt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謝謝大家 掰掰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補充資訊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311700" y="445025"/>
            <a:ext cx="8520600" cy="4218200"/>
            <a:chOff x="311700" y="445025"/>
            <a:chExt cx="8520600" cy="4218200"/>
          </a:xfrm>
        </p:grpSpPr>
        <p:grpSp>
          <p:nvGrpSpPr>
            <p:cNvPr id="93" name="Google Shape;93;p17"/>
            <p:cNvGrpSpPr/>
            <p:nvPr/>
          </p:nvGrpSpPr>
          <p:grpSpPr>
            <a:xfrm>
              <a:off x="1385875" y="2360288"/>
              <a:ext cx="6372238" cy="2302938"/>
              <a:chOff x="1385875" y="1286138"/>
              <a:chExt cx="6372238" cy="2302938"/>
            </a:xfrm>
          </p:grpSpPr>
          <p:pic>
            <p:nvPicPr>
              <p:cNvPr id="94" name="Google Shape;94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85875" y="2395538"/>
                <a:ext cx="6372225" cy="352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85888" y="1286138"/>
                <a:ext cx="6372226" cy="8410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385875" y="3016375"/>
                <a:ext cx="6372226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" name="Google Shape;97;p17"/>
            <p:cNvSpPr txBox="1"/>
            <p:nvPr/>
          </p:nvSpPr>
          <p:spPr>
            <a:xfrm>
              <a:off x="311700" y="445025"/>
              <a:ext cx="85206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500">
                  <a:latin typeface="NSimSun"/>
                  <a:ea typeface="NSimSun"/>
                  <a:cs typeface="NSimSun"/>
                  <a:sym typeface="NSimSun"/>
                </a:rPr>
                <a:t>兩個都代表所有檔案，為什麼要打兩次？</a:t>
              </a:r>
              <a:endParaRPr sz="25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latin typeface="NSimSun"/>
                <a:ea typeface="NSimSun"/>
                <a:cs typeface="NSimSun"/>
                <a:sym typeface="NSimSun"/>
              </a:endParaRPr>
            </a:p>
          </p:txBody>
        </p:sp>
      </p:grp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-R → 遞迴所有"資料夾層"</a:t>
            </a:r>
            <a:endParaRPr sz="28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* → 所有"檔案"</a:t>
            </a:r>
            <a:endParaRPr sz="28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壓縮檔案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為什麼要壓縮檔案呢？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備份資料的時候，方便整理。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將檔案變小，節省電腦硬碟的空間。(但圖片、音訊、視訊等多媒體檔案壓縮率低，並不能有效節省空間)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將無數個散亂的檔案打包成一個較小的檔案，亦方便資訊在網路上流通。(可將永久免費版之付費軟體輕鬆分享)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51948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NSimSun"/>
              <a:buAutoNum type="arabicPeriod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壓縮檔案時，可以視情況進行加密。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Linux背景知識-壓縮檔案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壓縮檔案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的概念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2100"/>
              <a:buFont typeface="Times New Roman"/>
              <a:buAutoNum type="arabicPeriod"/>
            </a:pPr>
            <a:r>
              <a:rPr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使用的電腦系統是使用bytes單位計量的，但事實上電腦最小的計量單位應該是 bits (1 byte = 8 bits)。</a:t>
            </a:r>
            <a:br>
              <a:rPr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因此</a:t>
            </a:r>
            <a:r>
              <a:rPr b="1"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將許多閒置的空間釋出</a:t>
            </a:r>
            <a:r>
              <a:rPr lang="zh-CN" sz="2100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，即可將檔案占用的空間減少。</a:t>
            </a:r>
            <a:endParaRPr sz="2100">
              <a:solidFill>
                <a:srgbClr val="252525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52525"/>
              </a:buClr>
              <a:buSzPts val="2100"/>
              <a:buFont typeface="Times New Roman"/>
              <a:buAutoNum type="arabicPeriod"/>
            </a:pPr>
            <a:r>
              <a:rPr b="1" lang="zh-CN" sz="2100">
                <a:solidFill>
                  <a:srgbClr val="252525"/>
                </a:solidFill>
                <a:latin typeface="NSimSun"/>
                <a:ea typeface="NSimSun"/>
                <a:cs typeface="NSimSun"/>
                <a:sym typeface="NSimSun"/>
              </a:rPr>
              <a:t>將重複的資料進行統計記錄</a:t>
            </a:r>
            <a:r>
              <a:rPr lang="zh-CN" sz="2100">
                <a:solidFill>
                  <a:srgbClr val="252525"/>
                </a:solidFill>
                <a:latin typeface="NSimSun"/>
                <a:ea typeface="NSimSun"/>
                <a:cs typeface="NSimSun"/>
                <a:sym typeface="NSimSun"/>
              </a:rPr>
              <a:t>。EXAMPLE：如果資料為『111....』共有100個1時， 那麼壓縮技術會記錄『100個1』而不是真的有100個1的位元存在。</a:t>
            </a:r>
            <a:endParaRPr sz="2100">
              <a:solidFill>
                <a:srgbClr val="252525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各壓縮的差別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考慮的因素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壓縮率（compression ratio），能夠將檔案壓到多小。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解壓縮所需的時間，也就是需要的 CPU 計算量。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解壓縮所需的記憶體空間。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相容性（compatibility），即解壓縮程式的普遍性，是不是大部分人都有辦法解壓縮這種格式？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143000"/>
            <a:ext cx="4762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1198975"/>
            <a:ext cx="4762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143000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11700" y="1161625"/>
            <a:ext cx="85206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需要在記憶體很小的機器（如小於 128MB）上解壓縮時，則選擇 gzip 格式。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需要在很簡單、沒有什麼工具可用的機器解壓縮時，則選擇 gzip 格式。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需要節省網路頻寬、縮短下載所需要的時間時，則選擇 xz 格式。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需要有最好的壓縮率時，則選擇 </a:t>
            </a:r>
            <a:r>
              <a:rPr lang="zh-CN" sz="2100">
                <a:solidFill>
                  <a:srgbClr val="111111"/>
                </a:solidFill>
                <a:latin typeface="NSimSun"/>
                <a:ea typeface="NSimSun"/>
                <a:cs typeface="NSimSun"/>
                <a:sym typeface="NSimSun"/>
              </a:rPr>
              <a:t>tar.xz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格式。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Linux介紹指令及實做-壓縮檔案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gzip</a:t>
            </a:r>
            <a:endParaRPr sz="24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417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壓縮：gzip FileName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解壓縮：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gunzip FileName.gz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■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gzip -d FileName.gz</a:t>
            </a:r>
            <a:endParaRPr i="1" sz="1150">
              <a:solidFill>
                <a:srgbClr val="DDDDDD"/>
              </a:solidFill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