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i3lbiyN1ZrIL4/w+r0oEDznSxm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30622f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0430622f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000">
                <a:solidFill>
                  <a:schemeClr val="dk1"/>
                </a:solidFill>
              </a:rPr>
              <a:t>https://zh.wikipedia.org/wiki/IP%E5%9C%B0%E5%9D%80</a:t>
            </a:r>
            <a:endParaRPr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430622fa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0430622f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430622fa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0430622fa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800"/>
              <a:t>https://sharethis.com/zh-tw/best-practices/2019/01/what-is-the-instagram-character-limit/</a:t>
            </a:r>
            <a:endParaRPr sz="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800"/>
              <a:t>https://sharethis.com/zh-tw/best-practices/2019/01/what-is-the-instagram-character-limit/</a:t>
            </a:r>
            <a:endParaRPr sz="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430622fa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0430622fa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000">
                <a:solidFill>
                  <a:schemeClr val="dk1"/>
                </a:solidFill>
              </a:rPr>
              <a:t>https://reurl.cc/main/en</a:t>
            </a:r>
            <a:endParaRPr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430622f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0430622f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800"/>
              <a:t>https://www.addresscopy.com/usa/</a:t>
            </a:r>
            <a:endParaRPr sz="8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url.cc/zWjNo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CN">
                <a:latin typeface="SimSun"/>
                <a:ea typeface="SimSun"/>
                <a:cs typeface="SimSun"/>
                <a:sym typeface="SimSun"/>
              </a:rPr>
              <a:t>作業四</a:t>
            </a:r>
            <a:endParaRPr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CN" sz="1800">
                <a:latin typeface="NSimSun"/>
                <a:ea typeface="NSimSun"/>
                <a:cs typeface="NSimSun"/>
                <a:sym typeface="NSimSun"/>
              </a:rPr>
              <a:t>Deadline：12/05 (Sun.) 23:59</a:t>
            </a:r>
            <a:endParaRPr sz="1800"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CN" sz="1800">
                <a:latin typeface="NSimSun"/>
                <a:ea typeface="NSimSun"/>
                <a:cs typeface="NSimSun"/>
                <a:sym typeface="NSimSun"/>
              </a:rPr>
              <a:t>繳交方式：直接於Tronclass以留言方式即可</a:t>
            </a:r>
            <a:endParaRPr sz="1800"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430622fae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Q1：IP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位址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61" name="Google Shape;61;g10430622fae_0_14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172.16.254.1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192.0.0.15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2.77.154.36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12.111.88.99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62" name="Google Shape;62;g10430622fae_0_14"/>
          <p:cNvSpPr txBox="1"/>
          <p:nvPr/>
        </p:nvSpPr>
        <p:spPr>
          <a:xfrm>
            <a:off x="593475" y="1457675"/>
            <a:ext cx="81006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NSimSun"/>
                <a:ea typeface="NSimSun"/>
                <a:cs typeface="NSimSun"/>
                <a:sym typeface="NSimSun"/>
              </a:rPr>
              <a:t>以XXX.XXX.XXX.XXX形式表現，每組XXX代表小於或等於255的數字。</a:t>
            </a:r>
            <a:endParaRPr sz="2000"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430622fae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Q2：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英文名字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68" name="Google Shape;68;g10430622fae_0_28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Heythen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Kelvin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Ella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Chris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69" name="Google Shape;69;g10430622fae_0_28"/>
          <p:cNvSpPr txBox="1"/>
          <p:nvPr/>
        </p:nvSpPr>
        <p:spPr>
          <a:xfrm>
            <a:off x="593475" y="1457675"/>
            <a:ext cx="81006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NSimSun"/>
                <a:ea typeface="NSimSun"/>
                <a:cs typeface="NSimSun"/>
                <a:sym typeface="NSimSun"/>
              </a:rPr>
              <a:t>第一個英文字母是大寫，其他皆為英文小寫字元，不可包含任何符號及數字，也長度不限制。</a:t>
            </a:r>
            <a:endParaRPr sz="2000"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430622fae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Q3：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日期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75" name="Google Shape;75;g10430622fae_0_22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2021/11/24 (Wed.)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2000/9/14 (Thur.)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1998/10/31 (Sat.)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2005/1/9 (Sun.)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76" name="Google Shape;76;g10430622fae_0_22"/>
          <p:cNvSpPr txBox="1"/>
          <p:nvPr/>
        </p:nvSpPr>
        <p:spPr>
          <a:xfrm>
            <a:off x="593475" y="1457675"/>
            <a:ext cx="81006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NSimSun"/>
                <a:ea typeface="NSimSun"/>
                <a:cs typeface="NSimSun"/>
                <a:sym typeface="NSimSun"/>
              </a:rPr>
              <a:t>格式限制:西元年/月份/日期 (星期) </a:t>
            </a:r>
            <a:br>
              <a:rPr lang="zh-CN" sz="2000">
                <a:latin typeface="NSimSun"/>
                <a:ea typeface="NSimSun"/>
                <a:cs typeface="NSimSun"/>
                <a:sym typeface="NSimSun"/>
              </a:rPr>
            </a:br>
            <a:r>
              <a:rPr lang="zh-CN" sz="2000">
                <a:solidFill>
                  <a:srgbClr val="FF0000"/>
                </a:solidFill>
                <a:latin typeface="NSimSun"/>
                <a:ea typeface="NSimSun"/>
                <a:cs typeface="NSimSun"/>
                <a:sym typeface="NSimSun"/>
              </a:rPr>
              <a:t>※西元年預設為四碼，注意空格</a:t>
            </a:r>
            <a:br>
              <a:rPr lang="zh-CN" sz="2000">
                <a:solidFill>
                  <a:srgbClr val="FF0000"/>
                </a:solidFill>
                <a:latin typeface="NSimSun"/>
                <a:ea typeface="NSimSun"/>
                <a:cs typeface="NSimSun"/>
                <a:sym typeface="NSimSun"/>
              </a:rPr>
            </a:br>
            <a:r>
              <a:rPr lang="zh-CN" sz="2000">
                <a:solidFill>
                  <a:srgbClr val="FF0000"/>
                </a:solidFill>
                <a:latin typeface="NSimSun"/>
                <a:ea typeface="NSimSun"/>
                <a:cs typeface="NSimSun"/>
                <a:sym typeface="NSimSun"/>
              </a:rPr>
              <a:t>※星期縮寫 = Mon. Tue. Wed. Thur. Fri. Sat. Sun.</a:t>
            </a:r>
            <a:endParaRPr sz="2000">
              <a:solidFill>
                <a:srgbClr val="FF0000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Q4：IG帳號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82" name="Google Shape;82;p4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hehe_hhheee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shareking55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wtf99.bro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sofunhahaha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593475" y="1457675"/>
            <a:ext cx="81006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NSimSun"/>
                <a:ea typeface="NSimSun"/>
                <a:cs typeface="NSimSun"/>
                <a:sym typeface="NSimSun"/>
              </a:rPr>
              <a:t>Instagram帳號可包含數字、英文小寫字母、底線(_)及點(.)，且最長限制為30個字元，不可包含大寫英文字母及其他標點符號或空格等。</a:t>
            </a:r>
            <a:endParaRPr sz="2000"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30622fae_0_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Q5：Reurl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縮寫網址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89" name="Google Shape;89;g10430622fae_0_35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uFill>
                  <a:noFill/>
                </a:uFill>
                <a:latin typeface="NSimSun"/>
                <a:ea typeface="NSimSun"/>
                <a:cs typeface="NSimSun"/>
                <a:sym typeface="NSimSu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https://reurl.cc/zWjNo0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https://reurl.cc/6D30kd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https://reurl.cc/95Ypyj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https://reurl.cc/Ok84n7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90" name="Google Shape;90;g10430622fae_0_35"/>
          <p:cNvSpPr txBox="1"/>
          <p:nvPr/>
        </p:nvSpPr>
        <p:spPr>
          <a:xfrm>
            <a:off x="593475" y="1457675"/>
            <a:ext cx="81006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NSimSun"/>
                <a:ea typeface="NSimSun"/>
                <a:cs typeface="NSimSun"/>
                <a:sym typeface="NSimSun"/>
              </a:rPr>
              <a:t>字串("</a:t>
            </a:r>
            <a:r>
              <a:rPr lang="zh-CN" sz="2000">
                <a:latin typeface="NSimSun"/>
                <a:ea typeface="NSimSun"/>
                <a:cs typeface="NSimSun"/>
                <a:sym typeface="NSimSun"/>
              </a:rPr>
              <a:t>https://reurl.cc/")+6碼隨機英文大小寫或數字</a:t>
            </a:r>
            <a:endParaRPr sz="2000"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430622fae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挑戰題：美國地址(不算分)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96" name="Google Shape;96;g10430622fae_0_7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24 Casberg-Scotts Valley Road, Deer Park,wa, 99006  United States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8 River Vista Drive, Riverton,ut, 84065  United States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18 Beefalo Trail, Bumpus Mills,tn, 37028  United States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30 Trefoil Road, Le Roy,ks, 66857  United States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97" name="Google Shape;97;g10430622fae_0_7"/>
          <p:cNvSpPr txBox="1"/>
          <p:nvPr/>
        </p:nvSpPr>
        <p:spPr>
          <a:xfrm>
            <a:off x="593475" y="1457675"/>
            <a:ext cx="81006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NSimSun"/>
                <a:ea typeface="NSimSun"/>
                <a:cs typeface="NSimSun"/>
                <a:sym typeface="NSimSun"/>
              </a:rPr>
              <a:t>以下四個例子皆為美國的隨機產生地址，可以發現是有規律性的，依序分別為門牌號碼、道路名稱、市區名稱、州別縮寫、郵遞區號及國名。</a:t>
            </a:r>
            <a:endParaRPr sz="2000"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