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DD9C32-4D6D-4E09-81DA-13CF1927F49B}">
  <a:tblStyle styleId="{F4DD9C32-4D6D-4E09-81DA-13CF1927F4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C90EB6-4D20-4638-BCF1-47A36D9ABE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cbdd02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bcbdd02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mac:wq nono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cbdd02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cbdd02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Linux為多人多工系統，可能會有多人同時使用同主機進行工作的情況發生，考慮每個腳色的使用權限及偏好不同，因此有不同的檔案擁有者腳色。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cbdd02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cbdd02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cbdd02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cbdd02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cbdd02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cbdd02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343434"/>
                </a:solidFill>
                <a:highlight>
                  <a:srgbClr val="F3F3F3"/>
                </a:highlight>
              </a:rPr>
              <a:t>cat /etc/passwd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d6e4b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d6e4b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0bfd3c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0bfd3c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bcbdd02c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bcbdd02c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09dbc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09dbc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0404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0404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cbdd02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cbdd02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https://kuang.netlify.app/linux/linux%E7%89%88%E6%9C%AC.html</a:t>
            </a:r>
            <a:endParaRPr sz="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cbdd02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cbdd02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cbdd02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cbdd02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cbdd02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cbdd02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https://www.fwbook.info/a/202102/83169.html</a:t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cbdd02c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cbdd02c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cbdd02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cbdd02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cbdd02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cbdd02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計算機概論 實習課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第二周</a:t>
            </a:r>
            <a:endParaRPr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Linux介紹指令及實做-編輯文檔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vi/vim(vim相當於vi的升級版)</a:t>
            </a:r>
            <a:endParaRPr sz="24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命令列模式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1700" y="22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1063725"/>
                <a:gridCol w="3196575"/>
                <a:gridCol w="1459550"/>
                <a:gridCol w="2800750"/>
              </a:tblGrid>
              <a:tr h="51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:w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將編輯的資料寫入硬碟檔案中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:wq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儲存後離開(若為 :wq! 則為強制儲存後離開) 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67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:w!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若檔案屬性為『只讀』時，強制寫入該檔案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:w[filename]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將編輯的資料儲存成另一個檔案（類似另存新檔）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67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:q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離開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:r[filename]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在編輯的資料中，讀入另一個檔案的資料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  <a:tr h="92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:q!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強制離開不儲存檔案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:set nu</a:t>
                      </a:r>
                      <a:endParaRPr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顯示行號，設定後會在每一列的自首顯示該列的行號</a:t>
                      </a:r>
                      <a:endParaRPr sz="1200">
                        <a:solidFill>
                          <a:schemeClr val="dk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/>
        </p:nvSpPr>
        <p:spPr>
          <a:xfrm>
            <a:off x="3446550" y="1791425"/>
            <a:ext cx="2250900" cy="4311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※！為『強制』的意思</a:t>
            </a:r>
            <a:endParaRPr sz="16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背景知識-使用者與群組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82275"/>
            <a:ext cx="8520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●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關於身份：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○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身份分類：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user (owner)		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group			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others			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○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群組 (group) 的主要用意：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將帳號歸類，有助於類似專案開發；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每個使用者均可加入多個群組。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●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關於身份類別：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○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系統管理員： root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○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一般帳號：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系統帳號 (用於系統帳號的工作)</a:t>
            </a:r>
            <a:endParaRPr sz="1700">
              <a:solidFill>
                <a:srgbClr val="3F3F3F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SimSun"/>
              <a:buChar char="■"/>
            </a:pPr>
            <a:r>
              <a:rPr lang="zh-CN" sz="1700">
                <a:solidFill>
                  <a:srgbClr val="3F3F3F"/>
                </a:solidFill>
                <a:latin typeface="NSimSun"/>
                <a:ea typeface="NSimSun"/>
                <a:cs typeface="NSimSun"/>
                <a:sym typeface="NSimSun"/>
              </a:rPr>
              <a:t>一般使用者帳號 (用於一般使用者登入用。)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檔案系統目錄結構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402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檔案系統管理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descr="0-44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699" y="1017723"/>
            <a:ext cx="5646600" cy="38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更改使用者權限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47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1524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ls -l可查看每個檔案與目錄的擁有者與群組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5" y="2049149"/>
            <a:ext cx="5400675" cy="148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6"/>
          <p:cNvGrpSpPr/>
          <p:nvPr/>
        </p:nvGrpSpPr>
        <p:grpSpPr>
          <a:xfrm>
            <a:off x="311700" y="1476450"/>
            <a:ext cx="8520600" cy="3124575"/>
            <a:chOff x="311700" y="1476450"/>
            <a:chExt cx="8520600" cy="3124575"/>
          </a:xfrm>
        </p:grpSpPr>
        <p:sp>
          <p:nvSpPr>
            <p:cNvPr id="158" name="Google Shape;158;p26"/>
            <p:cNvSpPr txBox="1"/>
            <p:nvPr/>
          </p:nvSpPr>
          <p:spPr>
            <a:xfrm>
              <a:off x="311700" y="1476450"/>
              <a:ext cx="8520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619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NSimSun"/>
                <a:buChar char="●"/>
              </a:pPr>
              <a:r>
                <a:rPr lang="zh-CN" sz="2100">
                  <a:solidFill>
                    <a:schemeClr val="dk1"/>
                  </a:solidFill>
                  <a:latin typeface="NSimSun"/>
                  <a:ea typeface="NSimSun"/>
                  <a:cs typeface="NSimSun"/>
                  <a:sym typeface="NSimSun"/>
                </a:rPr>
                <a:t>chown可修改檔案或目錄擁有者及群組</a:t>
              </a:r>
              <a:endParaRPr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endParaRPr>
            </a:p>
          </p:txBody>
        </p:sp>
        <p:pic>
          <p:nvPicPr>
            <p:cNvPr id="159" name="Google Shape;1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4663" y="2219775"/>
              <a:ext cx="5486400" cy="238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476450"/>
            <a:ext cx="88323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chmod可控制檔案如何被他人調用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→ chmod [-cfvR] [--help] [--version] mode file…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●"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mode許可權設定字串 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→ [ugoa...][[+-=][rwxX]...][,...]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grpSp>
        <p:nvGrpSpPr>
          <p:cNvPr id="161" name="Google Shape;161;p26"/>
          <p:cNvGrpSpPr/>
          <p:nvPr/>
        </p:nvGrpSpPr>
        <p:grpSpPr>
          <a:xfrm>
            <a:off x="803173" y="3227875"/>
            <a:ext cx="7440938" cy="1169878"/>
            <a:chOff x="823775" y="2800971"/>
            <a:chExt cx="6810303" cy="1145704"/>
          </a:xfrm>
        </p:grpSpPr>
        <p:sp>
          <p:nvSpPr>
            <p:cNvPr id="162" name="Google Shape;162;p26"/>
            <p:cNvSpPr txBox="1"/>
            <p:nvPr/>
          </p:nvSpPr>
          <p:spPr>
            <a:xfrm>
              <a:off x="823775" y="2800975"/>
              <a:ext cx="3398100" cy="1145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u：檔案擁有者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g：與該檔案的擁有者同一個群體者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o：其他以外的人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a：三者皆是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4221875" y="2800975"/>
              <a:ext cx="2059500" cy="1145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+：增加許可權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-：取消許可權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=：唯一設定許可權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6281378" y="2800971"/>
              <a:ext cx="1352700" cy="1145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r：可讀取(4)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w：可寫入(2)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latin typeface="NSimSun"/>
                  <a:ea typeface="NSimSun"/>
                  <a:cs typeface="NSimSun"/>
                  <a:sym typeface="NSimSun"/>
                </a:rPr>
                <a:t>x：可執行(1)</a:t>
              </a:r>
              <a:endParaRPr sz="1600">
                <a:latin typeface="NSimSun"/>
                <a:ea typeface="NSimSun"/>
                <a:cs typeface="NSimSun"/>
                <a:sym typeface="NSimSun"/>
              </a:endParaRPr>
            </a:p>
          </p:txBody>
        </p:sp>
      </p:grp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63338" y="10432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SimSun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檔案 file1.txt 設為所有人皆可讀取 :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SimSun"/>
              <a:buChar char="○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ugo+r file1.txt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將檔案 file1.txt 與 file2.txt 設為該檔案擁有者，與其所屬同一個群體者可寫入，但其他以外的人則不可寫入 :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ug+w,o-w file1.txt file2.txt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 ex1.py 設定為只有該檔案擁有者可以執行 :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u+x ex1.py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將目前目錄下的所有檔案與子目錄皆設為任何人可讀取 :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○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-R a+r *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a=rwx file == chmod 777 file</a:t>
            </a:r>
            <a:endParaRPr sz="17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zh-CN" sz="17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chmod ug=rwx,o=x file ==  chmod 771 file</a:t>
            </a:r>
            <a:endParaRPr sz="17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介紹指令及實作-更改使用者權限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692775" y="764975"/>
            <a:ext cx="73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856575" y="18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d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w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x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w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x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w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x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175" name="Google Shape;175;p27"/>
          <p:cNvGraphicFramePr/>
          <p:nvPr/>
        </p:nvGraphicFramePr>
        <p:xfrm>
          <a:off x="856575" y="32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-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w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-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w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-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r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-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-</a:t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176" name="Google Shape;176;p27"/>
          <p:cNvGraphicFramePr/>
          <p:nvPr/>
        </p:nvGraphicFramePr>
        <p:xfrm>
          <a:off x="5504075" y="186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742100"/>
                <a:gridCol w="742100"/>
                <a:gridCol w="742100"/>
                <a:gridCol w="7421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imSun-ExtB"/>
                          <a:ea typeface="SimSun-ExtB"/>
                          <a:cs typeface="SimSun-ExtB"/>
                          <a:sym typeface="SimSun-ExtB"/>
                        </a:rPr>
                        <a:t>root</a:t>
                      </a:r>
                      <a:endParaRPr sz="1600">
                        <a:latin typeface="SimSun-ExtB"/>
                        <a:ea typeface="SimSun-ExtB"/>
                        <a:cs typeface="SimSun-ExtB"/>
                        <a:sym typeface="SimSun-ExtB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imSun-ExtB"/>
                          <a:ea typeface="SimSun-ExtB"/>
                          <a:cs typeface="SimSun-ExtB"/>
                          <a:sym typeface="SimSun-ExtB"/>
                        </a:rPr>
                        <a:t>root</a:t>
                      </a:r>
                      <a:endParaRPr sz="1600">
                        <a:latin typeface="SimSun-ExtB"/>
                        <a:ea typeface="SimSun-ExtB"/>
                        <a:cs typeface="SimSun-ExtB"/>
                        <a:sym typeface="SimSun-ExtB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imSun-ExtB"/>
                          <a:ea typeface="SimSun-ExtB"/>
                          <a:cs typeface="SimSun-ExtB"/>
                          <a:sym typeface="SimSun-ExtB"/>
                        </a:rPr>
                        <a:t>293</a:t>
                      </a:r>
                      <a:endParaRPr sz="1600">
                        <a:latin typeface="SimSun-ExtB"/>
                        <a:ea typeface="SimSun-ExtB"/>
                        <a:cs typeface="SimSun-ExtB"/>
                        <a:sym typeface="SimSun-ExtB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SimSun-ExtB"/>
                          <a:ea typeface="SimSun-ExtB"/>
                          <a:cs typeface="SimSun-ExtB"/>
                          <a:sym typeface="SimSun-ExtB"/>
                        </a:rPr>
                        <a:t>test.txt</a:t>
                      </a:r>
                      <a:endParaRPr>
                        <a:latin typeface="SimSun-ExtB"/>
                        <a:ea typeface="SimSun-ExtB"/>
                        <a:cs typeface="SimSun-ExtB"/>
                        <a:sym typeface="SimSun-ExtB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177" name="Google Shape;177;p27"/>
          <p:cNvGraphicFramePr/>
          <p:nvPr/>
        </p:nvGraphicFramePr>
        <p:xfrm>
          <a:off x="856575" y="36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0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2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0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0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0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7"/>
          <p:cNvGraphicFramePr/>
          <p:nvPr/>
        </p:nvGraphicFramePr>
        <p:xfrm>
          <a:off x="856575" y="40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{D3C90EB6-4D20-4638-BCF1-47A36D9ABEC8}</a:tableStyleId>
              </a:tblPr>
              <a:tblGrid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  <a:gridCol w="46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6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6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900">
                          <a:solidFill>
                            <a:schemeClr val="lt1"/>
                          </a:solidFill>
                          <a:latin typeface="NSimSun"/>
                          <a:ea typeface="NSimSun"/>
                          <a:cs typeface="NSimSun"/>
                          <a:sym typeface="NSimSun"/>
                        </a:rPr>
                        <a:t>4</a:t>
                      </a:r>
                      <a:endParaRPr sz="1900">
                        <a:solidFill>
                          <a:schemeClr val="lt1"/>
                        </a:solidFill>
                        <a:latin typeface="NSimSun"/>
                        <a:ea typeface="NSimSun"/>
                        <a:cs typeface="NSimSun"/>
                        <a:sym typeface="NSimSun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79" name="Google Shape;179;p27"/>
          <p:cNvSpPr/>
          <p:nvPr/>
        </p:nvSpPr>
        <p:spPr>
          <a:xfrm>
            <a:off x="968300" y="3751925"/>
            <a:ext cx="2499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25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968300" y="4148125"/>
            <a:ext cx="2499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52525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1020350" y="1551375"/>
            <a:ext cx="145800" cy="2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flipH="1" rot="10800000">
            <a:off x="6555725" y="2367150"/>
            <a:ext cx="145800" cy="2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 flipH="1" rot="10800000">
            <a:off x="8041775" y="2367150"/>
            <a:ext cx="145800" cy="2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806050" y="1551375"/>
            <a:ext cx="145800" cy="2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7259950" y="1551375"/>
            <a:ext cx="145800" cy="2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874600" y="1228600"/>
            <a:ext cx="59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11750" y="1058775"/>
            <a:ext cx="9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目錄</a:t>
            </a:r>
            <a:endParaRPr b="1" sz="20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397450" y="1017725"/>
            <a:ext cx="9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擁有者</a:t>
            </a:r>
            <a:endParaRPr b="1" sz="20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974625" y="2675350"/>
            <a:ext cx="13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擁有</a:t>
            </a: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群組</a:t>
            </a:r>
            <a:endParaRPr b="1" sz="20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678850" y="1017725"/>
            <a:ext cx="13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檔案大小</a:t>
            </a:r>
            <a:endParaRPr b="1" sz="20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7460675" y="2667900"/>
            <a:ext cx="13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NSimSun"/>
                <a:ea typeface="NSimSun"/>
                <a:cs typeface="NSimSun"/>
                <a:sym typeface="NSimSun"/>
              </a:rPr>
              <a:t>檔案名稱</a:t>
            </a:r>
            <a:endParaRPr b="1" sz="2000"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討論時間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允許所有者讀出和寫入, 並允許其他人讀出？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chmod a+rwx filename 是什麼意思？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latin typeface="NSimSun"/>
                <a:ea typeface="NSimSun"/>
                <a:cs typeface="NSimSun"/>
                <a:sym typeface="NSimSun"/>
              </a:rPr>
              <a:t>查閱TCP/IP背景知識！Port是甚麼？TCP/IP是甚麼？</a:t>
            </a:r>
            <a:endParaRPr sz="25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回家作業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imSun"/>
                <a:ea typeface="SimSun"/>
                <a:cs typeface="SimSun"/>
                <a:sym typeface="SimSun"/>
              </a:rPr>
              <a:t>謝謝大家 掰掰</a:t>
            </a:r>
            <a:endParaRPr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課程內容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Linux</a:t>
            </a: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背景介紹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Unix家族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發展及升級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使用者與群組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檔案系統目錄結構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檔案系統管理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基本指令實作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編輯文檔相關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更改使用者權限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絕對/相對路徑的移動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718200" y="1294150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問答時間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●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HW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查詢TCP/IP背景知識?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Port是什麼?</a:t>
            </a:r>
            <a:endParaRPr sz="2100">
              <a:latin typeface="NSimSun"/>
              <a:ea typeface="NSimSun"/>
              <a:cs typeface="NSimSun"/>
              <a:sym typeface="NSimSu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NSimSun"/>
              <a:buChar char="○"/>
            </a:pPr>
            <a:r>
              <a:rPr lang="zh-CN" sz="2100">
                <a:latin typeface="NSimSun"/>
                <a:ea typeface="NSimSun"/>
                <a:cs typeface="NSimSun"/>
                <a:sym typeface="NSimSun"/>
              </a:rPr>
              <a:t>TCP/IP是什麼?</a:t>
            </a:r>
            <a:endParaRPr sz="2800"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Linux背景知識-Unix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75" y="1075850"/>
            <a:ext cx="6583649" cy="40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背景知識-發展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與線上升級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Linux的內核版本範例：2.6.32-358.el6.x86_64</a:t>
            </a:r>
            <a:b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                  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（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通過命令uname -a可以看到）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版本會分為：1.開發中版本範例(主次版本為奇數)：2.5.x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			  2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.穩定版本範例(主次版本為偶數)：2.6.x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962275"/>
            <a:ext cx="7867650" cy="218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發展與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線上升級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Linux 開發商有提供『線上升級』機制，透過此機制， 原版光碟就只有第一次安裝時需要用到，其他時候只要有網路，就能夠取得原開發商所提供的任何軟體。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在 dpkg 管理機制上就有開發出 APT 的線上升級機制，RPM 則依開發商的不同，有不同的下載軟體指令模式。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514377" y="3563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{F4DD9C32-4D6D-4E09-81DA-13CF1927F49B}</a:tableStyleId>
              </a:tblPr>
              <a:tblGrid>
                <a:gridCol w="2010875"/>
                <a:gridCol w="1848825"/>
                <a:gridCol w="1880375"/>
                <a:gridCol w="2375175"/>
              </a:tblGrid>
              <a:tr h="42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distribution 代表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軟體管理機制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使用指令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線上升級機制(指令)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8E6"/>
                    </a:solidFill>
                  </a:tcPr>
                </a:tc>
              </a:tr>
              <a:tr h="42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Red Hat/Fedora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FF0066"/>
                          </a:solidFill>
                        </a:rPr>
                        <a:t>RPM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rpm, rpmbuild</a:t>
                      </a:r>
                      <a:endParaRPr sz="2000">
                        <a:solidFill>
                          <a:srgbClr val="000000"/>
                        </a:solidFill>
                      </a:endParaRPr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YUM (yum)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Debian/Ubuntu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FF0066"/>
                          </a:solidFill>
                        </a:rPr>
                        <a:t>DPKG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dpkg</a:t>
                      </a:r>
                      <a:endParaRPr sz="2000">
                        <a:solidFill>
                          <a:srgbClr val="000000"/>
                        </a:solidFill>
                      </a:endParaRPr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</a:rPr>
                        <a:t>APT (apt-get)</a:t>
                      </a:r>
                      <a:endParaRPr/>
                    </a:p>
                  </a:txBody>
                  <a:tcPr marT="14325" marB="14325" marR="14325" marL="1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E0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Linux背景知識-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檔案命名原則、副檔名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區分英文字元的大小寫，基本以小寫為主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檔名長度至多256個字元，可包刮字母、數字、"."(點)、"_"(下劃線)和"-"(連字元)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檔名不可使用的字元："?"(問號),"*"(星號), " "(空格), "$"(貨幣符), "&amp;", 擴號, "/" (斜線)，"." , ".." </a:t>
            </a:r>
            <a:endParaRPr sz="20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絕對/相對路徑的移動</a:t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46575"/>
            <a:ext cx="86679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絕對路徑：路徑的寫法『一定由根目錄 / 寫起』，</a:t>
            </a:r>
            <a:b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例如： /usr/share/doc 這個目錄。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Times New Roma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相對路徑：路徑的寫法『不是由 / 寫起』，</a:t>
            </a:r>
            <a:b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</a:b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例如由 /usr/share/doc 要到 /usr/share/man 底下時，寫成： 『cd ../man』，相對路徑意指『相對於目前工作目錄的路徑！</a:t>
            </a:r>
            <a:r>
              <a:rPr lang="zh-CN">
                <a:solidFill>
                  <a:srgbClr val="252525"/>
                </a:solidFill>
                <a:highlight>
                  <a:srgbClr val="FFFFFF"/>
                </a:highlight>
                <a:latin typeface="NSimSun"/>
                <a:ea typeface="NSimSun"/>
                <a:cs typeface="NSimSun"/>
                <a:sym typeface="NSimSun"/>
              </a:rPr>
              <a:t>』</a:t>
            </a:r>
            <a:endParaRPr>
              <a:solidFill>
                <a:srgbClr val="252525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cd 	變換目錄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pwd	顯示目前的目錄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mkdir 建立一個新目錄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rmdir 刪除一個裡面是空的空目錄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cp 複製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mv 移動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ls 顯示目錄下的所有內容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SimSun"/>
              <a:buChar char="●"/>
            </a:pPr>
            <a:r>
              <a:rPr lang="zh-CN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cat 查看檔案內容</a:t>
            </a:r>
            <a:endParaRPr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Linux介紹指令及實做-編輯文檔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nano</a:t>
            </a:r>
            <a:endParaRPr sz="24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Ctrl C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：顯示游標所在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8417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NSimSun"/>
              <a:buChar char="○"/>
            </a:pP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Ctrl W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：查詢命令，按下後會跳轉到末行的反白位置，輸入要查詢的內容在回車及可</a:t>
            </a:r>
            <a:r>
              <a:rPr lang="zh-CN" sz="245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50" y="3451375"/>
            <a:ext cx="80581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Linux介紹指令及實做-編輯文檔</a:t>
            </a:r>
            <a:endParaRPr b="1"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8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4"/>
              <a:buFont typeface="NSimSun"/>
              <a:buChar char="●"/>
            </a:pPr>
            <a:r>
              <a:rPr lang="zh-CN" sz="2413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vi/vim(vim相當於vi的升級版)</a:t>
            </a:r>
            <a:endParaRPr sz="2413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一般模式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：可使用上下左右進行游標宜動、刪除字元及複製貼上檔案資料。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SimSun"/>
              <a:buChar char="○"/>
            </a:pPr>
            <a:r>
              <a:rPr b="1"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編輯模式</a:t>
            </a: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：編輯文字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 (i鍵即可進入編輯模式)         (Esc鍵退出編輯模式)</a:t>
            </a:r>
            <a:endParaRPr sz="2100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3052913"/>
            <a:ext cx="3371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150" y="3052925"/>
            <a:ext cx="33718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