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E4BE93D-6A3B-4339-8D3A-A613C2198235}">
  <a:tblStyle styleId="{3E4BE93D-6A3B-4339-8D3A-A613C219823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2f93cc1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f2f93cc1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f040499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f040499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f0404998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ef0404998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f0404998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f0404998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f3393816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f3393816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f3393816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f3393816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zh-CN" sz="8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穩定的系統：Linux 本來就是建立在 Unix 上面發展出來的作業系統，因此，Linux 具有與 Unix 系統相似的的程式介面跟操作方式，當然也繼承了 Unix 穩定並且有效率的特點。常聽到安裝 Linux 的主機連續運做一年以上而不曾當機、不必關機是稀鬆平常的事；</a:t>
            </a:r>
            <a:endParaRPr sz="8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zh-CN" sz="8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免費或少許費用：由於 Linux 是基於 GPL 的基礎下的產物，因此任何人皆可以自由取得 Linux ，至於一些『安裝套件』的發行者，他們發行的安裝光碟也僅需要些許費用即可獲得！不同於 Unix 需要負擔龐大的版權費用，當然也不同於微軟需要一而再、再而三的更新你的系統，並且繳納大量費用囉！</a:t>
            </a:r>
            <a:endParaRPr sz="8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zh-CN" sz="8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獨立作業：另外，由於很多的軟體套件逐漸被這套作業系統拿來使用，而很多套件軟體也都在 Linux 這個作業系統上面進行發展與測試，因此， Linux 近來已經可以獨力完成幾乎所有的工作站或伺服器的服務了，例如 Web, Mail, Proxy, FTP.....。</a:t>
            </a:r>
            <a:endParaRPr sz="8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zh-CN" sz="8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安全性、漏洞的修補：如果你常玩網路的話，那麼你最常聽到的應該是『沒有絕對安全的主機』！沒錯！不過 Linux 由於支援者日眾，有相當多的熱心團體、個人參與其中的開發，因此可以隨時獲得最新的安全資訊，並給予隨時的更新，亦即是具有相對的較安全！</a:t>
            </a:r>
            <a:endParaRPr sz="8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zh-CN" sz="8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多工、多使用者：與 Windows 系統不同的， Linux 主機上可以同時允許多人上線來工作，並且資源的分配較為公平，比起 Windows 的單人假多工系統要穩定的多囉！ 這個多人多工可是 Unix-Like 上面相當好的一個功能，怎麼說呢？你可以在一部 Linux 主機上面規劃出不同等級的使用者，而且每個使用者登入系統時的工作環境都可以不相同，此外，還可以允許不同的使用者在同一個時間登入主機，以同時使用主機的資源。</a:t>
            </a:r>
            <a:endParaRPr sz="8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zh-CN" sz="8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使用者與群組的規劃：在 Linux 的機器中，檔案的屬性可以分為『可讀、可寫、可執行』等參數來定義一個檔案的適用性，此外，這些屬性還可以分為三個種類，分別是『檔案擁有者、檔案所屬群組、其他非擁有者與群組者』。這對於專案計畫或者其他計畫開發者具有相當良好的系統保密性。</a:t>
            </a:r>
            <a:endParaRPr sz="8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sz="8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相對比較不耗資源的系統：Linux 只要一部 p-100 以上等級的電腦就可以安裝並且使用愉快囉！還不需要到 P-III 等級的電腦呢！不過，如果你要架設的是屬於大型的主機（服務上百人以上的主機系統），那麼就需要比較好一點的機器了。不過，目前市面上任何一款個人電腦均可以達到這一個要求囉！</a:t>
            </a:r>
            <a:endParaRPr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f3393816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f3393816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chemeClr val="dk1"/>
                </a:solidFill>
              </a:rPr>
              <a:t>https://docs.google.com/forms/d/1eQvAP6LbC-AfEM95uUcWwgJ1OY_jo_VqdQUt__jZvJM/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046b9714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f046b9714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08170120@gm.scu.edu.tw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hyperlink" Target="https://git-scm.com/downloads" TargetMode="External"/><Relationship Id="rId6" Type="http://schemas.openxmlformats.org/officeDocument/2006/relationships/hyperlink" Target="https://github.com" TargetMode="External"/><Relationship Id="rId7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SimSun"/>
                <a:ea typeface="SimSun"/>
                <a:cs typeface="SimSun"/>
                <a:sym typeface="SimSun"/>
              </a:rPr>
              <a:t>計算機概論 實習課</a:t>
            </a:r>
            <a:endParaRPr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NSimSun"/>
                <a:ea typeface="NSimSun"/>
                <a:cs typeface="NSimSun"/>
                <a:sym typeface="NSimSun"/>
              </a:rPr>
              <a:t>第一周</a:t>
            </a:r>
            <a:endParaRPr>
              <a:latin typeface="NSimSun"/>
              <a:ea typeface="NSimSun"/>
              <a:cs typeface="NSimSun"/>
              <a:sym typeface="NSimSun"/>
            </a:endParaRPr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1573350" y="1833000"/>
            <a:ext cx="5997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鄭雅綿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Mail：</a:t>
            </a:r>
            <a:r>
              <a:rPr lang="zh-CN" sz="2100">
                <a:solidFill>
                  <a:schemeClr val="dk1"/>
                </a:solidFill>
                <a:uFill>
                  <a:noFill/>
                </a:uFill>
                <a:latin typeface="NSimSun"/>
                <a:ea typeface="NSimSun"/>
                <a:cs typeface="NSimSun"/>
                <a:sym typeface="NSimSu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08170120@gm.scu.edu.tw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Line：may1020130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SimSun"/>
                <a:ea typeface="SimSun"/>
                <a:cs typeface="SimSun"/>
                <a:sym typeface="SimSun"/>
              </a:rPr>
              <a:t>課程規劃</a:t>
            </a:r>
            <a:endParaRPr b="1">
              <a:latin typeface="SimSun"/>
              <a:ea typeface="SimSun"/>
              <a:cs typeface="SimSun"/>
              <a:sym typeface="SimSun"/>
            </a:endParaRPr>
          </a:p>
        </p:txBody>
      </p:sp>
      <p:graphicFrame>
        <p:nvGraphicFramePr>
          <p:cNvPr id="68" name="Google Shape;68;p15"/>
          <p:cNvGraphicFramePr/>
          <p:nvPr/>
        </p:nvGraphicFramePr>
        <p:xfrm>
          <a:off x="830325" y="1261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{3E4BE93D-6A3B-4339-8D3A-A613C2198235}</a:tableStyleId>
              </a:tblPr>
              <a:tblGrid>
                <a:gridCol w="819375"/>
                <a:gridCol w="2819425"/>
              </a:tblGrid>
              <a:tr h="826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09/27</a:t>
                      </a:r>
                      <a:endParaRPr b="1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1.</a:t>
                      </a:r>
                      <a:r>
                        <a:rPr lang="zh-CN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介紹課程</a:t>
                      </a:r>
                      <a:endParaRPr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  <a:p>
                      <a:pPr indent="0" lvl="0" marL="0" rtl="0" algn="l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2.準備課程環境</a:t>
                      </a:r>
                      <a:endParaRPr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91425" marB="91425" marR="91425" marL="91425" anchor="ctr"/>
                </a:tc>
              </a:tr>
              <a:tr h="826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10/11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solidFill>
                            <a:schemeClr val="lt1"/>
                          </a:solidFill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(國慶連假停課一周)</a:t>
                      </a:r>
                      <a:endParaRPr b="1">
                        <a:solidFill>
                          <a:schemeClr val="lt1"/>
                        </a:solidFill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91425" marB="91425" marR="91425" marL="91425" anchor="ctr">
                    <a:solidFill>
                      <a:schemeClr val="dk1"/>
                    </a:solidFill>
                  </a:tcPr>
                </a:tc>
              </a:tr>
              <a:tr h="826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10/25</a:t>
                      </a:r>
                      <a:endParaRPr b="1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1.Linux背景知識</a:t>
                      </a:r>
                      <a:endParaRPr>
                        <a:solidFill>
                          <a:schemeClr val="dk1"/>
                        </a:solidFill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  <a:p>
                      <a:pPr indent="0" lvl="0" marL="0" rtl="0" algn="l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2.Linux基本指令實作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826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11/08</a:t>
                      </a:r>
                      <a:endParaRPr b="1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1.Linux背景知識</a:t>
                      </a:r>
                      <a:endParaRPr>
                        <a:solidFill>
                          <a:schemeClr val="dk1"/>
                        </a:solidFill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  <a:p>
                      <a:pPr indent="0" lvl="0" marL="0" rtl="0" algn="l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2.Linux基本指令實作</a:t>
                      </a:r>
                      <a:endParaRPr b="1">
                        <a:solidFill>
                          <a:schemeClr val="lt1"/>
                        </a:solidFill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9" name="Google Shape;69;p15"/>
          <p:cNvGraphicFramePr/>
          <p:nvPr/>
        </p:nvGraphicFramePr>
        <p:xfrm>
          <a:off x="4713475" y="1261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{3E4BE93D-6A3B-4339-8D3A-A613C2198235}</a:tableStyleId>
              </a:tblPr>
              <a:tblGrid>
                <a:gridCol w="819375"/>
                <a:gridCol w="2819425"/>
              </a:tblGrid>
              <a:tr h="826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11/22</a:t>
                      </a:r>
                      <a:endParaRPr b="1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1.Regex</a:t>
                      </a:r>
                      <a:endParaRPr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2.Linux-grep</a:t>
                      </a:r>
                      <a:endParaRPr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3.Linux</a:t>
                      </a:r>
                      <a:r>
                        <a:rPr lang="zh-CN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文字處理工具</a:t>
                      </a:r>
                      <a:endParaRPr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91425" marB="91425" marR="91425" marL="91425"/>
                </a:tc>
              </a:tr>
              <a:tr h="826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12/06</a:t>
                      </a:r>
                      <a:endParaRPr b="1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1.Linux-awk</a:t>
                      </a:r>
                      <a:endParaRPr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2.Linux-sed</a:t>
                      </a:r>
                      <a:endParaRPr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3.Virtual Machine</a:t>
                      </a:r>
                      <a:endParaRPr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91425" marB="91425" marR="91425" marL="91425"/>
                </a:tc>
              </a:tr>
              <a:tr h="826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12/20</a:t>
                      </a:r>
                      <a:endParaRPr b="1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1.Git</a:t>
                      </a:r>
                      <a:r>
                        <a:rPr lang="zh-CN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版本控制(個人)</a:t>
                      </a:r>
                      <a:endParaRPr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91425" marB="91425" marR="91425" marL="91425" anchor="ctr"/>
                </a:tc>
              </a:tr>
              <a:tr h="826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01/03</a:t>
                      </a:r>
                      <a:endParaRPr b="1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1.Git</a:t>
                      </a:r>
                      <a:r>
                        <a:rPr lang="zh-CN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團隊協作</a:t>
                      </a:r>
                      <a:endParaRPr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  <a:p>
                      <a:pPr indent="0" lvl="0" marL="0" rtl="0" algn="l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2.Github功能補充</a:t>
                      </a:r>
                      <a:endParaRPr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SimSun"/>
                <a:ea typeface="SimSun"/>
                <a:cs typeface="SimSun"/>
                <a:sym typeface="SimSun"/>
              </a:rPr>
              <a:t>給分說明</a:t>
            </a:r>
            <a:endParaRPr b="1"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972225" y="1709775"/>
            <a:ext cx="2041500" cy="12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latin typeface="NSimSun"/>
                <a:ea typeface="NSimSun"/>
                <a:cs typeface="NSimSun"/>
                <a:sym typeface="NSimSun"/>
              </a:rPr>
              <a:t>正  課80%</a:t>
            </a:r>
            <a:endParaRPr sz="3000">
              <a:latin typeface="NSimSun"/>
              <a:ea typeface="NSimSun"/>
              <a:cs typeface="NSimSun"/>
              <a:sym typeface="NSimSu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sz="3000">
                <a:latin typeface="NSimSun"/>
                <a:ea typeface="NSimSun"/>
                <a:cs typeface="NSimSun"/>
                <a:sym typeface="NSimSun"/>
              </a:rPr>
              <a:t>實習課20%</a:t>
            </a:r>
            <a:endParaRPr sz="3000">
              <a:latin typeface="NSimSun"/>
              <a:ea typeface="NSimSun"/>
              <a:cs typeface="NSimSun"/>
              <a:sym typeface="NSimSun"/>
            </a:endParaRPr>
          </a:p>
        </p:txBody>
      </p:sp>
      <p:cxnSp>
        <p:nvCxnSpPr>
          <p:cNvPr id="77" name="Google Shape;77;p16"/>
          <p:cNvCxnSpPr/>
          <p:nvPr/>
        </p:nvCxnSpPr>
        <p:spPr>
          <a:xfrm flipH="1" rot="10800000">
            <a:off x="3013725" y="2642050"/>
            <a:ext cx="990600" cy="18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4200150" y="2344700"/>
            <a:ext cx="4427700" cy="20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latin typeface="NSimSun"/>
                <a:ea typeface="NSimSun"/>
                <a:cs typeface="NSimSun"/>
                <a:sym typeface="NSimSun"/>
              </a:rPr>
              <a:t>點    名 1</a:t>
            </a:r>
            <a:r>
              <a:rPr lang="zh-CN" sz="3000">
                <a:latin typeface="NSimSun"/>
                <a:ea typeface="NSimSun"/>
                <a:cs typeface="NSimSun"/>
                <a:sym typeface="NSimSun"/>
              </a:rPr>
              <a:t>0%</a:t>
            </a:r>
            <a:endParaRPr sz="3000">
              <a:latin typeface="NSimSun"/>
              <a:ea typeface="NSimSun"/>
              <a:cs typeface="NSimSun"/>
              <a:sym typeface="NSimSu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3000">
                <a:latin typeface="NSimSun"/>
                <a:ea typeface="NSimSun"/>
                <a:cs typeface="NSimSun"/>
                <a:sym typeface="NSimSun"/>
              </a:rPr>
              <a:t>作    業 </a:t>
            </a:r>
            <a:r>
              <a:rPr lang="zh-CN" sz="3000">
                <a:latin typeface="NSimSun"/>
                <a:ea typeface="NSimSun"/>
                <a:cs typeface="NSimSun"/>
                <a:sym typeface="NSimSun"/>
              </a:rPr>
              <a:t>90%(</a:t>
            </a:r>
            <a:r>
              <a:rPr lang="zh-CN" sz="3000">
                <a:latin typeface="NSimSun"/>
                <a:ea typeface="NSimSun"/>
                <a:cs typeface="NSimSun"/>
                <a:sym typeface="NSimSun"/>
              </a:rPr>
              <a:t>五次作業</a:t>
            </a:r>
            <a:r>
              <a:rPr lang="zh-CN" sz="3000">
                <a:latin typeface="NSimSun"/>
                <a:ea typeface="NSimSun"/>
                <a:cs typeface="NSimSun"/>
                <a:sym typeface="NSimSun"/>
              </a:rPr>
              <a:t>)</a:t>
            </a:r>
            <a:endParaRPr sz="3000">
              <a:latin typeface="NSimSun"/>
              <a:ea typeface="NSimSun"/>
              <a:cs typeface="NSimSun"/>
              <a:sym typeface="NSimSu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sz="3000">
                <a:latin typeface="NSimSun"/>
                <a:ea typeface="NSimSun"/>
                <a:cs typeface="NSimSun"/>
                <a:sym typeface="NSimSun"/>
              </a:rPr>
              <a:t>課堂加分+14</a:t>
            </a:r>
            <a:endParaRPr sz="3000">
              <a:latin typeface="NSimSun"/>
              <a:ea typeface="NSimSun"/>
              <a:cs typeface="NSimSun"/>
              <a:sym typeface="NSimSun"/>
            </a:endParaRPr>
          </a:p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SimSun"/>
                <a:ea typeface="SimSun"/>
                <a:cs typeface="SimSun"/>
                <a:sym typeface="SimSun"/>
              </a:rPr>
              <a:t>討論時間</a:t>
            </a:r>
            <a:endParaRPr b="1"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5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為甚麼要上Git及Linux，對未來有甚麼幫助以及使用場景？</a:t>
            </a:r>
            <a:endParaRPr sz="25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5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(分享+1分，10 min.)</a:t>
            </a:r>
            <a:endParaRPr sz="25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</p:txBody>
      </p:sp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SimSun"/>
                <a:ea typeface="SimSun"/>
                <a:cs typeface="SimSun"/>
                <a:sym typeface="SimSun"/>
              </a:rPr>
              <a:t>講解問題-Git</a:t>
            </a:r>
            <a:endParaRPr b="1">
              <a:latin typeface="SimSun"/>
              <a:ea typeface="SimSun"/>
              <a:cs typeface="SimSun"/>
              <a:sym typeface="SimSun"/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600" y="1748075"/>
            <a:ext cx="8648700" cy="258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4638" y="228600"/>
            <a:ext cx="3819525" cy="49149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/>
        </p:nvSpPr>
        <p:spPr>
          <a:xfrm>
            <a:off x="461975" y="1363500"/>
            <a:ext cx="6172200" cy="24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SzPts val="2500"/>
              <a:buFont typeface="NSimSun"/>
              <a:buAutoNum type="arabicPeriod"/>
            </a:pPr>
            <a:r>
              <a:rPr lang="zh-CN" sz="2500">
                <a:solidFill>
                  <a:srgbClr val="494E52"/>
                </a:solidFill>
                <a:highlight>
                  <a:srgbClr val="FFFFFF"/>
                </a:highlight>
                <a:latin typeface="NSimSun"/>
                <a:ea typeface="NSimSun"/>
                <a:cs typeface="NSimSun"/>
                <a:sym typeface="NSimSun"/>
              </a:rPr>
              <a:t>免費、開源</a:t>
            </a:r>
            <a:endParaRPr sz="2500">
              <a:solidFill>
                <a:srgbClr val="494E52"/>
              </a:solidFill>
              <a:highlight>
                <a:srgbClr val="FFFFFF"/>
              </a:highlight>
              <a:latin typeface="NSimSun"/>
              <a:ea typeface="NSimSun"/>
              <a:cs typeface="NSimSun"/>
              <a:sym typeface="NSimSun"/>
            </a:endParaRPr>
          </a:p>
          <a:p>
            <a:pPr indent="-38735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500"/>
              <a:buFont typeface="NSimSun"/>
              <a:buAutoNum type="arabicPeriod"/>
            </a:pPr>
            <a:r>
              <a:rPr lang="zh-CN" sz="2500">
                <a:solidFill>
                  <a:srgbClr val="494E52"/>
                </a:solidFill>
                <a:highlight>
                  <a:srgbClr val="FFFFFF"/>
                </a:highlight>
                <a:latin typeface="NSimSun"/>
                <a:ea typeface="NSimSun"/>
                <a:cs typeface="NSimSun"/>
                <a:sym typeface="NSimSun"/>
              </a:rPr>
              <a:t>速度快、檔案體積小</a:t>
            </a:r>
            <a:endParaRPr sz="2500">
              <a:solidFill>
                <a:srgbClr val="494E52"/>
              </a:solidFill>
              <a:highlight>
                <a:srgbClr val="FFFFFF"/>
              </a:highlight>
              <a:latin typeface="NSimSun"/>
              <a:ea typeface="NSimSun"/>
              <a:cs typeface="NSimSun"/>
              <a:sym typeface="NSimSun"/>
            </a:endParaRPr>
          </a:p>
          <a:p>
            <a:pPr indent="-38735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500"/>
              <a:buFont typeface="NSimSun"/>
              <a:buAutoNum type="arabicPeriod"/>
            </a:pPr>
            <a:r>
              <a:rPr lang="zh-CN" sz="2500">
                <a:solidFill>
                  <a:srgbClr val="494E52"/>
                </a:solidFill>
                <a:highlight>
                  <a:srgbClr val="FFFFFF"/>
                </a:highlight>
                <a:latin typeface="NSimSun"/>
                <a:ea typeface="NSimSun"/>
                <a:cs typeface="NSimSun"/>
                <a:sym typeface="NSimSun"/>
              </a:rPr>
              <a:t>分散式系統，強調個體</a:t>
            </a:r>
            <a:endParaRPr sz="2500">
              <a:solidFill>
                <a:srgbClr val="494E52"/>
              </a:solidFill>
              <a:highlight>
                <a:srgbClr val="FFFFFF"/>
              </a:highlight>
              <a:latin typeface="NSimSun"/>
              <a:ea typeface="NSimSun"/>
              <a:cs typeface="NSimSun"/>
              <a:sym typeface="NSimSun"/>
            </a:endParaRPr>
          </a:p>
          <a:p>
            <a:pPr indent="-38735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500"/>
              <a:buFont typeface="NSimSun"/>
              <a:buAutoNum type="arabicPeriod"/>
            </a:pPr>
            <a:r>
              <a:rPr lang="zh-CN" sz="2500">
                <a:solidFill>
                  <a:srgbClr val="494E52"/>
                </a:solidFill>
                <a:highlight>
                  <a:srgbClr val="FFFFFF"/>
                </a:highlight>
                <a:latin typeface="NSimSun"/>
                <a:ea typeface="NSimSun"/>
                <a:cs typeface="NSimSun"/>
                <a:sym typeface="NSimSun"/>
              </a:rPr>
              <a:t>公共服務器壓力和數據量都不會太大</a:t>
            </a:r>
            <a:endParaRPr sz="2500">
              <a:solidFill>
                <a:srgbClr val="494E52"/>
              </a:solidFill>
              <a:highlight>
                <a:srgbClr val="FFFFFF"/>
              </a:highlight>
              <a:latin typeface="NSimSun"/>
              <a:ea typeface="NSimSun"/>
              <a:cs typeface="NSimSun"/>
              <a:sym typeface="NSimSun"/>
            </a:endParaRPr>
          </a:p>
          <a:p>
            <a:pPr indent="-38735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500"/>
              <a:buFont typeface="NSimSun"/>
              <a:buAutoNum type="arabicPeriod"/>
            </a:pPr>
            <a:r>
              <a:rPr lang="zh-CN" sz="2500">
                <a:solidFill>
                  <a:srgbClr val="494E52"/>
                </a:solidFill>
                <a:highlight>
                  <a:srgbClr val="FFFFFF"/>
                </a:highlight>
                <a:latin typeface="NSimSun"/>
                <a:ea typeface="NSimSun"/>
                <a:cs typeface="NSimSun"/>
                <a:sym typeface="NSimSun"/>
              </a:rPr>
              <a:t>離線工作</a:t>
            </a:r>
            <a:endParaRPr sz="2500">
              <a:latin typeface="NSimSun"/>
              <a:ea typeface="NSimSun"/>
              <a:cs typeface="NSimSun"/>
              <a:sym typeface="NSimSun"/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81" y="0"/>
            <a:ext cx="913163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SimSun"/>
                <a:ea typeface="SimSun"/>
                <a:cs typeface="SimSun"/>
                <a:sym typeface="SimSun"/>
              </a:rPr>
              <a:t>講解問題-Linux</a:t>
            </a:r>
            <a:endParaRPr b="1"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SimSun"/>
              <a:buAutoNum type="arabicPeriod"/>
            </a:pPr>
            <a:r>
              <a:rPr lang="zh-CN" sz="25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穩定的系統</a:t>
            </a:r>
            <a:endParaRPr sz="25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SimSun"/>
              <a:buAutoNum type="arabicPeriod"/>
            </a:pPr>
            <a:r>
              <a:rPr lang="zh-CN" sz="25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免費或少許費用</a:t>
            </a:r>
            <a:endParaRPr sz="25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SimSun"/>
              <a:buAutoNum type="arabicPeriod"/>
            </a:pPr>
            <a:r>
              <a:rPr lang="zh-CN" sz="25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獨立作業</a:t>
            </a:r>
            <a:endParaRPr sz="25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SimSun"/>
              <a:buAutoNum type="arabicPeriod"/>
            </a:pPr>
            <a:r>
              <a:rPr lang="zh-CN" sz="25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安全性、漏洞的修補</a:t>
            </a:r>
            <a:endParaRPr sz="25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SimSun"/>
              <a:buAutoNum type="arabicPeriod"/>
            </a:pPr>
            <a:r>
              <a:rPr lang="zh-CN" sz="25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多工、多使用者</a:t>
            </a:r>
            <a:endParaRPr sz="25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SimSun"/>
              <a:buAutoNum type="arabicPeriod"/>
            </a:pPr>
            <a:r>
              <a:rPr lang="zh-CN" sz="25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使用者與群組的規劃</a:t>
            </a:r>
            <a:endParaRPr sz="25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SimSun"/>
              <a:buAutoNum type="arabicPeriod"/>
            </a:pPr>
            <a:r>
              <a:rPr lang="zh-CN" sz="25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相對比較不耗資源的系統</a:t>
            </a:r>
            <a:endParaRPr sz="25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2500"/>
              <a:buFont typeface="NSimSun"/>
              <a:buAutoNum type="arabicPeriod"/>
            </a:pPr>
            <a:r>
              <a:rPr lang="zh-CN" sz="2500">
                <a:solidFill>
                  <a:srgbClr val="212529"/>
                </a:solidFill>
                <a:highlight>
                  <a:srgbClr val="FFFFFF"/>
                </a:highlight>
                <a:latin typeface="NSimSun"/>
                <a:ea typeface="NSimSun"/>
                <a:cs typeface="NSimSun"/>
                <a:sym typeface="NSimSun"/>
              </a:rPr>
              <a:t>適合需要小核心程式的嵌入式系統</a:t>
            </a:r>
            <a:endParaRPr sz="2500">
              <a:solidFill>
                <a:schemeClr val="dk1"/>
              </a:solidFill>
              <a:highlight>
                <a:srgbClr val="F7F7F7"/>
              </a:highlight>
              <a:latin typeface="NSimSun"/>
              <a:ea typeface="NSimSun"/>
              <a:cs typeface="NSimSun"/>
              <a:sym typeface="NSimSun"/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1" y="0"/>
            <a:ext cx="913163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SimSun"/>
                <a:ea typeface="SimSun"/>
                <a:cs typeface="SimSun"/>
                <a:sym typeface="SimSun"/>
              </a:rPr>
              <a:t>準備Linux環境&amp;註冊Github帳號</a:t>
            </a:r>
            <a:endParaRPr b="1">
              <a:latin typeface="SimSun"/>
              <a:ea typeface="SimSun"/>
              <a:cs typeface="SimSun"/>
              <a:sym typeface="SimSun"/>
            </a:endParaRPr>
          </a:p>
        </p:txBody>
      </p:sp>
      <p:pic>
        <p:nvPicPr>
          <p:cNvPr id="110" name="Google Shape;110;p20"/>
          <p:cNvPicPr preferRelativeResize="0"/>
          <p:nvPr/>
        </p:nvPicPr>
        <p:blipFill rotWithShape="1">
          <a:blip r:embed="rId3">
            <a:alphaModFix/>
          </a:blip>
          <a:srcRect b="0" l="1545" r="0" t="0"/>
          <a:stretch/>
        </p:blipFill>
        <p:spPr>
          <a:xfrm>
            <a:off x="374275" y="1159425"/>
            <a:ext cx="3983199" cy="33424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9174" y="1443513"/>
            <a:ext cx="4481727" cy="225647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2" name="Google Shape;112;p20"/>
          <p:cNvSpPr txBox="1"/>
          <p:nvPr/>
        </p:nvSpPr>
        <p:spPr>
          <a:xfrm>
            <a:off x="1051425" y="4501900"/>
            <a:ext cx="2628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▴Git Bash</a:t>
            </a:r>
            <a:r>
              <a:rPr lang="zh-CN"/>
              <a:t>安裝完成畫面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dk1"/>
                </a:solidFill>
                <a:uFill>
                  <a:noFill/>
                </a:uFill>
                <a:latin typeface="Microsoft JhengHei"/>
                <a:ea typeface="Microsoft JhengHei"/>
                <a:cs typeface="Microsoft JhengHei"/>
                <a:sym typeface="Microsoft JhengHe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https://git-scm.com/downloads</a:t>
            </a:r>
            <a:endParaRPr sz="12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5425588" y="3699975"/>
            <a:ext cx="2628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▴Github</a:t>
            </a:r>
            <a:r>
              <a:rPr lang="zh-CN"/>
              <a:t>帳號註冊</a:t>
            </a:r>
            <a:r>
              <a:rPr lang="zh-CN"/>
              <a:t>完成畫面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</a:t>
            </a:r>
            <a:endParaRPr sz="12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900" y="1159425"/>
            <a:ext cx="9084175" cy="387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SimSun"/>
                <a:ea typeface="SimSun"/>
                <a:cs typeface="SimSun"/>
                <a:sym typeface="SimSun"/>
              </a:rPr>
              <a:t>謝謝大家 掰掰</a:t>
            </a:r>
            <a:endParaRPr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121" name="Google Shape;12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