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599"/>
            <a:ext cx="9829800" cy="940001"/>
          </a:xfrm>
          <a:prstGeom prst="rect">
            <a:avLst/>
          </a:prstGeom>
        </p:spPr>
        <p:txBody>
          <a:bodyPr vert="horz" wrap="square" lIns="0" tIns="16510" rIns="0" bIns="0" rtlCol="0">
            <a:spAutoFit/>
          </a:bodyPr>
          <a:lstStyle/>
          <a:p>
            <a:pPr marL="3213735" algn="just">
              <a:spcBef>
                <a:spcPts val="130"/>
              </a:spcBef>
            </a:pPr>
            <a:r>
              <a:rPr lang="en-US" sz="2800" b="1">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736982" y="2991293"/>
            <a:ext cx="8610600" cy="1938992"/>
          </a:xfrm>
          <a:prstGeom prst="rect">
            <a:avLst/>
          </a:prstGeom>
          <a:noFill/>
        </p:spPr>
        <p:txBody>
          <a:bodyPr wrap="square" rtlCol="0">
            <a:spAutoFit/>
          </a:bodyPr>
          <a:lstStyle/>
          <a:p>
            <a:r>
              <a:rPr lang="en-US" sz="2400">
                <a:latin typeface="Times New Roman" pitchFamily="18" charset="0"/>
                <a:cs typeface="Times New Roman" pitchFamily="18" charset="0"/>
              </a:rPr>
              <a:t>STUDENT NAME	: </a:t>
            </a:r>
            <a:r>
              <a:rPr lang="en-IN" sz="2400">
                <a:latin typeface="Times New Roman" pitchFamily="18" charset="0"/>
                <a:cs typeface="Times New Roman" pitchFamily="18" charset="0"/>
              </a:rPr>
              <a:t>Yasmine </a:t>
            </a:r>
            <a:r>
              <a:rPr lang="en-IN" sz="2400" err="1">
                <a:latin typeface="Times New Roman" pitchFamily="18" charset="0"/>
                <a:cs typeface="Times New Roman" pitchFamily="18" charset="0"/>
              </a:rPr>
              <a:t>Begam</a:t>
            </a:r>
            <a:r>
              <a:rPr lang="en-IN" sz="2400">
                <a:latin typeface="Times New Roman" pitchFamily="18" charset="0"/>
                <a:cs typeface="Times New Roman" pitchFamily="18" charset="0"/>
              </a:rPr>
              <a:t> .A</a:t>
            </a:r>
            <a:endParaRPr lang="en-US" sz="2400">
              <a:latin typeface="Times New Roman" pitchFamily="18" charset="0"/>
              <a:cs typeface="Times New Roman" pitchFamily="18" charset="0"/>
            </a:endParaRPr>
          </a:p>
          <a:p>
            <a:r>
              <a:rPr lang="en-US" sz="2400">
                <a:latin typeface="Times New Roman" pitchFamily="18" charset="0"/>
                <a:cs typeface="Times New Roman" pitchFamily="18" charset="0"/>
              </a:rPr>
              <a:t>REGISTER NO	: 31221057</a:t>
            </a:r>
            <a:r>
              <a:rPr lang="en-IN" sz="2400">
                <a:latin typeface="Times New Roman" pitchFamily="18" charset="0"/>
                <a:cs typeface="Times New Roman" pitchFamily="18" charset="0"/>
              </a:rPr>
              <a:t>5</a:t>
            </a:r>
            <a:endParaRPr lang="en-US" sz="2400">
              <a:latin typeface="Times New Roman" pitchFamily="18" charset="0"/>
              <a:cs typeface="Times New Roman" pitchFamily="18" charset="0"/>
            </a:endParaRPr>
          </a:p>
          <a:p>
            <a:r>
              <a:rPr lang="en-US" sz="2400">
                <a:latin typeface="Times New Roman" pitchFamily="18" charset="0"/>
                <a:cs typeface="Times New Roman" pitchFamily="18" charset="0"/>
              </a:rPr>
              <a:t>DEPARTMENT	: B.COM (ACCOUNTING AND FINANCE)</a:t>
            </a:r>
          </a:p>
          <a:p>
            <a:r>
              <a:rPr lang="en-US" sz="2400">
                <a:latin typeface="Times New Roman" pitchFamily="18" charset="0"/>
                <a:cs typeface="Times New Roman" pitchFamily="18" charset="0"/>
              </a:rPr>
              <a:t>COLLEGE		: SRM ARTS AND SCIENCE COLLEGE</a:t>
            </a:r>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pPr algn="just"/>
            <a:r>
              <a:rPr lang="en-IN" sz="2800" b="1">
                <a:latin typeface="Times New Roman" pitchFamily="18" charset="0"/>
                <a:cs typeface="Times New Roman" pitchFamily="18" charset="0"/>
              </a:rPr>
              <a:t>Data Collection:</a:t>
            </a:r>
          </a:p>
          <a:p>
            <a:pPr algn="just"/>
            <a:r>
              <a:rPr lang="en-IN" sz="2800">
                <a:latin typeface="Times New Roman" pitchFamily="18" charset="0"/>
                <a:cs typeface="Times New Roman" pitchFamily="18" charset="0"/>
              </a:rPr>
              <a:t>“Kaggle= Employee Turnover Analysis.</a:t>
            </a:r>
          </a:p>
          <a:p>
            <a:pPr algn="just"/>
            <a:endParaRPr lang="en-IN" sz="2800">
              <a:latin typeface="Times New Roman" pitchFamily="18" charset="0"/>
              <a:cs typeface="Times New Roman" pitchFamily="18" charset="0"/>
            </a:endParaRPr>
          </a:p>
          <a:p>
            <a:pPr algn="just"/>
            <a:r>
              <a:rPr lang="en-IN" sz="2800" b="1">
                <a:latin typeface="Times New Roman" pitchFamily="18" charset="0"/>
                <a:cs typeface="Times New Roman" pitchFamily="18" charset="0"/>
              </a:rPr>
              <a:t>Features Collection:</a:t>
            </a:r>
          </a:p>
          <a:p>
            <a:pPr marL="342900" indent="-342900" algn="just">
              <a:buFont typeface="+mj-lt"/>
              <a:buAutoNum type="alphaLcPeriod"/>
            </a:pPr>
            <a:endParaRPr lang="en-IN" sz="2800">
              <a:latin typeface="Times New Roman" pitchFamily="18" charset="0"/>
              <a:cs typeface="Times New Roman" pitchFamily="18" charset="0"/>
            </a:endParaRPr>
          </a:p>
          <a:p>
            <a:pPr marL="342900" indent="-342900" algn="just">
              <a:buFont typeface="+mj-lt"/>
              <a:buAutoNum type="alphaLcPeriod"/>
            </a:pPr>
            <a:r>
              <a:rPr lang="en-IN" sz="2800">
                <a:latin typeface="Times New Roman" pitchFamily="18" charset="0"/>
                <a:cs typeface="Times New Roman" pitchFamily="18" charset="0"/>
              </a:rPr>
              <a:t>Performance Score = Numerical Value</a:t>
            </a:r>
          </a:p>
          <a:p>
            <a:pPr marL="342900" indent="-342900" algn="just">
              <a:buFont typeface="+mj-lt"/>
              <a:buAutoNum type="alphaLcPeriod"/>
            </a:pPr>
            <a:r>
              <a:rPr lang="en-IN" sz="2800">
                <a:latin typeface="Times New Roman" pitchFamily="18" charset="0"/>
                <a:cs typeface="Times New Roman" pitchFamily="18" charset="0"/>
              </a:rPr>
              <a:t>Gender Code</a:t>
            </a:r>
          </a:p>
          <a:p>
            <a:pPr marL="342900" indent="-342900" algn="just">
              <a:buFont typeface="+mj-lt"/>
              <a:buAutoNum type="alphaLcPeriod"/>
            </a:pPr>
            <a:r>
              <a:rPr lang="en-IN" sz="2800">
                <a:latin typeface="Times New Roman" pitchFamily="18" charset="0"/>
                <a:cs typeface="Times New Roman" pitchFamily="18" charset="0"/>
              </a:rPr>
              <a:t>Employee Type </a:t>
            </a:r>
          </a:p>
          <a:p>
            <a:pPr marL="342900" indent="-342900" algn="just">
              <a:buFont typeface="+mj-lt"/>
              <a:buAutoNum type="alphaLcPeriod"/>
            </a:pPr>
            <a:r>
              <a:rPr lang="en-IN" sz="2800">
                <a:latin typeface="Times New Roman" pitchFamily="18" charset="0"/>
                <a:cs typeface="Times New Roman" pitchFamily="18" charset="0"/>
              </a:rPr>
              <a:t>Department Type</a:t>
            </a:r>
          </a:p>
          <a:p>
            <a:pPr marL="342900" indent="-342900" algn="just">
              <a:buFont typeface="+mj-lt"/>
              <a:buAutoNum type="alphaLcPeriod"/>
            </a:pPr>
            <a:r>
              <a:rPr lang="en-IN" sz="2800">
                <a:latin typeface="Times New Roman" pitchFamily="18" charset="0"/>
                <a:cs typeface="Times New Roman" pitchFamily="18" charset="0"/>
              </a:rPr>
              <a:t>Start Date</a:t>
            </a:r>
          </a:p>
          <a:p>
            <a:pPr marL="342900" indent="-342900" algn="just">
              <a:buFont typeface="+mj-lt"/>
              <a:buAutoNum type="alphaLcPeriod"/>
            </a:pPr>
            <a:r>
              <a:rPr lang="en-IN" sz="2800">
                <a:latin typeface="Times New Roman" pitchFamily="18" charset="0"/>
                <a:cs typeface="Times New Roman" pitchFamily="18" charset="0"/>
              </a:rPr>
              <a:t>Quarters</a:t>
            </a:r>
          </a:p>
          <a:p>
            <a:pPr marL="342900" indent="-342900" algn="just">
              <a:buFont typeface="+mj-lt"/>
              <a:buAutoNum type="alphaLcPeriod"/>
            </a:pPr>
            <a:r>
              <a:rPr lang="en-IN" sz="2800">
                <a:latin typeface="Times New Roman" pitchFamily="18" charset="0"/>
                <a:cs typeface="Times New Roman" pitchFamily="18" charset="0"/>
              </a:rPr>
              <a:t>End Date</a:t>
            </a:r>
          </a:p>
          <a:p>
            <a:pPr marL="342900" indent="-342900" algn="just">
              <a:buFont typeface="+mj-lt"/>
              <a:buAutoNum type="alphaLcPeriod"/>
            </a:pPr>
            <a:r>
              <a:rPr lang="en-IN" sz="2800">
                <a:latin typeface="Times New Roman" pitchFamily="18" charset="0"/>
                <a:cs typeface="Times New Roman" pitchFamily="18" charset="0"/>
              </a:rPr>
              <a:t>Year</a:t>
            </a:r>
          </a:p>
          <a:p>
            <a:pPr marL="342900" indent="-342900">
              <a:buFont typeface="+mj-lt"/>
              <a:buAutoNum type="alphaLcPeriod"/>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21052"/>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078313"/>
          </a:xfrm>
          <a:prstGeom prst="rect">
            <a:avLst/>
          </a:prstGeom>
          <a:noFill/>
        </p:spPr>
        <p:txBody>
          <a:bodyPr wrap="square" rtlCol="0">
            <a:spAutoFit/>
          </a:bodyPr>
          <a:lstStyle/>
          <a:p>
            <a:pPr algn="just"/>
            <a:r>
              <a:rPr lang="en-GB">
                <a:latin typeface="Times New Roman" pitchFamily="18" charset="0"/>
                <a:cs typeface="Times New Roman" pitchFamily="18" charset="0"/>
              </a:rPr>
              <a:t>The bar graph reveals significant insights into the distribution of performance scores across various departments, employee types, and over different years.</a:t>
            </a:r>
          </a:p>
          <a:p>
            <a:pPr algn="just">
              <a:buFont typeface="+mj-lt"/>
              <a:buAutoNum type="arabicPeriod"/>
            </a:pPr>
            <a:endParaRPr lang="en-GB" b="1">
              <a:latin typeface="Times New Roman" pitchFamily="18" charset="0"/>
              <a:cs typeface="Times New Roman" pitchFamily="18" charset="0"/>
            </a:endParaRPr>
          </a:p>
          <a:p>
            <a:pPr algn="just">
              <a:buFont typeface="+mj-lt"/>
              <a:buAutoNum type="arabicPeriod"/>
            </a:pPr>
            <a:r>
              <a:rPr lang="en-GB" b="1">
                <a:latin typeface="Times New Roman" pitchFamily="18" charset="0"/>
                <a:cs typeface="Times New Roman" pitchFamily="18" charset="0"/>
              </a:rPr>
              <a:t>High Concentration in Production and IT/IS Departments:</a:t>
            </a:r>
            <a:endParaRPr lang="en-GB">
              <a:latin typeface="Times New Roman" pitchFamily="18" charset="0"/>
              <a:cs typeface="Times New Roman" pitchFamily="18" charset="0"/>
            </a:endParaRPr>
          </a:p>
          <a:p>
            <a:pPr marL="742950" lvl="1" indent="-285750" algn="just">
              <a:buFont typeface="Arial" pitchFamily="34" charset="0"/>
              <a:buChar char="•"/>
            </a:pPr>
            <a:r>
              <a:rPr lang="en-GB">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lang="en-GB" b="1">
                <a:latin typeface="Times New Roman" pitchFamily="18" charset="0"/>
                <a:cs typeface="Times New Roman" pitchFamily="18" charset="0"/>
              </a:rPr>
              <a:t>Limited Performance Scores for Contract and Part-Time Employees:</a:t>
            </a:r>
            <a:endParaRPr lang="en-GB">
              <a:latin typeface="Times New Roman" pitchFamily="18" charset="0"/>
              <a:cs typeface="Times New Roman" pitchFamily="18" charset="0"/>
            </a:endParaRPr>
          </a:p>
          <a:p>
            <a:pPr marL="742950" lvl="1" indent="-285750" algn="just">
              <a:buFont typeface="Arial" pitchFamily="34" charset="0"/>
              <a:buChar char="•"/>
            </a:pPr>
            <a:r>
              <a:rPr lang="en-GB">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lang="en-GB" b="1">
                <a:latin typeface="Times New Roman" pitchFamily="18" charset="0"/>
                <a:cs typeface="Times New Roman" pitchFamily="18" charset="0"/>
              </a:rPr>
              <a:t>Stable Performance Scores Over Time:</a:t>
            </a:r>
            <a:endParaRPr lang="en-GB">
              <a:latin typeface="Times New Roman" pitchFamily="18" charset="0"/>
              <a:cs typeface="Times New Roman" pitchFamily="18" charset="0"/>
            </a:endParaRPr>
          </a:p>
          <a:p>
            <a:pPr marL="742950" lvl="1" indent="-285750" algn="just">
              <a:buFont typeface="Arial" pitchFamily="34" charset="0"/>
              <a:buChar char="•"/>
            </a:pPr>
            <a:r>
              <a:rPr lang="en-GB">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479573" y="3000641"/>
            <a:ext cx="10488572" cy="769441"/>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385542"/>
          </a:xfrm>
          <a:prstGeom prst="rect">
            <a:avLst/>
          </a:prstGeom>
          <a:noFill/>
        </p:spPr>
        <p:txBody>
          <a:bodyPr wrap="square" rtlCol="0">
            <a:spAutoFit/>
          </a:bodyPr>
          <a:lstStyle/>
          <a:p>
            <a:pPr algn="just"/>
            <a:r>
              <a:rPr lang="en-GB" sz="2800"/>
              <a:t> </a:t>
            </a:r>
            <a:r>
              <a:rPr lang="en-GB" sz="2800">
                <a:latin typeface="Times New Roman" pitchFamily="18" charset="0"/>
                <a:cs typeface="Times New Roman" pitchFamily="18" charset="0"/>
              </a:rPr>
              <a:t>To understand and Mitigate Employee Turnover</a:t>
            </a:r>
          </a:p>
          <a:p>
            <a:endParaRPr lang="en-GB" sz="2800">
              <a:latin typeface="Times New Roman" pitchFamily="18" charset="0"/>
              <a:cs typeface="Times New Roman" pitchFamily="18" charset="0"/>
            </a:endParaRPr>
          </a:p>
          <a:p>
            <a:pPr algn="just"/>
            <a:r>
              <a:rPr lang="en-GB" sz="2800">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just"/>
            <a:r>
              <a:rPr lang="en-GB" sz="2400" b="0" i="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509114"/>
          </a:xfrm>
          <a:prstGeom prst="rect">
            <a:avLst/>
          </a:prstGeom>
        </p:spPr>
        <p:txBody>
          <a:bodyPr vert="horz" wrap="square" lIns="0" tIns="16510" rIns="0" bIns="0" rtlCol="0">
            <a:spAutoFit/>
          </a:bodyPr>
          <a:lstStyle/>
          <a:p>
            <a:pPr marL="12700">
              <a:lnSpc>
                <a:spcPct val="100000"/>
              </a:lnSpc>
              <a:spcBef>
                <a:spcPts val="130"/>
              </a:spcBef>
            </a:pPr>
            <a:r>
              <a:rPr sz="3200" spc="25">
                <a:latin typeface="Times New Roman" pitchFamily="18" charset="0"/>
                <a:cs typeface="Times New Roman" pitchFamily="18" charset="0"/>
              </a:rPr>
              <a:t>W</a:t>
            </a:r>
            <a:r>
              <a:rPr sz="3200" spc="-20">
                <a:latin typeface="Times New Roman" pitchFamily="18" charset="0"/>
                <a:cs typeface="Times New Roman" pitchFamily="18" charset="0"/>
              </a:rPr>
              <a:t>H</a:t>
            </a:r>
            <a:r>
              <a:rPr sz="3200" spc="20">
                <a:latin typeface="Times New Roman" pitchFamily="18" charset="0"/>
                <a:cs typeface="Times New Roman" pitchFamily="18" charset="0"/>
              </a:rPr>
              <a:t>O</a:t>
            </a:r>
            <a:r>
              <a:rPr sz="3200" spc="-235">
                <a:latin typeface="Times New Roman" pitchFamily="18" charset="0"/>
                <a:cs typeface="Times New Roman" pitchFamily="18" charset="0"/>
              </a:rPr>
              <a:t> </a:t>
            </a:r>
            <a:r>
              <a:rPr sz="3200" spc="-10">
                <a:latin typeface="Times New Roman" pitchFamily="18" charset="0"/>
                <a:cs typeface="Times New Roman" pitchFamily="18" charset="0"/>
              </a:rPr>
              <a:t>AR</a:t>
            </a:r>
            <a:r>
              <a:rPr sz="3200" spc="15">
                <a:latin typeface="Times New Roman" pitchFamily="18" charset="0"/>
                <a:cs typeface="Times New Roman" pitchFamily="18" charset="0"/>
              </a:rPr>
              <a:t>E</a:t>
            </a:r>
            <a:r>
              <a:rPr sz="3200" spc="-35">
                <a:latin typeface="Times New Roman" pitchFamily="18" charset="0"/>
                <a:cs typeface="Times New Roman" pitchFamily="18" charset="0"/>
              </a:rPr>
              <a:t> </a:t>
            </a:r>
            <a:r>
              <a:rPr sz="3200" spc="-10">
                <a:latin typeface="Times New Roman" pitchFamily="18" charset="0"/>
                <a:cs typeface="Times New Roman" pitchFamily="18" charset="0"/>
              </a:rPr>
              <a:t>T</a:t>
            </a:r>
            <a:r>
              <a:rPr sz="3200" spc="-15">
                <a:latin typeface="Times New Roman" pitchFamily="18" charset="0"/>
                <a:cs typeface="Times New Roman" pitchFamily="18" charset="0"/>
              </a:rPr>
              <a:t>H</a:t>
            </a:r>
            <a:r>
              <a:rPr sz="3200" spc="15">
                <a:latin typeface="Times New Roman" pitchFamily="18" charset="0"/>
                <a:cs typeface="Times New Roman" pitchFamily="18" charset="0"/>
              </a:rPr>
              <a:t>E</a:t>
            </a:r>
            <a:r>
              <a:rPr sz="3200" spc="-35">
                <a:latin typeface="Times New Roman" pitchFamily="18" charset="0"/>
                <a:cs typeface="Times New Roman" pitchFamily="18" charset="0"/>
              </a:rPr>
              <a:t> </a:t>
            </a:r>
            <a:r>
              <a:rPr sz="3200" spc="-20">
                <a:latin typeface="Times New Roman" pitchFamily="18" charset="0"/>
                <a:cs typeface="Times New Roman" pitchFamily="18" charset="0"/>
              </a:rPr>
              <a:t>E</a:t>
            </a:r>
            <a:r>
              <a:rPr sz="3200" spc="30">
                <a:latin typeface="Times New Roman" pitchFamily="18" charset="0"/>
                <a:cs typeface="Times New Roman" pitchFamily="18" charset="0"/>
              </a:rPr>
              <a:t>N</a:t>
            </a:r>
            <a:r>
              <a:rPr sz="3200" spc="15">
                <a:latin typeface="Times New Roman" pitchFamily="18" charset="0"/>
                <a:cs typeface="Times New Roman" pitchFamily="18" charset="0"/>
              </a:rPr>
              <a:t>D</a:t>
            </a:r>
            <a:r>
              <a:rPr sz="3200" spc="-45">
                <a:latin typeface="Times New Roman" pitchFamily="18" charset="0"/>
                <a:cs typeface="Times New Roman" pitchFamily="18" charset="0"/>
              </a:rPr>
              <a:t> </a:t>
            </a:r>
            <a:r>
              <a:rPr sz="3200">
                <a:latin typeface="Times New Roman" pitchFamily="18" charset="0"/>
                <a:cs typeface="Times New Roman" pitchFamily="18" charset="0"/>
              </a:rPr>
              <a:t>U</a:t>
            </a:r>
            <a:r>
              <a:rPr sz="3200" spc="10">
                <a:latin typeface="Times New Roman" pitchFamily="18" charset="0"/>
                <a:cs typeface="Times New Roman" pitchFamily="18" charset="0"/>
              </a:rPr>
              <a:t>S</a:t>
            </a:r>
            <a:r>
              <a:rPr sz="3200" spc="-25">
                <a:latin typeface="Times New Roman" pitchFamily="18" charset="0"/>
                <a:cs typeface="Times New Roman" pitchFamily="18" charset="0"/>
              </a:rPr>
              <a:t>E</a:t>
            </a:r>
            <a:r>
              <a:rPr sz="3200" spc="-10">
                <a:latin typeface="Times New Roman" pitchFamily="18" charset="0"/>
                <a:cs typeface="Times New Roman" pitchFamily="18" charset="0"/>
              </a:rPr>
              <a:t>R</a:t>
            </a:r>
            <a:r>
              <a:rPr sz="3200" spc="5">
                <a:latin typeface="Times New Roman" pitchFamily="18" charset="0"/>
                <a:cs typeface="Times New Roman" pitchFamily="18" charset="0"/>
              </a:rPr>
              <a:t>S?</a:t>
            </a:r>
            <a:endParaRPr sz="32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555552"/>
            <a:ext cx="8953500" cy="4616648"/>
          </a:xfrm>
          <a:prstGeom prst="rect">
            <a:avLst/>
          </a:prstGeom>
          <a:noFill/>
        </p:spPr>
        <p:txBody>
          <a:bodyPr wrap="square" rtlCol="0">
            <a:spAutoFit/>
          </a:bodyPr>
          <a:lstStyle/>
          <a:p>
            <a:pPr algn="just">
              <a:lnSpc>
                <a:spcPct val="150000"/>
              </a:lnSpc>
            </a:pPr>
            <a:r>
              <a:rPr lang="en-GB" sz="2800">
                <a:latin typeface="Times New Roman" pitchFamily="18" charset="0"/>
                <a:cs typeface="Times New Roman" pitchFamily="18" charset="0"/>
              </a:rPr>
              <a:t>The end users of the information in the bar graph are likely to include:</a:t>
            </a:r>
          </a:p>
          <a:p>
            <a:pPr marL="342900" indent="-342900" algn="just">
              <a:lnSpc>
                <a:spcPct val="150000"/>
              </a:lnSpc>
              <a:buAutoNum type="arabicPeriod"/>
            </a:pPr>
            <a:r>
              <a:rPr lang="en-US" sz="2800">
                <a:latin typeface="Times New Roman" pitchFamily="18" charset="0"/>
                <a:cs typeface="Times New Roman" pitchFamily="18" charset="0"/>
              </a:rPr>
              <a:t>Human Resources (HR) Managers</a:t>
            </a:r>
          </a:p>
          <a:p>
            <a:pPr marL="342900" indent="-342900" algn="just">
              <a:lnSpc>
                <a:spcPct val="150000"/>
              </a:lnSpc>
              <a:buAutoNum type="arabicPeriod"/>
            </a:pPr>
            <a:r>
              <a:rPr lang="en-US" sz="2800">
                <a:latin typeface="Times New Roman" pitchFamily="18" charset="0"/>
                <a:cs typeface="Times New Roman" pitchFamily="18" charset="0"/>
              </a:rPr>
              <a:t>Department Heads</a:t>
            </a:r>
          </a:p>
          <a:p>
            <a:pPr marL="342900" indent="-342900" algn="just">
              <a:lnSpc>
                <a:spcPct val="150000"/>
              </a:lnSpc>
              <a:buAutoNum type="arabicPeriod"/>
            </a:pPr>
            <a:r>
              <a:rPr lang="en-US" sz="2800">
                <a:latin typeface="Times New Roman" pitchFamily="18" charset="0"/>
                <a:cs typeface="Times New Roman" pitchFamily="18" charset="0"/>
              </a:rPr>
              <a:t>Executives and Leadership</a:t>
            </a:r>
          </a:p>
          <a:p>
            <a:pPr marL="342900" indent="-342900" algn="just">
              <a:lnSpc>
                <a:spcPct val="150000"/>
              </a:lnSpc>
              <a:buAutoNum type="arabicPeriod"/>
            </a:pPr>
            <a:r>
              <a:rPr lang="en-US" sz="2800">
                <a:latin typeface="Times New Roman" pitchFamily="18" charset="0"/>
                <a:cs typeface="Times New Roman" pitchFamily="18" charset="0"/>
              </a:rPr>
              <a:t>Diversity and Inclusion Officers</a:t>
            </a:r>
          </a:p>
          <a:p>
            <a:pPr marL="342900" indent="-342900" algn="just">
              <a:lnSpc>
                <a:spcPct val="150000"/>
              </a:lnSpc>
              <a:buAutoNum type="arabicPeriod"/>
            </a:pPr>
            <a:r>
              <a:rPr lang="en-US" sz="2800">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BE221F9B-4323-4DFF-BF8F-DE3A017A9380}"/>
              </a:ext>
            </a:extLst>
          </p:cNvPr>
          <p:cNvSpPr txBox="1"/>
          <p:nvPr/>
        </p:nvSpPr>
        <p:spPr>
          <a:xfrm>
            <a:off x="2987747" y="1525548"/>
            <a:ext cx="5396023" cy="4985980"/>
          </a:xfrm>
          <a:prstGeom prst="rect">
            <a:avLst/>
          </a:prstGeom>
          <a:noFill/>
        </p:spPr>
        <p:txBody>
          <a:bodyPr wrap="square" rtlCol="0">
            <a:spAutoFit/>
          </a:bodyPr>
          <a:lstStyle/>
          <a:p>
            <a:endParaRPr lang="en-GB" sz="1800" spc="10"/>
          </a:p>
          <a:p>
            <a:pPr algn="just"/>
            <a:endParaRPr lang="en-GB" sz="2000" spc="10"/>
          </a:p>
          <a:p>
            <a:pPr algn="just"/>
            <a:r>
              <a:rPr lang="en-GB" sz="2000" b="1" spc="10">
                <a:latin typeface="Times New Roman" pitchFamily="18" charset="0"/>
                <a:cs typeface="Times New Roman" pitchFamily="18" charset="0"/>
              </a:rPr>
              <a:t>O</a:t>
            </a:r>
            <a:r>
              <a:rPr lang="en-GB" sz="2000" b="1" spc="25">
                <a:latin typeface="Times New Roman" pitchFamily="18" charset="0"/>
                <a:cs typeface="Times New Roman" pitchFamily="18" charset="0"/>
              </a:rPr>
              <a:t>U</a:t>
            </a:r>
            <a:r>
              <a:rPr lang="en-GB" sz="2000" b="1">
                <a:latin typeface="Times New Roman" pitchFamily="18" charset="0"/>
                <a:cs typeface="Times New Roman" pitchFamily="18" charset="0"/>
              </a:rPr>
              <a:t>R</a:t>
            </a:r>
            <a:r>
              <a:rPr lang="en-GB" sz="2000" b="1" spc="5">
                <a:latin typeface="Times New Roman" pitchFamily="18" charset="0"/>
                <a:cs typeface="Times New Roman" pitchFamily="18" charset="0"/>
              </a:rPr>
              <a:t> </a:t>
            </a:r>
            <a:r>
              <a:rPr lang="en-GB" sz="2000" b="1" spc="25">
                <a:latin typeface="Times New Roman" pitchFamily="18" charset="0"/>
                <a:cs typeface="Times New Roman" pitchFamily="18" charset="0"/>
              </a:rPr>
              <a:t>S</a:t>
            </a:r>
            <a:r>
              <a:rPr lang="en-GB" sz="2000" b="1" spc="10">
                <a:latin typeface="Times New Roman" pitchFamily="18" charset="0"/>
                <a:cs typeface="Times New Roman" pitchFamily="18" charset="0"/>
              </a:rPr>
              <a:t>O</a:t>
            </a:r>
            <a:r>
              <a:rPr lang="en-GB" sz="2000" b="1" spc="25">
                <a:latin typeface="Times New Roman" pitchFamily="18" charset="0"/>
                <a:cs typeface="Times New Roman" pitchFamily="18" charset="0"/>
              </a:rPr>
              <a:t>LU</a:t>
            </a:r>
            <a:r>
              <a:rPr lang="en-GB" sz="2000" b="1" spc="-35">
                <a:latin typeface="Times New Roman" pitchFamily="18" charset="0"/>
                <a:cs typeface="Times New Roman" pitchFamily="18" charset="0"/>
              </a:rPr>
              <a:t>T</a:t>
            </a:r>
            <a:r>
              <a:rPr lang="en-GB" sz="2000" b="1" spc="-30">
                <a:latin typeface="Times New Roman" pitchFamily="18" charset="0"/>
                <a:cs typeface="Times New Roman" pitchFamily="18" charset="0"/>
              </a:rPr>
              <a:t>I</a:t>
            </a:r>
            <a:r>
              <a:rPr lang="en-GB" sz="2000" b="1" spc="10">
                <a:latin typeface="Times New Roman" pitchFamily="18" charset="0"/>
                <a:cs typeface="Times New Roman" pitchFamily="18" charset="0"/>
              </a:rPr>
              <a:t>O</a:t>
            </a:r>
            <a:r>
              <a:rPr lang="en-GB" sz="2000" b="1">
                <a:latin typeface="Times New Roman" pitchFamily="18" charset="0"/>
                <a:cs typeface="Times New Roman" pitchFamily="18" charset="0"/>
              </a:rPr>
              <a:t>N</a:t>
            </a:r>
            <a:r>
              <a:rPr lang="en-GB" sz="2000" b="1" spc="-345">
                <a:latin typeface="Times New Roman" pitchFamily="18" charset="0"/>
                <a:cs typeface="Times New Roman" pitchFamily="18" charset="0"/>
              </a:rPr>
              <a:t> </a:t>
            </a:r>
            <a:r>
              <a:rPr lang="en-GB" sz="2000" b="1" spc="-35">
                <a:latin typeface="Times New Roman" pitchFamily="18" charset="0"/>
                <a:cs typeface="Times New Roman" pitchFamily="18" charset="0"/>
              </a:rPr>
              <a:t>A</a:t>
            </a:r>
            <a:r>
              <a:rPr lang="en-GB" sz="2000" b="1" spc="-5">
                <a:latin typeface="Times New Roman" pitchFamily="18" charset="0"/>
                <a:cs typeface="Times New Roman" pitchFamily="18" charset="0"/>
              </a:rPr>
              <a:t>N</a:t>
            </a:r>
            <a:r>
              <a:rPr lang="en-GB" sz="2000" b="1">
                <a:latin typeface="Times New Roman" pitchFamily="18" charset="0"/>
                <a:cs typeface="Times New Roman" pitchFamily="18" charset="0"/>
              </a:rPr>
              <a:t>D</a:t>
            </a:r>
            <a:r>
              <a:rPr lang="en-GB" sz="2000" b="1" spc="35">
                <a:latin typeface="Times New Roman" pitchFamily="18" charset="0"/>
                <a:cs typeface="Times New Roman" pitchFamily="18" charset="0"/>
              </a:rPr>
              <a:t> </a:t>
            </a:r>
            <a:r>
              <a:rPr lang="en-GB" sz="2000" b="1" spc="-30">
                <a:latin typeface="Times New Roman" pitchFamily="18" charset="0"/>
                <a:cs typeface="Times New Roman" pitchFamily="18" charset="0"/>
              </a:rPr>
              <a:t>I</a:t>
            </a:r>
            <a:r>
              <a:rPr lang="en-GB" sz="2000" b="1" spc="-35">
                <a:latin typeface="Times New Roman" pitchFamily="18" charset="0"/>
                <a:cs typeface="Times New Roman" pitchFamily="18" charset="0"/>
              </a:rPr>
              <a:t>T</a:t>
            </a:r>
            <a:r>
              <a:rPr lang="en-GB" sz="2000" b="1">
                <a:latin typeface="Times New Roman" pitchFamily="18" charset="0"/>
                <a:cs typeface="Times New Roman" pitchFamily="18" charset="0"/>
              </a:rPr>
              <a:t>S</a:t>
            </a:r>
            <a:r>
              <a:rPr lang="en-GB" sz="2000" b="1" spc="60">
                <a:latin typeface="Times New Roman" pitchFamily="18" charset="0"/>
                <a:cs typeface="Times New Roman" pitchFamily="18" charset="0"/>
              </a:rPr>
              <a:t> </a:t>
            </a:r>
            <a:r>
              <a:rPr lang="en-GB" sz="2000" b="1" spc="-295">
                <a:latin typeface="Times New Roman" pitchFamily="18" charset="0"/>
                <a:cs typeface="Times New Roman" pitchFamily="18" charset="0"/>
              </a:rPr>
              <a:t>V </a:t>
            </a:r>
            <a:r>
              <a:rPr lang="en-GB" sz="2000" b="1" spc="-35">
                <a:latin typeface="Times New Roman" pitchFamily="18" charset="0"/>
                <a:cs typeface="Times New Roman" pitchFamily="18" charset="0"/>
              </a:rPr>
              <a:t>A</a:t>
            </a:r>
            <a:r>
              <a:rPr lang="en-GB" sz="2000" b="1" spc="25">
                <a:latin typeface="Times New Roman" pitchFamily="18" charset="0"/>
                <a:cs typeface="Times New Roman" pitchFamily="18" charset="0"/>
              </a:rPr>
              <a:t>LU</a:t>
            </a:r>
            <a:r>
              <a:rPr lang="en-GB" sz="2000" b="1">
                <a:latin typeface="Times New Roman" pitchFamily="18" charset="0"/>
                <a:cs typeface="Times New Roman" pitchFamily="18" charset="0"/>
              </a:rPr>
              <a:t>E</a:t>
            </a:r>
            <a:r>
              <a:rPr lang="en-GB" sz="2000" b="1" spc="-65">
                <a:latin typeface="Times New Roman" pitchFamily="18" charset="0"/>
                <a:cs typeface="Times New Roman" pitchFamily="18" charset="0"/>
              </a:rPr>
              <a:t> </a:t>
            </a:r>
            <a:r>
              <a:rPr lang="en-GB" sz="2000" b="1" spc="-15">
                <a:latin typeface="Times New Roman" pitchFamily="18" charset="0"/>
                <a:cs typeface="Times New Roman" pitchFamily="18" charset="0"/>
              </a:rPr>
              <a:t>P</a:t>
            </a:r>
            <a:r>
              <a:rPr lang="en-GB" sz="2000" b="1" spc="-30">
                <a:latin typeface="Times New Roman" pitchFamily="18" charset="0"/>
                <a:cs typeface="Times New Roman" pitchFamily="18" charset="0"/>
              </a:rPr>
              <a:t>R</a:t>
            </a:r>
            <a:r>
              <a:rPr lang="en-GB" sz="2000" b="1" spc="10">
                <a:latin typeface="Times New Roman" pitchFamily="18" charset="0"/>
                <a:cs typeface="Times New Roman" pitchFamily="18" charset="0"/>
              </a:rPr>
              <a:t>O</a:t>
            </a:r>
            <a:r>
              <a:rPr lang="en-GB" sz="2000" b="1" spc="-15">
                <a:latin typeface="Times New Roman" pitchFamily="18" charset="0"/>
                <a:cs typeface="Times New Roman" pitchFamily="18" charset="0"/>
              </a:rPr>
              <a:t>P</a:t>
            </a:r>
            <a:r>
              <a:rPr lang="en-GB" sz="2000" b="1" spc="10">
                <a:latin typeface="Times New Roman" pitchFamily="18" charset="0"/>
                <a:cs typeface="Times New Roman" pitchFamily="18" charset="0"/>
              </a:rPr>
              <a:t>O</a:t>
            </a:r>
            <a:r>
              <a:rPr lang="en-GB" sz="2000" b="1" spc="25">
                <a:latin typeface="Times New Roman" pitchFamily="18" charset="0"/>
                <a:cs typeface="Times New Roman" pitchFamily="18" charset="0"/>
              </a:rPr>
              <a:t>S</a:t>
            </a:r>
            <a:r>
              <a:rPr lang="en-GB" sz="2000" b="1" spc="-30">
                <a:latin typeface="Times New Roman" pitchFamily="18" charset="0"/>
                <a:cs typeface="Times New Roman" pitchFamily="18" charset="0"/>
              </a:rPr>
              <a:t>I</a:t>
            </a:r>
            <a:r>
              <a:rPr lang="en-GB" sz="2000" b="1" spc="-35">
                <a:latin typeface="Times New Roman" pitchFamily="18" charset="0"/>
                <a:cs typeface="Times New Roman" pitchFamily="18" charset="0"/>
              </a:rPr>
              <a:t>T</a:t>
            </a:r>
            <a:r>
              <a:rPr lang="en-GB" sz="2000" b="1" spc="-30">
                <a:latin typeface="Times New Roman" pitchFamily="18" charset="0"/>
                <a:cs typeface="Times New Roman" pitchFamily="18" charset="0"/>
              </a:rPr>
              <a:t>I</a:t>
            </a:r>
            <a:r>
              <a:rPr lang="en-GB" sz="2000" b="1" spc="10">
                <a:latin typeface="Times New Roman" pitchFamily="18" charset="0"/>
                <a:cs typeface="Times New Roman" pitchFamily="18" charset="0"/>
              </a:rPr>
              <a:t>O</a:t>
            </a:r>
            <a:r>
              <a:rPr lang="en-GB" sz="2000" b="1">
                <a:latin typeface="Times New Roman" pitchFamily="18" charset="0"/>
                <a:cs typeface="Times New Roman" pitchFamily="18" charset="0"/>
              </a:rPr>
              <a:t>N IS AS FOLLOWS:</a:t>
            </a:r>
          </a:p>
          <a:p>
            <a:pPr algn="just"/>
            <a:endParaRPr lang="en-GB" sz="2000"/>
          </a:p>
          <a:p>
            <a:pPr marL="342900" indent="-342900" algn="just">
              <a:buAutoNum type="arabicPeriod"/>
            </a:pPr>
            <a:r>
              <a:rPr lang="en-US" sz="2000"/>
              <a:t>Data-Driven Decision-Making</a:t>
            </a:r>
          </a:p>
          <a:p>
            <a:pPr marL="342900" indent="-342900" algn="just">
              <a:buAutoNum type="arabicPeriod"/>
            </a:pPr>
            <a:r>
              <a:rPr lang="en-US" sz="2000"/>
              <a:t>Enhanced Performance Management</a:t>
            </a:r>
          </a:p>
          <a:p>
            <a:pPr marL="342900" indent="-342900" algn="just">
              <a:buAutoNum type="arabicPeriod"/>
            </a:pPr>
            <a:r>
              <a:rPr lang="en-US" sz="2000"/>
              <a:t>Promoting Equity and Inclusion</a:t>
            </a:r>
          </a:p>
          <a:p>
            <a:pPr marL="342900" indent="-342900" algn="just">
              <a:buAutoNum type="arabicPeriod"/>
            </a:pPr>
            <a:r>
              <a:rPr lang="en-GB" sz="2000"/>
              <a:t>Historical Insights and Trend Analysis</a:t>
            </a:r>
          </a:p>
          <a:p>
            <a:pPr marL="342900" indent="-342900" algn="just">
              <a:buAutoNum type="arabicPeriod"/>
            </a:pPr>
            <a:r>
              <a:rPr lang="en-US" sz="2000"/>
              <a:t>Resource Optimization</a:t>
            </a:r>
          </a:p>
          <a:p>
            <a:pPr algn="just"/>
            <a:endParaRPr lang="en-GB" sz="2000"/>
          </a:p>
          <a:p>
            <a:pPr algn="just"/>
            <a:r>
              <a:rPr lang="en-GB" sz="2000"/>
              <a:t>Our solution delivers actionable insights that help organizations improve overall performance, promote fairness, and optimize resource utilization, ultimately driving better business outcomes</a:t>
            </a:r>
            <a:r>
              <a:rPr lang="en-GB"/>
              <a:t>.</a:t>
            </a:r>
            <a:endParaRPr lang="en-GB"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lgn="just">
              <a:buFont typeface="Arial" panose="020B0604020202020204" pitchFamily="34" charset="0"/>
              <a:buChar char="•"/>
            </a:pPr>
            <a:r>
              <a:rPr lang="en-IN" b="1">
                <a:latin typeface="Times New Roman" pitchFamily="18" charset="0"/>
                <a:cs typeface="Times New Roman" pitchFamily="18" charset="0"/>
              </a:rPr>
              <a:t>Employees:</a:t>
            </a:r>
          </a:p>
          <a:p>
            <a:pPr algn="just"/>
            <a:endParaRPr lang="en-IN">
              <a:latin typeface="Times New Roman" pitchFamily="18" charset="0"/>
              <a:cs typeface="Times New Roman" pitchFamily="18" charset="0"/>
            </a:endParaRPr>
          </a:p>
          <a:p>
            <a:pPr marL="285750" indent="-285750" algn="just">
              <a:buFont typeface="Wingdings" panose="05000000000000000000" pitchFamily="2" charset="2"/>
              <a:buChar char="ü"/>
            </a:pPr>
            <a:r>
              <a:rPr lang="en-IN">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a:latin typeface="Times New Roman" pitchFamily="18" charset="0"/>
                <a:cs typeface="Times New Roman" pitchFamily="18" charset="0"/>
              </a:rPr>
              <a:t>Gender Code</a:t>
            </a:r>
          </a:p>
          <a:p>
            <a:pPr marL="285750" indent="-285750" algn="just">
              <a:buFont typeface="Wingdings" panose="05000000000000000000" pitchFamily="2" charset="2"/>
              <a:buChar char="ü"/>
            </a:pPr>
            <a:r>
              <a:rPr lang="en-IN">
                <a:latin typeface="Times New Roman" pitchFamily="18" charset="0"/>
                <a:cs typeface="Times New Roman" pitchFamily="18" charset="0"/>
              </a:rPr>
              <a:t>Employee type</a:t>
            </a:r>
          </a:p>
          <a:p>
            <a:pPr algn="just"/>
            <a:endParaRPr lang="en-IN">
              <a:latin typeface="Times New Roman" pitchFamily="18" charset="0"/>
              <a:cs typeface="Times New Roman" pitchFamily="18" charset="0"/>
            </a:endParaRPr>
          </a:p>
          <a:p>
            <a:pPr marL="285750" indent="-285750" algn="just">
              <a:buFont typeface="Arial" panose="020B0604020202020204" pitchFamily="34" charset="0"/>
              <a:buChar char="•"/>
            </a:pPr>
            <a:r>
              <a:rPr lang="en-IN">
                <a:latin typeface="Times New Roman" pitchFamily="18" charset="0"/>
                <a:cs typeface="Times New Roman" pitchFamily="18" charset="0"/>
              </a:rPr>
              <a:t>Departments:</a:t>
            </a:r>
          </a:p>
          <a:p>
            <a:pPr algn="just"/>
            <a:endParaRPr lang="en-IN">
              <a:latin typeface="Times New Roman" pitchFamily="18" charset="0"/>
              <a:cs typeface="Times New Roman" pitchFamily="18" charset="0"/>
            </a:endParaRPr>
          </a:p>
          <a:p>
            <a:pPr marL="285750" indent="-285750" algn="just">
              <a:buFont typeface="Wingdings" panose="05000000000000000000" pitchFamily="2" charset="2"/>
              <a:buChar char="ü"/>
            </a:pPr>
            <a:r>
              <a:rPr lang="en-IN">
                <a:latin typeface="Times New Roman" pitchFamily="18" charset="0"/>
                <a:cs typeface="Times New Roman" pitchFamily="18" charset="0"/>
              </a:rPr>
              <a:t>Department ID</a:t>
            </a:r>
          </a:p>
          <a:p>
            <a:pPr marL="285750" indent="-285750" algn="just">
              <a:buFont typeface="Wingdings" panose="05000000000000000000" pitchFamily="2" charset="2"/>
              <a:buChar char="ü"/>
            </a:pPr>
            <a:r>
              <a:rPr lang="en-IN">
                <a:latin typeface="Times New Roman" pitchFamily="18" charset="0"/>
                <a:cs typeface="Times New Roman" pitchFamily="18" charset="0"/>
              </a:rPr>
              <a:t>Department Name</a:t>
            </a:r>
          </a:p>
          <a:p>
            <a:pPr marL="285750" indent="-285750" algn="just">
              <a:buFont typeface="Arial" panose="020B0604020202020204" pitchFamily="34" charset="0"/>
              <a:buChar char="•"/>
            </a:pPr>
            <a:r>
              <a:rPr lang="en-IN">
                <a:latin typeface="Times New Roman" pitchFamily="18" charset="0"/>
                <a:cs typeface="Times New Roman" pitchFamily="18" charset="0"/>
              </a:rPr>
              <a:t>Performance Score:</a:t>
            </a:r>
          </a:p>
          <a:p>
            <a:pPr marL="285750" indent="-285750" algn="just">
              <a:buFont typeface="Wingdings" panose="05000000000000000000" pitchFamily="2" charset="2"/>
              <a:buChar char="ü"/>
            </a:pPr>
            <a:r>
              <a:rPr lang="en-IN">
                <a:latin typeface="Times New Roman" pitchFamily="18" charset="0"/>
                <a:cs typeface="Times New Roman" pitchFamily="18" charset="0"/>
              </a:rPr>
              <a:t>Performance Score ID</a:t>
            </a:r>
          </a:p>
          <a:p>
            <a:pPr marL="285750" indent="-285750" algn="just">
              <a:buFont typeface="Wingdings" panose="05000000000000000000" pitchFamily="2" charset="2"/>
              <a:buChar char="ü"/>
            </a:pPr>
            <a:r>
              <a:rPr lang="en-IN">
                <a:latin typeface="Times New Roman" pitchFamily="18" charset="0"/>
                <a:cs typeface="Times New Roman" pitchFamily="18" charset="0"/>
              </a:rPr>
              <a:t>Score Date</a:t>
            </a:r>
          </a:p>
          <a:p>
            <a:pPr marL="285750" indent="-285750" algn="just">
              <a:buFont typeface="Wingdings" panose="05000000000000000000" pitchFamily="2" charset="2"/>
              <a:buChar char="ü"/>
            </a:pPr>
            <a:r>
              <a:rPr lang="en-IN">
                <a:latin typeface="Times New Roman" pitchFamily="18" charset="0"/>
                <a:cs typeface="Times New Roman" pitchFamily="18" charset="0"/>
              </a:rPr>
              <a:t>Year</a:t>
            </a:r>
          </a:p>
          <a:p>
            <a:pPr marL="285750" indent="-285750" algn="just">
              <a:buFont typeface="Wingdings" panose="05000000000000000000" pitchFamily="2" charset="2"/>
              <a:buChar char="ü"/>
            </a:pPr>
            <a:endParaRPr lang="en-IN">
              <a:latin typeface="Times New Roman" pitchFamily="18" charset="0"/>
              <a:cs typeface="Times New Roman" pitchFamily="18" charset="0"/>
            </a:endParaRPr>
          </a:p>
          <a:p>
            <a:pPr marL="285750" indent="-285750" algn="just">
              <a:buFont typeface="Arial" panose="020B0604020202020204" pitchFamily="34" charset="0"/>
              <a:buChar char="•"/>
            </a:pPr>
            <a:r>
              <a:rPr lang="en-IN">
                <a:latin typeface="Times New Roman" pitchFamily="18" charset="0"/>
                <a:cs typeface="Times New Roman" pitchFamily="18" charset="0"/>
              </a:rPr>
              <a:t>Employees Details</a:t>
            </a:r>
          </a:p>
          <a:p>
            <a:pPr marL="285750" indent="-285750" algn="just">
              <a:buFont typeface="Wingdings" panose="05000000000000000000" pitchFamily="2" charset="2"/>
              <a:buChar char="ü"/>
            </a:pPr>
            <a:endParaRPr lang="en-IN">
              <a:latin typeface="Times New Roman" pitchFamily="18" charset="0"/>
              <a:cs typeface="Times New Roman" pitchFamily="18" charset="0"/>
            </a:endParaRPr>
          </a:p>
          <a:p>
            <a:pPr marL="285750" indent="-285750" algn="just">
              <a:buFont typeface="Wingdings" panose="05000000000000000000" pitchFamily="2" charset="2"/>
              <a:buChar char="ü"/>
            </a:pPr>
            <a:r>
              <a:rPr lang="en-IN">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a:latin typeface="Times New Roman" pitchFamily="18" charset="0"/>
                <a:cs typeface="Times New Roman" pitchFamily="18" charset="0"/>
              </a:rPr>
              <a:t>Start Date</a:t>
            </a:r>
          </a:p>
          <a:p>
            <a:pPr marL="285750" indent="-285750" algn="just">
              <a:buFont typeface="Wingdings" panose="05000000000000000000" pitchFamily="2" charset="2"/>
              <a:buChar char="ü"/>
            </a:pPr>
            <a:r>
              <a:rPr lang="en-IN">
                <a:latin typeface="Times New Roman" pitchFamily="18" charset="0"/>
                <a:cs typeface="Times New Roman" pitchFamily="18" charset="0"/>
              </a:rPr>
              <a:t>End Date</a:t>
            </a:r>
          </a:p>
          <a:p>
            <a:pPr marL="285750" indent="-285750">
              <a:buFont typeface="Wingdings" panose="05000000000000000000" pitchFamily="2" charset="2"/>
              <a:buChar char="ü"/>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Wingdings" panose="05000000000000000000" pitchFamily="2" charset="2"/>
              <a:buChar char="ü"/>
            </a:pPr>
            <a:endParaRPr lang="en-IN"/>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just"/>
            <a:r>
              <a:rPr lang="en-GB" sz="2800">
                <a:solidFill>
                  <a:srgbClr val="0D0D0D"/>
                </a:solidFill>
                <a:latin typeface="Times New Roman" panose="02020603050405020304" pitchFamily="18" charset="0"/>
                <a:cs typeface="Times New Roman" panose="02020603050405020304" pitchFamily="18" charset="0"/>
              </a:rPr>
              <a:t>=J2+K2+L2+other components, </a:t>
            </a:r>
          </a:p>
          <a:p>
            <a:pPr algn="just"/>
            <a:r>
              <a:rPr lang="en-GB" sz="2800">
                <a:solidFill>
                  <a:srgbClr val="0D0D0D"/>
                </a:solidFill>
                <a:latin typeface="Times New Roman" panose="02020603050405020304" pitchFamily="18" charset="0"/>
                <a:cs typeface="Times New Roman" panose="02020603050405020304" pitchFamily="18" charset="0"/>
              </a:rPr>
              <a:t>=J2+K2+L2</a:t>
            </a:r>
          </a:p>
          <a:p>
            <a:pPr algn="just"/>
            <a:r>
              <a:rPr lang="en-GB" sz="2800">
                <a:solidFill>
                  <a:srgbClr val="0D0D0D"/>
                </a:solidFill>
                <a:latin typeface="Times New Roman" panose="02020603050405020304" pitchFamily="18" charset="0"/>
                <a:cs typeface="Times New Roman" panose="02020603050405020304" pitchFamily="18" charset="0"/>
              </a:rPr>
              <a:t>=F2-(G2+H2+I2)</a:t>
            </a:r>
          </a:p>
          <a:p>
            <a:pPr algn="just"/>
            <a:r>
              <a:rPr lang="en-GB" sz="2800" b="0" i="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Turnover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yasmineaman0304@gmail.com</cp:lastModifiedBy>
  <cp:revision>1</cp:revision>
  <dcterms:created xsi:type="dcterms:W3CDTF">2024-03-29T15:07:22Z</dcterms:created>
  <dcterms:modified xsi:type="dcterms:W3CDTF">2024-08-31T18:36:33Z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