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64" r:id="rId3"/>
    <p:sldId id="265" r:id="rId4"/>
    <p:sldId id="267" r:id="rId5"/>
    <p:sldId id="259" r:id="rId6"/>
    <p:sldId id="260" r:id="rId7"/>
    <p:sldId id="271" r:id="rId8"/>
    <p:sldId id="258" r:id="rId9"/>
    <p:sldId id="261" r:id="rId10"/>
    <p:sldId id="262" r:id="rId11"/>
    <p:sldId id="272" r:id="rId12"/>
    <p:sldId id="268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EACAE"/>
    <a:srgbClr val="D70707"/>
    <a:srgbClr val="F30303"/>
    <a:srgbClr val="AA3326"/>
    <a:srgbClr val="4B1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FE79F-94BA-4013-87DD-1C0D91F42DEC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69281-60A7-4A67-A737-901FD90AA1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85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40370-5D0F-403C-925D-CB5146BE67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334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0E2FD8-12D2-478F-9595-C963FAF4FEE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861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6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24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99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43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70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030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417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993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365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2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A85CD-FD49-4E74-8E3D-D9EE4F10DE18}" type="datetimeFigureOut">
              <a:rPr lang="fr-FR" smtClean="0"/>
              <a:t>21/07/2018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B162C-C70B-4389-A391-5012BA23A6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078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455490"/>
            <a:ext cx="12200152" cy="294506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xmlns="" id="{0127FBC6-7BBE-47F2-A533-DB0B1A362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522" y="2190513"/>
            <a:ext cx="10993549" cy="1475013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bg1"/>
                </a:solidFill>
                <a:latin typeface="ADAM.CG PRO" pitchFamily="50" charset="0"/>
              </a:rPr>
              <a:t>Legal</a:t>
            </a:r>
            <a:r>
              <a:rPr lang="fr-FR" dirty="0">
                <a:solidFill>
                  <a:schemeClr val="bg1"/>
                </a:solidFill>
                <a:latin typeface="ADAM.CG PRO" pitchFamily="50" charset="0"/>
              </a:rPr>
              <a:t> Tech HACKATHON </a:t>
            </a:r>
            <a:r>
              <a:rPr lang="fr-FR" dirty="0">
                <a:solidFill>
                  <a:schemeClr val="bg1"/>
                </a:solidFill>
                <a:latin typeface="Route 159" panose="00000500000000000000" pitchFamily="50" charset="0"/>
              </a:rPr>
              <a:t/>
            </a:r>
            <a:br>
              <a:rPr lang="fr-FR" dirty="0">
                <a:solidFill>
                  <a:schemeClr val="bg1"/>
                </a:solidFill>
                <a:latin typeface="Route 159" panose="00000500000000000000" pitchFamily="50" charset="0"/>
              </a:rPr>
            </a:br>
            <a:r>
              <a:rPr lang="fr-FR" dirty="0">
                <a:solidFill>
                  <a:schemeClr val="bg1"/>
                </a:solidFill>
                <a:latin typeface="Acre Medium" panose="00000600000000000000" pitchFamily="50" charset="0"/>
              </a:rPr>
              <a:t>- TEAM </a:t>
            </a:r>
            <a:r>
              <a:rPr lang="fr-FR" b="1" dirty="0" err="1">
                <a:solidFill>
                  <a:schemeClr val="bg1">
                    <a:lumMod val="75000"/>
                  </a:schemeClr>
                </a:solidFill>
                <a:latin typeface="Aller Light" panose="02000503000000020004" pitchFamily="2" charset="0"/>
              </a:rPr>
              <a:t>ThemITs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  <a:latin typeface="Acre Medium" panose="00000600000000000000" pitchFamily="50" charset="0"/>
              </a:rPr>
              <a:t> </a:t>
            </a:r>
            <a:r>
              <a:rPr lang="fr-FR" dirty="0">
                <a:solidFill>
                  <a:schemeClr val="bg1"/>
                </a:solidFill>
                <a:latin typeface="Acre Medium" panose="00000600000000000000" pitchFamily="50" charset="0"/>
              </a:rPr>
              <a:t>- </a:t>
            </a:r>
          </a:p>
        </p:txBody>
      </p:sp>
      <p:sp>
        <p:nvSpPr>
          <p:cNvPr id="14" name="Sous-titre 2">
            <a:extLst>
              <a:ext uri="{FF2B5EF4-FFF2-40B4-BE49-F238E27FC236}">
                <a16:creationId xmlns:a16="http://schemas.microsoft.com/office/drawing/2014/main" xmlns="" id="{9EEBD43B-C647-44BD-A50F-6FE522D61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22" y="5015771"/>
            <a:ext cx="10993546" cy="108881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Thin Light" panose="02000500000000000000" pitchFamily="2" charset="0"/>
              </a:rPr>
              <a:t>A monitoring and controlling </a:t>
            </a:r>
            <a:r>
              <a:rPr lang="en-US" sz="3600" dirty="0">
                <a:solidFill>
                  <a:srgbClr val="C00000"/>
                </a:solidFill>
                <a:latin typeface="Gobold Thin Light" panose="02000500000000000000" pitchFamily="2" charset="0"/>
              </a:rPr>
              <a:t>system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Thin Light" panose="02000500000000000000" pitchFamily="2" charset="0"/>
              </a:rPr>
              <a:t> for checking constructions’ </a:t>
            </a:r>
            <a:r>
              <a:rPr lang="en-US" sz="3600" dirty="0">
                <a:solidFill>
                  <a:srgbClr val="C00000"/>
                </a:solidFill>
                <a:latin typeface="Gobold Thin Light" panose="02000500000000000000" pitchFamily="2" charset="0"/>
              </a:rPr>
              <a:t>conformity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Thin Light" panose="02000500000000000000" pitchFamily="2" charset="0"/>
              </a:rPr>
              <a:t> with </a:t>
            </a:r>
            <a:r>
              <a:rPr lang="en-US" sz="3600" dirty="0">
                <a:solidFill>
                  <a:srgbClr val="C00000"/>
                </a:solidFill>
                <a:latin typeface="Gobold Thin Light" panose="02000500000000000000" pitchFamily="2" charset="0"/>
              </a:rPr>
              <a:t>urbanism laws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Gobold Thin Light" panose="02000500000000000000" pitchFamily="2" charset="0"/>
              </a:rPr>
              <a:t>in Algeria</a:t>
            </a:r>
            <a:endParaRPr lang="fr-FR" sz="3600" dirty="0">
              <a:solidFill>
                <a:schemeClr val="tx1">
                  <a:lumMod val="75000"/>
                  <a:lumOff val="25000"/>
                </a:schemeClr>
              </a:solidFill>
              <a:latin typeface="Gobold Thin Light" panose="020005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74B4B4E8-C531-480F-A002-9AAA181C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81988" y="28345"/>
            <a:ext cx="1319860" cy="131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93573585-A867-481A-97C0-164F5B0EE4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9" y="78885"/>
            <a:ext cx="1162373" cy="118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271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43255" y="-20901"/>
            <a:ext cx="12605844" cy="1076348"/>
            <a:chOff x="-447124" y="-1392918"/>
            <a:chExt cx="12605844" cy="1076348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 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57715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633EA07-EE23-47B6-94E9-5003A08D8024}"/>
              </a:ext>
            </a:extLst>
          </p:cNvPr>
          <p:cNvSpPr/>
          <p:nvPr/>
        </p:nvSpPr>
        <p:spPr>
          <a:xfrm>
            <a:off x="6284242" y="-10995"/>
            <a:ext cx="2154335" cy="84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le 3">
            <a:extLst>
              <a:ext uri="{FF2B5EF4-FFF2-40B4-BE49-F238E27FC236}">
                <a16:creationId xmlns:a16="http://schemas.microsoft.com/office/drawing/2014/main" xmlns="" id="{3575690F-056A-4E8D-BBB1-AACD019DD861}"/>
              </a:ext>
            </a:extLst>
          </p:cNvPr>
          <p:cNvSpPr txBox="1">
            <a:spLocks/>
          </p:cNvSpPr>
          <p:nvPr/>
        </p:nvSpPr>
        <p:spPr>
          <a:xfrm>
            <a:off x="6190172" y="3902"/>
            <a:ext cx="2272152" cy="8994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fr-FR" sz="2000" dirty="0">
                <a:solidFill>
                  <a:srgbClr val="C00000"/>
                </a:solidFill>
                <a:latin typeface="ADAM.CG PRO" pitchFamily="50" charset="0"/>
              </a:rPr>
              <a:t>Business and </a:t>
            </a:r>
            <a:r>
              <a:rPr lang="fr-FR" sz="2000" dirty="0" err="1">
                <a:solidFill>
                  <a:srgbClr val="C00000"/>
                </a:solidFill>
                <a:latin typeface="ADAM.CG PRO" pitchFamily="50" charset="0"/>
              </a:rPr>
              <a:t>financial</a:t>
            </a:r>
            <a:r>
              <a:rPr lang="fr-FR" sz="2000" dirty="0">
                <a:solidFill>
                  <a:srgbClr val="C00000"/>
                </a:solidFill>
                <a:latin typeface="ADAM.CG PRO" pitchFamily="50" charset="0"/>
              </a:rPr>
              <a:t> </a:t>
            </a:r>
            <a:r>
              <a:rPr lang="fr-FR" sz="2000" dirty="0" err="1">
                <a:solidFill>
                  <a:srgbClr val="C00000"/>
                </a:solidFill>
                <a:latin typeface="ADAM.CG PRO" pitchFamily="50" charset="0"/>
              </a:rPr>
              <a:t>study</a:t>
            </a:r>
            <a:endParaRPr lang="fr-FR" sz="20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l="14789" t="13315" r="16232" b="13034"/>
          <a:stretch/>
        </p:blipFill>
        <p:spPr>
          <a:xfrm>
            <a:off x="1280160" y="846858"/>
            <a:ext cx="9641121" cy="601114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964444" y="903312"/>
            <a:ext cx="1914633" cy="467120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5130386" y="911434"/>
            <a:ext cx="1927501" cy="4671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330343" y="911434"/>
            <a:ext cx="1893486" cy="467120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080551" y="5574520"/>
            <a:ext cx="4798525" cy="11779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926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3" grpId="0" animBg="1"/>
      <p:bldP spid="41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00714" y="-13263"/>
            <a:ext cx="12605844" cy="1085239"/>
            <a:chOff x="-447124" y="-1401809"/>
            <a:chExt cx="12605844" cy="1085239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66441"/>
              <a:chOff x="-261590" y="2088"/>
              <a:chExt cx="12605844" cy="1066441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16912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financement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32909" y="-1401809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7DAFB4A0-3EF1-401E-AB51-6639F1A6E082}"/>
              </a:ext>
            </a:extLst>
          </p:cNvPr>
          <p:cNvSpPr/>
          <p:nvPr/>
        </p:nvSpPr>
        <p:spPr>
          <a:xfrm>
            <a:off x="969629" y="4827673"/>
            <a:ext cx="2239235" cy="50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2 260 000 DZD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0987BE40-1C3F-4B7A-A146-637329B3156D}"/>
              </a:ext>
            </a:extLst>
          </p:cNvPr>
          <p:cNvSpPr/>
          <p:nvPr/>
        </p:nvSpPr>
        <p:spPr>
          <a:xfrm>
            <a:off x="4881789" y="4812223"/>
            <a:ext cx="2239235" cy="504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27 000 DZD</a:t>
            </a:r>
          </a:p>
        </p:txBody>
      </p:sp>
      <p:grpSp>
        <p:nvGrpSpPr>
          <p:cNvPr id="43" name="Group 1">
            <a:extLst>
              <a:ext uri="{FF2B5EF4-FFF2-40B4-BE49-F238E27FC236}">
                <a16:creationId xmlns:a16="http://schemas.microsoft.com/office/drawing/2014/main" xmlns="" id="{F71361EB-D3B5-4963-A2F4-FB09236F1A2A}"/>
              </a:ext>
            </a:extLst>
          </p:cNvPr>
          <p:cNvGrpSpPr/>
          <p:nvPr/>
        </p:nvGrpSpPr>
        <p:grpSpPr>
          <a:xfrm>
            <a:off x="988679" y="2533852"/>
            <a:ext cx="2300811" cy="1810431"/>
            <a:chOff x="988679" y="1951958"/>
            <a:chExt cx="2300811" cy="1810431"/>
          </a:xfrm>
          <a:solidFill>
            <a:srgbClr val="EAE9E9"/>
          </a:solidFill>
        </p:grpSpPr>
        <p:sp>
          <p:nvSpPr>
            <p:cNvPr id="44" name="Rounded Rectangle 18">
              <a:extLst>
                <a:ext uri="{FF2B5EF4-FFF2-40B4-BE49-F238E27FC236}">
                  <a16:creationId xmlns:a16="http://schemas.microsoft.com/office/drawing/2014/main" xmlns="" id="{3D07912C-1D1E-461E-8EEA-D3C60ADDF12E}"/>
                </a:ext>
              </a:extLst>
            </p:cNvPr>
            <p:cNvSpPr/>
            <p:nvPr/>
          </p:nvSpPr>
          <p:spPr>
            <a:xfrm>
              <a:off x="1002630" y="1951958"/>
              <a:ext cx="2286860" cy="1810431"/>
            </a:xfrm>
            <a:prstGeom prst="roundRect">
              <a:avLst>
                <a:gd name="adj" fmla="val 777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19">
              <a:extLst>
                <a:ext uri="{FF2B5EF4-FFF2-40B4-BE49-F238E27FC236}">
                  <a16:creationId xmlns:a16="http://schemas.microsoft.com/office/drawing/2014/main" xmlns="" id="{2EAAE721-EBFE-4F07-8CC5-D351E8FD1D8F}"/>
                </a:ext>
              </a:extLst>
            </p:cNvPr>
            <p:cNvSpPr txBox="1"/>
            <p:nvPr/>
          </p:nvSpPr>
          <p:spPr>
            <a:xfrm>
              <a:off x="988679" y="2177735"/>
              <a:ext cx="2286860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defTabSz="914012">
                <a:spcBef>
                  <a:spcPct val="20000"/>
                </a:spcBef>
              </a:pPr>
              <a:r>
                <a:rPr lang="fr-FR" sz="2800" dirty="0">
                  <a:solidFill>
                    <a:srgbClr val="76717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Software and hardware </a:t>
              </a:r>
              <a:r>
                <a:rPr lang="fr-FR" sz="2800" dirty="0" err="1">
                  <a:solidFill>
                    <a:srgbClr val="76717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costs</a:t>
              </a:r>
              <a:endParaRPr lang="fr-FR" sz="2800" dirty="0">
                <a:solidFill>
                  <a:srgbClr val="76717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xmlns="" id="{14E516E3-9DFD-4E6F-A289-85241D1E1DAC}"/>
              </a:ext>
            </a:extLst>
          </p:cNvPr>
          <p:cNvGrpSpPr/>
          <p:nvPr/>
        </p:nvGrpSpPr>
        <p:grpSpPr>
          <a:xfrm>
            <a:off x="4612018" y="2509830"/>
            <a:ext cx="2787966" cy="1796065"/>
            <a:chOff x="3646821" y="1951958"/>
            <a:chExt cx="2787966" cy="1796065"/>
          </a:xfrm>
        </p:grpSpPr>
        <p:sp>
          <p:nvSpPr>
            <p:cNvPr id="47" name="Rounded Rectangle 24">
              <a:extLst>
                <a:ext uri="{FF2B5EF4-FFF2-40B4-BE49-F238E27FC236}">
                  <a16:creationId xmlns:a16="http://schemas.microsoft.com/office/drawing/2014/main" xmlns="" id="{F7E4FE57-FEAF-4560-9254-5A4D5614E607}"/>
                </a:ext>
              </a:extLst>
            </p:cNvPr>
            <p:cNvSpPr/>
            <p:nvPr/>
          </p:nvSpPr>
          <p:spPr>
            <a:xfrm>
              <a:off x="3670633" y="1951958"/>
              <a:ext cx="2731154" cy="1796065"/>
            </a:xfrm>
            <a:prstGeom prst="roundRect">
              <a:avLst>
                <a:gd name="adj" fmla="val 7770"/>
              </a:avLst>
            </a:prstGeom>
            <a:solidFill>
              <a:srgbClr val="7671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25">
              <a:extLst>
                <a:ext uri="{FF2B5EF4-FFF2-40B4-BE49-F238E27FC236}">
                  <a16:creationId xmlns:a16="http://schemas.microsoft.com/office/drawing/2014/main" xmlns="" id="{C8E35440-A39E-4891-93E9-E97D5058F718}"/>
                </a:ext>
              </a:extLst>
            </p:cNvPr>
            <p:cNvSpPr txBox="1"/>
            <p:nvPr/>
          </p:nvSpPr>
          <p:spPr>
            <a:xfrm>
              <a:off x="3646821" y="2214942"/>
              <a:ext cx="2787966" cy="1341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12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Accommodation costs </a:t>
              </a:r>
            </a:p>
            <a:p>
              <a:pPr algn="ctr" defTabSz="914012">
                <a:lnSpc>
                  <a:spcPct val="90000"/>
                </a:lnSpc>
                <a:spcBef>
                  <a:spcPct val="20000"/>
                </a:spcBef>
              </a:pPr>
              <a:r>
                <a:rPr lang="en-US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 year)</a:t>
              </a:r>
            </a:p>
          </p:txBody>
        </p:sp>
      </p:grpSp>
      <p:grpSp>
        <p:nvGrpSpPr>
          <p:cNvPr id="49" name="Group 3">
            <a:extLst>
              <a:ext uri="{FF2B5EF4-FFF2-40B4-BE49-F238E27FC236}">
                <a16:creationId xmlns:a16="http://schemas.microsoft.com/office/drawing/2014/main" xmlns="" id="{931EDE0F-421C-4AAE-BA4C-BEB04BFD7B1B}"/>
              </a:ext>
            </a:extLst>
          </p:cNvPr>
          <p:cNvGrpSpPr/>
          <p:nvPr/>
        </p:nvGrpSpPr>
        <p:grpSpPr>
          <a:xfrm>
            <a:off x="8836176" y="2519486"/>
            <a:ext cx="2286860" cy="1810431"/>
            <a:chOff x="6338636" y="1951958"/>
            <a:chExt cx="2286860" cy="1810431"/>
          </a:xfrm>
        </p:grpSpPr>
        <p:sp>
          <p:nvSpPr>
            <p:cNvPr id="50" name="Rounded Rectangle 5">
              <a:extLst>
                <a:ext uri="{FF2B5EF4-FFF2-40B4-BE49-F238E27FC236}">
                  <a16:creationId xmlns:a16="http://schemas.microsoft.com/office/drawing/2014/main" xmlns="" id="{F1144953-6CDE-47D9-A71C-51A9FCC7A19E}"/>
                </a:ext>
              </a:extLst>
            </p:cNvPr>
            <p:cNvSpPr/>
            <p:nvPr/>
          </p:nvSpPr>
          <p:spPr>
            <a:xfrm>
              <a:off x="6338636" y="1951958"/>
              <a:ext cx="2286860" cy="1810431"/>
            </a:xfrm>
            <a:prstGeom prst="roundRect">
              <a:avLst>
                <a:gd name="adj" fmla="val 777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6">
              <a:extLst>
                <a:ext uri="{FF2B5EF4-FFF2-40B4-BE49-F238E27FC236}">
                  <a16:creationId xmlns:a16="http://schemas.microsoft.com/office/drawing/2014/main" xmlns="" id="{13D36447-5682-4666-85B1-0B17C5321BCF}"/>
                </a:ext>
              </a:extLst>
            </p:cNvPr>
            <p:cNvSpPr txBox="1"/>
            <p:nvPr/>
          </p:nvSpPr>
          <p:spPr>
            <a:xfrm>
              <a:off x="6338637" y="2589530"/>
              <a:ext cx="2286859" cy="480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012">
                <a:lnSpc>
                  <a:spcPct val="90000"/>
                </a:lnSpc>
                <a:spcBef>
                  <a:spcPct val="20000"/>
                </a:spcBef>
              </a:pPr>
              <a:r>
                <a:rPr lang="fr-FR" sz="28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Total </a:t>
              </a:r>
              <a:r>
                <a:rPr lang="fr-FR" sz="2800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cost</a:t>
              </a:r>
              <a:endParaRPr lang="en-US" sz="28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xmlns="" id="{7CB3D0C0-F832-4FFE-B419-D877D58A74D2}"/>
              </a:ext>
            </a:extLst>
          </p:cNvPr>
          <p:cNvSpPr txBox="1"/>
          <p:nvPr/>
        </p:nvSpPr>
        <p:spPr>
          <a:xfrm>
            <a:off x="3570394" y="2762981"/>
            <a:ext cx="771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xmlns="" id="{DA4A1802-03B4-4F0C-8C41-ACF46D8C6DD5}"/>
              </a:ext>
            </a:extLst>
          </p:cNvPr>
          <p:cNvSpPr txBox="1"/>
          <p:nvPr/>
        </p:nvSpPr>
        <p:spPr>
          <a:xfrm>
            <a:off x="7663979" y="2787967"/>
            <a:ext cx="771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9AC4F559-A251-4C29-A626-69E0800BE9EF}"/>
              </a:ext>
            </a:extLst>
          </p:cNvPr>
          <p:cNvSpPr/>
          <p:nvPr/>
        </p:nvSpPr>
        <p:spPr>
          <a:xfrm>
            <a:off x="8100640" y="4756916"/>
            <a:ext cx="3757932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2 287 000 DZD</a:t>
            </a:r>
            <a:endParaRPr lang="en-US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E084991E-CB32-4DE2-8B89-5E308A9DF56D}"/>
              </a:ext>
            </a:extLst>
          </p:cNvPr>
          <p:cNvSpPr/>
          <p:nvPr/>
        </p:nvSpPr>
        <p:spPr>
          <a:xfrm>
            <a:off x="-14655" y="843843"/>
            <a:ext cx="12233727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xmlns="" id="{4695A657-0CA0-440A-9874-C7D2A6EE2257}"/>
              </a:ext>
            </a:extLst>
          </p:cNvPr>
          <p:cNvSpPr txBox="1"/>
          <p:nvPr/>
        </p:nvSpPr>
        <p:spPr>
          <a:xfrm>
            <a:off x="3208864" y="895321"/>
            <a:ext cx="745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DAM.CG PRO" pitchFamily="50" charset="0"/>
              </a:rPr>
              <a:t>Financial expenses for the first year</a:t>
            </a:r>
            <a:endParaRPr lang="fr-FR" sz="2400" dirty="0">
              <a:solidFill>
                <a:srgbClr val="C00000"/>
              </a:solidFill>
              <a:latin typeface="ADAM.CG PRO" pitchFamily="50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9633EA07-EE23-47B6-94E9-5003A08D8024}"/>
              </a:ext>
            </a:extLst>
          </p:cNvPr>
          <p:cNvSpPr/>
          <p:nvPr/>
        </p:nvSpPr>
        <p:spPr>
          <a:xfrm>
            <a:off x="6284242" y="-10995"/>
            <a:ext cx="2154335" cy="8450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le 3">
            <a:extLst>
              <a:ext uri="{FF2B5EF4-FFF2-40B4-BE49-F238E27FC236}">
                <a16:creationId xmlns:a16="http://schemas.microsoft.com/office/drawing/2014/main" xmlns="" id="{3575690F-056A-4E8D-BBB1-AACD019DD861}"/>
              </a:ext>
            </a:extLst>
          </p:cNvPr>
          <p:cNvSpPr txBox="1">
            <a:spLocks/>
          </p:cNvSpPr>
          <p:nvPr/>
        </p:nvSpPr>
        <p:spPr>
          <a:xfrm>
            <a:off x="6207167" y="-10995"/>
            <a:ext cx="2272152" cy="89940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 algn="ctr">
              <a:defRPr/>
            </a:pPr>
            <a:r>
              <a:rPr lang="fr-FR" sz="1800" dirty="0">
                <a:solidFill>
                  <a:srgbClr val="C00000"/>
                </a:solidFill>
                <a:latin typeface="ADAM.CG PRO" pitchFamily="50" charset="0"/>
              </a:rPr>
              <a:t>Business and </a:t>
            </a:r>
            <a:r>
              <a:rPr lang="fr-FR" sz="1800" dirty="0" err="1">
                <a:solidFill>
                  <a:srgbClr val="C00000"/>
                </a:solidFill>
                <a:latin typeface="ADAM.CG PRO" pitchFamily="50" charset="0"/>
              </a:rPr>
              <a:t>financial</a:t>
            </a:r>
            <a:r>
              <a:rPr lang="fr-FR" sz="1800" dirty="0">
                <a:solidFill>
                  <a:srgbClr val="C00000"/>
                </a:solidFill>
                <a:latin typeface="ADAM.CG PRO" pitchFamily="50" charset="0"/>
              </a:rPr>
              <a:t> </a:t>
            </a:r>
            <a:r>
              <a:rPr lang="fr-FR" sz="1800" dirty="0" err="1">
                <a:solidFill>
                  <a:srgbClr val="C00000"/>
                </a:solidFill>
                <a:latin typeface="ADAM.CG PRO" pitchFamily="50" charset="0"/>
              </a:rPr>
              <a:t>study</a:t>
            </a:r>
            <a:endParaRPr lang="fr-FR" sz="18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51" y="4930164"/>
            <a:ext cx="2237185" cy="2237185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8302283" y="2928152"/>
            <a:ext cx="519942" cy="10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4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-243255" y="-20901"/>
            <a:ext cx="12605844" cy="2838477"/>
            <a:chOff x="-447124" y="-1392918"/>
            <a:chExt cx="12605844" cy="2838477"/>
          </a:xfrm>
        </p:grpSpPr>
        <p:grpSp>
          <p:nvGrpSpPr>
            <p:cNvPr id="5" name="Groupe 4"/>
            <p:cNvGrpSpPr/>
            <p:nvPr/>
          </p:nvGrpSpPr>
          <p:grpSpPr>
            <a:xfrm>
              <a:off x="-447124" y="-1383011"/>
              <a:ext cx="12605844" cy="2828570"/>
              <a:chOff x="-261590" y="2088"/>
              <a:chExt cx="12605844" cy="2828570"/>
            </a:xfrm>
          </p:grpSpPr>
          <p:sp>
            <p:nvSpPr>
              <p:cNvPr id="13" name="Rectangle 1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4" name="Title 3"/>
              <p:cNvSpPr txBox="1">
                <a:spLocks/>
              </p:cNvSpPr>
              <p:nvPr/>
            </p:nvSpPr>
            <p:spPr>
              <a:xfrm>
                <a:off x="6227345" y="42508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financial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study</a:t>
                </a:r>
                <a:endParaRPr lang="fr-FR" sz="20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  <a:p>
                <a:pPr lvl="0" algn="ctr">
                  <a:defRPr/>
                </a:pP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rgbClr val="EA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0" name="Title 3"/>
              <p:cNvSpPr txBox="1">
                <a:spLocks/>
              </p:cNvSpPr>
              <p:nvPr/>
            </p:nvSpPr>
            <p:spPr>
              <a:xfrm>
                <a:off x="42581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767171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16" name="Title 3"/>
              <p:cNvSpPr txBox="1">
                <a:spLocks/>
              </p:cNvSpPr>
              <p:nvPr/>
            </p:nvSpPr>
            <p:spPr>
              <a:xfrm>
                <a:off x="8663117" y="1931249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6" name="Connecteur droit 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8517832" y="-20901"/>
            <a:ext cx="1673772" cy="847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fr-FR" sz="2000" dirty="0">
                <a:solidFill>
                  <a:srgbClr val="C00000"/>
                </a:solidFill>
                <a:latin typeface="ADAM.CG PRO" pitchFamily="50" charset="0"/>
              </a:rPr>
              <a:t>prototype</a:t>
            </a:r>
            <a:endParaRPr lang="en-US" sz="4800" dirty="0">
              <a:solidFill>
                <a:srgbClr val="C00000"/>
              </a:solidFill>
              <a:latin typeface="ADAM.CG PRO" pitchFamily="50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-14655" y="2125406"/>
            <a:ext cx="12263805" cy="305619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latin typeface="ADAM.CG PRO" pitchFamily="50" charset="0"/>
              </a:rPr>
              <a:t>DEMO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400050" y="1055446"/>
            <a:ext cx="2743200" cy="539115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9118972" y="1033466"/>
            <a:ext cx="2743200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-243255" y="-228600"/>
            <a:ext cx="12605844" cy="708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Gov Text"/>
          <p:cNvSpPr/>
          <p:nvPr/>
        </p:nvSpPr>
        <p:spPr>
          <a:xfrm>
            <a:off x="-83711" y="5097058"/>
            <a:ext cx="4094360" cy="1421928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lvl="0" algn="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Give them the possibility to report constructions that violate urbanism laws via the  platform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ea typeface="+mn-ea"/>
              <a:cs typeface="Segoe UI Semibold" panose="020B0702040204020203" pitchFamily="34" charset="0"/>
            </a:endParaRPr>
          </a:p>
        </p:txBody>
      </p:sp>
      <p:sp>
        <p:nvSpPr>
          <p:cNvPr id="11" name="Industry Text"/>
          <p:cNvSpPr/>
          <p:nvPr/>
        </p:nvSpPr>
        <p:spPr>
          <a:xfrm>
            <a:off x="-325664" y="3474329"/>
            <a:ext cx="3337552" cy="757130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lvl="0" algn="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Involve them in their environment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2" name="Peers Text"/>
          <p:cNvSpPr/>
          <p:nvPr/>
        </p:nvSpPr>
        <p:spPr>
          <a:xfrm>
            <a:off x="-243255" y="1699083"/>
            <a:ext cx="4204458" cy="757130"/>
          </a:xfrm>
          <a:prstGeom prst="rect">
            <a:avLst/>
          </a:prstGeom>
        </p:spPr>
        <p:txBody>
          <a:bodyPr wrap="square" lIns="179259">
            <a:spAutoFit/>
          </a:bodyPr>
          <a:lstStyle/>
          <a:p>
            <a:pPr lvl="0" algn="r" defTabSz="89592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kern="0" dirty="0">
                <a:gradFill>
                  <a:gsLst>
                    <a:gs pos="0">
                      <a:srgbClr val="4B4B4B"/>
                    </a:gs>
                    <a:gs pos="100000">
                      <a:srgbClr val="4B4B4B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Raise awareness within the population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4B4B4B"/>
                  </a:gs>
                  <a:gs pos="100000">
                    <a:srgbClr val="4B4B4B"/>
                  </a:gs>
                </a:gsLst>
                <a:lin ang="5400000" scaled="0"/>
              </a:gra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002062" y="1087734"/>
            <a:ext cx="4039003" cy="5142508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4" name="first half"/>
          <p:cNvGrpSpPr/>
          <p:nvPr/>
        </p:nvGrpSpPr>
        <p:grpSpPr>
          <a:xfrm rot="10800000">
            <a:off x="4126053" y="5099664"/>
            <a:ext cx="1238606" cy="1238604"/>
            <a:chOff x="1655681" y="1702136"/>
            <a:chExt cx="3163063" cy="3163062"/>
          </a:xfrm>
        </p:grpSpPr>
        <p:sp>
          <p:nvSpPr>
            <p:cNvPr id="15" name="Oval 14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7" name="Freeform 201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18" name="left mask"/>
          <p:cNvSpPr/>
          <p:nvPr/>
        </p:nvSpPr>
        <p:spPr bwMode="auto">
          <a:xfrm>
            <a:off x="4058766" y="5064385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9" name="dummy"/>
          <p:cNvGrpSpPr/>
          <p:nvPr/>
        </p:nvGrpSpPr>
        <p:grpSpPr>
          <a:xfrm rot="10800000">
            <a:off x="4126053" y="5099664"/>
            <a:ext cx="1238606" cy="1238604"/>
            <a:chOff x="1655681" y="1702136"/>
            <a:chExt cx="3163063" cy="3163062"/>
          </a:xfrm>
        </p:grpSpPr>
        <p:sp>
          <p:nvSpPr>
            <p:cNvPr id="20" name="Oval 19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1" name="Freeform 205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22" name="second half"/>
          <p:cNvGrpSpPr/>
          <p:nvPr/>
        </p:nvGrpSpPr>
        <p:grpSpPr>
          <a:xfrm>
            <a:off x="4126053" y="5099663"/>
            <a:ext cx="1238608" cy="1238606"/>
            <a:chOff x="1655681" y="1702136"/>
            <a:chExt cx="3163063" cy="3163062"/>
          </a:xfrm>
          <a:solidFill>
            <a:srgbClr val="C00000"/>
          </a:solidFill>
        </p:grpSpPr>
        <p:sp>
          <p:nvSpPr>
            <p:cNvPr id="23" name="Oval 22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4" name="Freeform 209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25" name="inner mask"/>
          <p:cNvSpPr/>
          <p:nvPr/>
        </p:nvSpPr>
        <p:spPr>
          <a:xfrm>
            <a:off x="4202782" y="5176392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 rot="10800000">
            <a:off x="4126053" y="5089157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27" name="first half"/>
          <p:cNvGrpSpPr/>
          <p:nvPr/>
        </p:nvGrpSpPr>
        <p:grpSpPr>
          <a:xfrm rot="10800000">
            <a:off x="3103419" y="3171072"/>
            <a:ext cx="1238606" cy="1238604"/>
            <a:chOff x="1655681" y="1702136"/>
            <a:chExt cx="3163063" cy="3163062"/>
          </a:xfrm>
        </p:grpSpPr>
        <p:sp>
          <p:nvSpPr>
            <p:cNvPr id="28" name="Oval 27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9" name="Freeform 137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30" name="left mask"/>
          <p:cNvSpPr/>
          <p:nvPr/>
        </p:nvSpPr>
        <p:spPr bwMode="auto">
          <a:xfrm>
            <a:off x="3036131" y="3135792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1" name="dummy"/>
          <p:cNvGrpSpPr/>
          <p:nvPr/>
        </p:nvGrpSpPr>
        <p:grpSpPr>
          <a:xfrm rot="10800000">
            <a:off x="3103419" y="3171072"/>
            <a:ext cx="1238606" cy="1238604"/>
            <a:chOff x="1655681" y="1702136"/>
            <a:chExt cx="3163063" cy="3163062"/>
          </a:xfrm>
          <a:solidFill>
            <a:srgbClr val="C00000"/>
          </a:solidFill>
        </p:grpSpPr>
        <p:sp>
          <p:nvSpPr>
            <p:cNvPr id="32" name="Oval 31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3" name="Freeform 141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34" name="second half"/>
          <p:cNvGrpSpPr/>
          <p:nvPr/>
        </p:nvGrpSpPr>
        <p:grpSpPr>
          <a:xfrm>
            <a:off x="3103419" y="3171071"/>
            <a:ext cx="1238608" cy="1238606"/>
            <a:chOff x="1655681" y="1702136"/>
            <a:chExt cx="3163063" cy="3163062"/>
          </a:xfrm>
          <a:solidFill>
            <a:srgbClr val="C00000"/>
          </a:solidFill>
        </p:grpSpPr>
        <p:sp>
          <p:nvSpPr>
            <p:cNvPr id="35" name="Oval 34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6" name="Freeform 144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37" name="inner mask"/>
          <p:cNvSpPr/>
          <p:nvPr/>
        </p:nvSpPr>
        <p:spPr>
          <a:xfrm>
            <a:off x="3180148" y="3247799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8" name="Oval 37"/>
          <p:cNvSpPr/>
          <p:nvPr/>
        </p:nvSpPr>
        <p:spPr>
          <a:xfrm rot="10800000">
            <a:off x="3103419" y="3160563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39" name="first half"/>
          <p:cNvGrpSpPr/>
          <p:nvPr/>
        </p:nvGrpSpPr>
        <p:grpSpPr>
          <a:xfrm rot="10800000">
            <a:off x="4105217" y="1198124"/>
            <a:ext cx="1238606" cy="1238604"/>
            <a:chOff x="1655681" y="1702136"/>
            <a:chExt cx="3163063" cy="3163062"/>
          </a:xfrm>
        </p:grpSpPr>
        <p:sp>
          <p:nvSpPr>
            <p:cNvPr id="40" name="Oval 39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1" name="Freeform 125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42" name="left mask"/>
          <p:cNvSpPr/>
          <p:nvPr/>
        </p:nvSpPr>
        <p:spPr bwMode="auto">
          <a:xfrm>
            <a:off x="4037929" y="1162844"/>
            <a:ext cx="687734" cy="1322848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92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3" name="dummy"/>
          <p:cNvGrpSpPr/>
          <p:nvPr/>
        </p:nvGrpSpPr>
        <p:grpSpPr>
          <a:xfrm rot="10800000">
            <a:off x="4105217" y="1198124"/>
            <a:ext cx="1238606" cy="1238604"/>
            <a:chOff x="1655681" y="1702136"/>
            <a:chExt cx="3163063" cy="3163062"/>
          </a:xfrm>
        </p:grpSpPr>
        <p:sp>
          <p:nvSpPr>
            <p:cNvPr id="44" name="Oval 43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5" name="Freeform 129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D83B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grpSp>
        <p:nvGrpSpPr>
          <p:cNvPr id="46" name="second half"/>
          <p:cNvGrpSpPr/>
          <p:nvPr/>
        </p:nvGrpSpPr>
        <p:grpSpPr>
          <a:xfrm>
            <a:off x="4105217" y="1198123"/>
            <a:ext cx="1238608" cy="1238606"/>
            <a:chOff x="1655681" y="1702136"/>
            <a:chExt cx="3163063" cy="3163062"/>
          </a:xfrm>
          <a:solidFill>
            <a:srgbClr val="C00000"/>
          </a:solidFill>
        </p:grpSpPr>
        <p:sp>
          <p:nvSpPr>
            <p:cNvPr id="47" name="Oval 46"/>
            <p:cNvSpPr/>
            <p:nvPr/>
          </p:nvSpPr>
          <p:spPr>
            <a:xfrm>
              <a:off x="1655681" y="1702136"/>
              <a:ext cx="3163062" cy="316306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8" name="Freeform 132"/>
            <p:cNvSpPr/>
            <p:nvPr/>
          </p:nvSpPr>
          <p:spPr>
            <a:xfrm>
              <a:off x="3234291" y="1702136"/>
              <a:ext cx="1584453" cy="3163062"/>
            </a:xfrm>
            <a:custGeom>
              <a:avLst/>
              <a:gdLst>
                <a:gd name="connsiteX0" fmla="*/ 2922 w 1584453"/>
                <a:gd name="connsiteY0" fmla="*/ 0 h 3163062"/>
                <a:gd name="connsiteX1" fmla="*/ 1584453 w 1584453"/>
                <a:gd name="connsiteY1" fmla="*/ 1581531 h 3163062"/>
                <a:gd name="connsiteX2" fmla="*/ 2922 w 1584453"/>
                <a:gd name="connsiteY2" fmla="*/ 3163062 h 3163062"/>
                <a:gd name="connsiteX3" fmla="*/ 0 w 1584453"/>
                <a:gd name="connsiteY3" fmla="*/ 3162768 h 3163062"/>
                <a:gd name="connsiteX4" fmla="*/ 0 w 1584453"/>
                <a:gd name="connsiteY4" fmla="*/ 295 h 3163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453" h="3163062">
                  <a:moveTo>
                    <a:pt x="2922" y="0"/>
                  </a:moveTo>
                  <a:cubicBezTo>
                    <a:pt x="876377" y="0"/>
                    <a:pt x="1584453" y="708076"/>
                    <a:pt x="1584453" y="1581531"/>
                  </a:cubicBezTo>
                  <a:cubicBezTo>
                    <a:pt x="1584453" y="2454986"/>
                    <a:pt x="876377" y="3163062"/>
                    <a:pt x="2922" y="3163062"/>
                  </a:cubicBezTo>
                  <a:lnTo>
                    <a:pt x="0" y="3162768"/>
                  </a:lnTo>
                  <a:lnTo>
                    <a:pt x="0" y="29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 useBgFill="1">
        <p:nvSpPr>
          <p:cNvPr id="49" name="inner mask"/>
          <p:cNvSpPr/>
          <p:nvPr/>
        </p:nvSpPr>
        <p:spPr>
          <a:xfrm>
            <a:off x="4181946" y="1274852"/>
            <a:ext cx="1085151" cy="10851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0" name="Oval 49"/>
          <p:cNvSpPr/>
          <p:nvPr/>
        </p:nvSpPr>
        <p:spPr>
          <a:xfrm rot="10800000">
            <a:off x="4105217" y="1187616"/>
            <a:ext cx="1238606" cy="123860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-987226" y="4820197"/>
            <a:ext cx="362084" cy="621968"/>
          </a:xfrm>
          <a:prstGeom prst="rect">
            <a:avLst/>
          </a:prstGeom>
          <a:noFill/>
        </p:spPr>
        <p:txBody>
          <a:bodyPr wrap="none" lIns="179259" tIns="143407" rIns="179259" bIns="143407" rtlCol="0">
            <a:spAutoFit/>
          </a:bodyPr>
          <a:lstStyle/>
          <a:p>
            <a:pPr marL="0" marR="0" lvl="0" indent="0" algn="l" defTabSz="89621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88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2917">
                    <a:srgbClr val="2C292A"/>
                  </a:gs>
                  <a:gs pos="30000">
                    <a:srgbClr val="2C292A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53" name="Peers Line"/>
          <p:cNvCxnSpPr/>
          <p:nvPr/>
        </p:nvCxnSpPr>
        <p:spPr>
          <a:xfrm flipH="1" flipV="1">
            <a:off x="5387147" y="1922777"/>
            <a:ext cx="2953962" cy="1837772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Industry Line"/>
          <p:cNvCxnSpPr/>
          <p:nvPr/>
        </p:nvCxnSpPr>
        <p:spPr>
          <a:xfrm flipH="1">
            <a:off x="4359167" y="3763670"/>
            <a:ext cx="3969639" cy="0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3520835" y="3551453"/>
            <a:ext cx="395551" cy="413195"/>
            <a:chOff x="8453437" y="3398838"/>
            <a:chExt cx="427038" cy="446087"/>
          </a:xfrm>
        </p:grpSpPr>
        <p:sp>
          <p:nvSpPr>
            <p:cNvPr id="56" name="Line 68"/>
            <p:cNvSpPr>
              <a:spLocks noChangeShapeType="1"/>
            </p:cNvSpPr>
            <p:nvPr/>
          </p:nvSpPr>
          <p:spPr bwMode="auto">
            <a:xfrm>
              <a:off x="8453437" y="3844925"/>
              <a:ext cx="427038" cy="0"/>
            </a:xfrm>
            <a:prstGeom prst="line">
              <a:avLst/>
            </a:pr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7" name="Freeform 180"/>
            <p:cNvSpPr>
              <a:spLocks/>
            </p:cNvSpPr>
            <p:nvPr/>
          </p:nvSpPr>
          <p:spPr bwMode="auto">
            <a:xfrm>
              <a:off x="8483600" y="3603625"/>
              <a:ext cx="222250" cy="241300"/>
            </a:xfrm>
            <a:custGeom>
              <a:avLst/>
              <a:gdLst>
                <a:gd name="T0" fmla="*/ 0 w 140"/>
                <a:gd name="T1" fmla="*/ 152 h 152"/>
                <a:gd name="T2" fmla="*/ 0 w 140"/>
                <a:gd name="T3" fmla="*/ 0 h 152"/>
                <a:gd name="T4" fmla="*/ 140 w 140"/>
                <a:gd name="T5" fmla="*/ 0 h 152"/>
                <a:gd name="T6" fmla="*/ 140 w 140"/>
                <a:gd name="T7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52">
                  <a:moveTo>
                    <a:pt x="0" y="152"/>
                  </a:moveTo>
                  <a:lnTo>
                    <a:pt x="0" y="0"/>
                  </a:lnTo>
                  <a:lnTo>
                    <a:pt x="140" y="0"/>
                  </a:lnTo>
                  <a:lnTo>
                    <a:pt x="140" y="152"/>
                  </a:lnTo>
                </a:path>
              </a:pathLst>
            </a:cu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8" name="Freeform 181"/>
            <p:cNvSpPr>
              <a:spLocks/>
            </p:cNvSpPr>
            <p:nvPr/>
          </p:nvSpPr>
          <p:spPr bwMode="auto">
            <a:xfrm>
              <a:off x="8642350" y="3511550"/>
              <a:ext cx="209550" cy="333375"/>
            </a:xfrm>
            <a:custGeom>
              <a:avLst/>
              <a:gdLst>
                <a:gd name="T0" fmla="*/ 0 w 132"/>
                <a:gd name="T1" fmla="*/ 45 h 210"/>
                <a:gd name="T2" fmla="*/ 0 w 132"/>
                <a:gd name="T3" fmla="*/ 0 h 210"/>
                <a:gd name="T4" fmla="*/ 132 w 132"/>
                <a:gd name="T5" fmla="*/ 0 h 210"/>
                <a:gd name="T6" fmla="*/ 132 w 132"/>
                <a:gd name="T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210">
                  <a:moveTo>
                    <a:pt x="0" y="45"/>
                  </a:moveTo>
                  <a:lnTo>
                    <a:pt x="0" y="0"/>
                  </a:lnTo>
                  <a:lnTo>
                    <a:pt x="132" y="0"/>
                  </a:lnTo>
                  <a:lnTo>
                    <a:pt x="132" y="210"/>
                  </a:lnTo>
                </a:path>
              </a:pathLst>
            </a:cu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59" name="Freeform 182"/>
            <p:cNvSpPr>
              <a:spLocks/>
            </p:cNvSpPr>
            <p:nvPr/>
          </p:nvSpPr>
          <p:spPr bwMode="auto">
            <a:xfrm>
              <a:off x="8601075" y="3398838"/>
              <a:ext cx="112713" cy="174625"/>
            </a:xfrm>
            <a:custGeom>
              <a:avLst/>
              <a:gdLst>
                <a:gd name="T0" fmla="*/ 0 w 71"/>
                <a:gd name="T1" fmla="*/ 110 h 110"/>
                <a:gd name="T2" fmla="*/ 0 w 71"/>
                <a:gd name="T3" fmla="*/ 53 h 110"/>
                <a:gd name="T4" fmla="*/ 71 w 71"/>
                <a:gd name="T5" fmla="*/ 0 h 110"/>
                <a:gd name="T6" fmla="*/ 71 w 71"/>
                <a:gd name="T7" fmla="*/ 53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110">
                  <a:moveTo>
                    <a:pt x="0" y="110"/>
                  </a:moveTo>
                  <a:lnTo>
                    <a:pt x="0" y="53"/>
                  </a:lnTo>
                  <a:lnTo>
                    <a:pt x="71" y="0"/>
                  </a:lnTo>
                  <a:lnTo>
                    <a:pt x="71" y="53"/>
                  </a:lnTo>
                </a:path>
              </a:pathLst>
            </a:cu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0" name="Freeform 183"/>
            <p:cNvSpPr>
              <a:spLocks/>
            </p:cNvSpPr>
            <p:nvPr/>
          </p:nvSpPr>
          <p:spPr bwMode="auto">
            <a:xfrm>
              <a:off x="8729663" y="3765550"/>
              <a:ext cx="50800" cy="69850"/>
            </a:xfrm>
            <a:custGeom>
              <a:avLst/>
              <a:gdLst>
                <a:gd name="T0" fmla="*/ 0 w 32"/>
                <a:gd name="T1" fmla="*/ 0 h 44"/>
                <a:gd name="T2" fmla="*/ 32 w 32"/>
                <a:gd name="T3" fmla="*/ 0 h 44"/>
                <a:gd name="T4" fmla="*/ 32 w 32"/>
                <a:gd name="T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" h="44">
                  <a:moveTo>
                    <a:pt x="0" y="0"/>
                  </a:moveTo>
                  <a:lnTo>
                    <a:pt x="32" y="0"/>
                  </a:lnTo>
                  <a:lnTo>
                    <a:pt x="32" y="44"/>
                  </a:lnTo>
                </a:path>
              </a:pathLst>
            </a:cu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1" name="Freeform 184"/>
            <p:cNvSpPr>
              <a:spLocks/>
            </p:cNvSpPr>
            <p:nvPr/>
          </p:nvSpPr>
          <p:spPr bwMode="auto">
            <a:xfrm>
              <a:off x="8558213" y="3765550"/>
              <a:ext cx="71438" cy="79375"/>
            </a:xfrm>
            <a:custGeom>
              <a:avLst/>
              <a:gdLst>
                <a:gd name="T0" fmla="*/ 0 w 45"/>
                <a:gd name="T1" fmla="*/ 47 h 50"/>
                <a:gd name="T2" fmla="*/ 0 w 45"/>
                <a:gd name="T3" fmla="*/ 0 h 50"/>
                <a:gd name="T4" fmla="*/ 45 w 45"/>
                <a:gd name="T5" fmla="*/ 0 h 50"/>
                <a:gd name="T6" fmla="*/ 45 w 45"/>
                <a:gd name="T7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50">
                  <a:moveTo>
                    <a:pt x="0" y="47"/>
                  </a:moveTo>
                  <a:lnTo>
                    <a:pt x="0" y="0"/>
                  </a:lnTo>
                  <a:lnTo>
                    <a:pt x="45" y="0"/>
                  </a:lnTo>
                  <a:lnTo>
                    <a:pt x="45" y="50"/>
                  </a:lnTo>
                </a:path>
              </a:pathLst>
            </a:cu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  <p:sp>
          <p:nvSpPr>
            <p:cNvPr id="62" name="Line 74"/>
            <p:cNvSpPr>
              <a:spLocks noChangeShapeType="1"/>
            </p:cNvSpPr>
            <p:nvPr/>
          </p:nvSpPr>
          <p:spPr bwMode="auto">
            <a:xfrm>
              <a:off x="8872538" y="3706813"/>
              <a:ext cx="0" cy="0"/>
            </a:xfrm>
            <a:prstGeom prst="line">
              <a:avLst/>
            </a:prstGeom>
            <a:noFill/>
            <a:ln w="28575" cap="flat">
              <a:solidFill>
                <a:srgbClr val="C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89621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endParaRPr>
            </a:p>
          </p:txBody>
        </p:sp>
      </p:grpSp>
      <p:cxnSp>
        <p:nvCxnSpPr>
          <p:cNvPr id="63" name="Gov Line"/>
          <p:cNvCxnSpPr/>
          <p:nvPr/>
        </p:nvCxnSpPr>
        <p:spPr>
          <a:xfrm flipV="1">
            <a:off x="5399890" y="3768944"/>
            <a:ext cx="2941216" cy="1829842"/>
          </a:xfrm>
          <a:prstGeom prst="line">
            <a:avLst/>
          </a:prstGeom>
          <a:ln w="19050">
            <a:solidFill>
              <a:srgbClr val="D9D9D9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 9"/>
          <p:cNvSpPr>
            <a:spLocks noEditPoints="1"/>
          </p:cNvSpPr>
          <p:nvPr/>
        </p:nvSpPr>
        <p:spPr bwMode="auto">
          <a:xfrm>
            <a:off x="4535875" y="5461140"/>
            <a:ext cx="450788" cy="431033"/>
          </a:xfrm>
          <a:custGeom>
            <a:avLst/>
            <a:gdLst>
              <a:gd name="T0" fmla="*/ 2734 w 3012"/>
              <a:gd name="T1" fmla="*/ 1258 h 2880"/>
              <a:gd name="T2" fmla="*/ 2836 w 3012"/>
              <a:gd name="T3" fmla="*/ 1258 h 2880"/>
              <a:gd name="T4" fmla="*/ 3012 w 3012"/>
              <a:gd name="T5" fmla="*/ 907 h 2880"/>
              <a:gd name="T6" fmla="*/ 1506 w 3012"/>
              <a:gd name="T7" fmla="*/ 0 h 2880"/>
              <a:gd name="T8" fmla="*/ 0 w 3012"/>
              <a:gd name="T9" fmla="*/ 907 h 2880"/>
              <a:gd name="T10" fmla="*/ 176 w 3012"/>
              <a:gd name="T11" fmla="*/ 1258 h 2880"/>
              <a:gd name="T12" fmla="*/ 278 w 3012"/>
              <a:gd name="T13" fmla="*/ 1258 h 2880"/>
              <a:gd name="T14" fmla="*/ 278 w 3012"/>
              <a:gd name="T15" fmla="*/ 2529 h 2880"/>
              <a:gd name="T16" fmla="*/ 0 w 3012"/>
              <a:gd name="T17" fmla="*/ 2529 h 2880"/>
              <a:gd name="T18" fmla="*/ 0 w 3012"/>
              <a:gd name="T19" fmla="*/ 2880 h 2880"/>
              <a:gd name="T20" fmla="*/ 3012 w 3012"/>
              <a:gd name="T21" fmla="*/ 2880 h 2880"/>
              <a:gd name="T22" fmla="*/ 3012 w 3012"/>
              <a:gd name="T23" fmla="*/ 2529 h 2880"/>
              <a:gd name="T24" fmla="*/ 2734 w 3012"/>
              <a:gd name="T25" fmla="*/ 2529 h 2880"/>
              <a:gd name="T26" fmla="*/ 2734 w 3012"/>
              <a:gd name="T27" fmla="*/ 1258 h 2880"/>
              <a:gd name="T28" fmla="*/ 2734 w 3012"/>
              <a:gd name="T29" fmla="*/ 1258 h 2880"/>
              <a:gd name="T30" fmla="*/ 2383 w 3012"/>
              <a:gd name="T31" fmla="*/ 2529 h 2880"/>
              <a:gd name="T32" fmla="*/ 1681 w 3012"/>
              <a:gd name="T33" fmla="*/ 2529 h 2880"/>
              <a:gd name="T34" fmla="*/ 1681 w 3012"/>
              <a:gd name="T35" fmla="*/ 1258 h 2880"/>
              <a:gd name="T36" fmla="*/ 2383 w 3012"/>
              <a:gd name="T37" fmla="*/ 1258 h 2880"/>
              <a:gd name="T38" fmla="*/ 2383 w 3012"/>
              <a:gd name="T39" fmla="*/ 2529 h 2880"/>
              <a:gd name="T40" fmla="*/ 2383 w 3012"/>
              <a:gd name="T41" fmla="*/ 2529 h 2880"/>
              <a:gd name="T42" fmla="*/ 1506 w 3012"/>
              <a:gd name="T43" fmla="*/ 407 h 2880"/>
              <a:gd name="T44" fmla="*/ 2336 w 3012"/>
              <a:gd name="T45" fmla="*/ 907 h 2880"/>
              <a:gd name="T46" fmla="*/ 676 w 3012"/>
              <a:gd name="T47" fmla="*/ 907 h 2880"/>
              <a:gd name="T48" fmla="*/ 1506 w 3012"/>
              <a:gd name="T49" fmla="*/ 407 h 2880"/>
              <a:gd name="T50" fmla="*/ 629 w 3012"/>
              <a:gd name="T51" fmla="*/ 1258 h 2880"/>
              <a:gd name="T52" fmla="*/ 1331 w 3012"/>
              <a:gd name="T53" fmla="*/ 1258 h 2880"/>
              <a:gd name="T54" fmla="*/ 1331 w 3012"/>
              <a:gd name="T55" fmla="*/ 2529 h 2880"/>
              <a:gd name="T56" fmla="*/ 629 w 3012"/>
              <a:gd name="T57" fmla="*/ 2529 h 2880"/>
              <a:gd name="T58" fmla="*/ 629 w 3012"/>
              <a:gd name="T59" fmla="*/ 1258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012" h="2880">
                <a:moveTo>
                  <a:pt x="2734" y="1258"/>
                </a:moveTo>
                <a:lnTo>
                  <a:pt x="2836" y="1258"/>
                </a:lnTo>
                <a:lnTo>
                  <a:pt x="3012" y="907"/>
                </a:lnTo>
                <a:lnTo>
                  <a:pt x="1506" y="0"/>
                </a:lnTo>
                <a:lnTo>
                  <a:pt x="0" y="907"/>
                </a:lnTo>
                <a:lnTo>
                  <a:pt x="176" y="1258"/>
                </a:lnTo>
                <a:lnTo>
                  <a:pt x="278" y="1258"/>
                </a:lnTo>
                <a:lnTo>
                  <a:pt x="278" y="2529"/>
                </a:lnTo>
                <a:lnTo>
                  <a:pt x="0" y="2529"/>
                </a:lnTo>
                <a:lnTo>
                  <a:pt x="0" y="2880"/>
                </a:lnTo>
                <a:lnTo>
                  <a:pt x="3012" y="2880"/>
                </a:lnTo>
                <a:lnTo>
                  <a:pt x="3012" y="2529"/>
                </a:lnTo>
                <a:lnTo>
                  <a:pt x="2734" y="2529"/>
                </a:lnTo>
                <a:lnTo>
                  <a:pt x="2734" y="1258"/>
                </a:lnTo>
                <a:lnTo>
                  <a:pt x="2734" y="1258"/>
                </a:lnTo>
                <a:close/>
                <a:moveTo>
                  <a:pt x="2383" y="2529"/>
                </a:moveTo>
                <a:lnTo>
                  <a:pt x="1681" y="2529"/>
                </a:lnTo>
                <a:lnTo>
                  <a:pt x="1681" y="1258"/>
                </a:lnTo>
                <a:lnTo>
                  <a:pt x="2383" y="1258"/>
                </a:lnTo>
                <a:lnTo>
                  <a:pt x="2383" y="2529"/>
                </a:lnTo>
                <a:lnTo>
                  <a:pt x="2383" y="2529"/>
                </a:lnTo>
                <a:close/>
                <a:moveTo>
                  <a:pt x="1506" y="407"/>
                </a:moveTo>
                <a:lnTo>
                  <a:pt x="2336" y="907"/>
                </a:lnTo>
                <a:lnTo>
                  <a:pt x="676" y="907"/>
                </a:lnTo>
                <a:lnTo>
                  <a:pt x="1506" y="407"/>
                </a:lnTo>
                <a:close/>
                <a:moveTo>
                  <a:pt x="629" y="1258"/>
                </a:moveTo>
                <a:lnTo>
                  <a:pt x="1331" y="1258"/>
                </a:lnTo>
                <a:lnTo>
                  <a:pt x="1331" y="2529"/>
                </a:lnTo>
                <a:lnTo>
                  <a:pt x="629" y="2529"/>
                </a:lnTo>
                <a:lnTo>
                  <a:pt x="629" y="1258"/>
                </a:lnTo>
                <a:close/>
              </a:path>
            </a:pathLst>
          </a:custGeom>
          <a:solidFill>
            <a:srgbClr val="C00000"/>
          </a:solidFill>
          <a:ln w="15875">
            <a:solidFill>
              <a:srgbClr val="F8F8F8"/>
            </a:solidFill>
            <a:miter lim="800000"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5" name="Freeform 122"/>
          <p:cNvSpPr>
            <a:spLocks noEditPoints="1"/>
          </p:cNvSpPr>
          <p:nvPr/>
        </p:nvSpPr>
        <p:spPr bwMode="auto">
          <a:xfrm>
            <a:off x="4504240" y="1619715"/>
            <a:ext cx="480825" cy="393687"/>
          </a:xfrm>
          <a:custGeom>
            <a:avLst/>
            <a:gdLst>
              <a:gd name="T0" fmla="*/ 116 w 128"/>
              <a:gd name="T1" fmla="*/ 36 h 104"/>
              <a:gd name="T2" fmla="*/ 124 w 128"/>
              <a:gd name="T3" fmla="*/ 20 h 104"/>
              <a:gd name="T4" fmla="*/ 104 w 128"/>
              <a:gd name="T5" fmla="*/ 0 h 104"/>
              <a:gd name="T6" fmla="*/ 84 w 128"/>
              <a:gd name="T7" fmla="*/ 20 h 104"/>
              <a:gd name="T8" fmla="*/ 92 w 128"/>
              <a:gd name="T9" fmla="*/ 36 h 104"/>
              <a:gd name="T10" fmla="*/ 84 w 128"/>
              <a:gd name="T11" fmla="*/ 43 h 104"/>
              <a:gd name="T12" fmla="*/ 64 w 128"/>
              <a:gd name="T13" fmla="*/ 32 h 104"/>
              <a:gd name="T14" fmla="*/ 44 w 128"/>
              <a:gd name="T15" fmla="*/ 43 h 104"/>
              <a:gd name="T16" fmla="*/ 36 w 128"/>
              <a:gd name="T17" fmla="*/ 36 h 104"/>
              <a:gd name="T18" fmla="*/ 44 w 128"/>
              <a:gd name="T19" fmla="*/ 20 h 104"/>
              <a:gd name="T20" fmla="*/ 24 w 128"/>
              <a:gd name="T21" fmla="*/ 0 h 104"/>
              <a:gd name="T22" fmla="*/ 4 w 128"/>
              <a:gd name="T23" fmla="*/ 20 h 104"/>
              <a:gd name="T24" fmla="*/ 12 w 128"/>
              <a:gd name="T25" fmla="*/ 36 h 104"/>
              <a:gd name="T26" fmla="*/ 0 w 128"/>
              <a:gd name="T27" fmla="*/ 56 h 104"/>
              <a:gd name="T28" fmla="*/ 8 w 128"/>
              <a:gd name="T29" fmla="*/ 56 h 104"/>
              <a:gd name="T30" fmla="*/ 24 w 128"/>
              <a:gd name="T31" fmla="*/ 40 h 104"/>
              <a:gd name="T32" fmla="*/ 40 w 128"/>
              <a:gd name="T33" fmla="*/ 56 h 104"/>
              <a:gd name="T34" fmla="*/ 50 w 128"/>
              <a:gd name="T35" fmla="*/ 75 h 104"/>
              <a:gd name="T36" fmla="*/ 32 w 128"/>
              <a:gd name="T37" fmla="*/ 104 h 104"/>
              <a:gd name="T38" fmla="*/ 40 w 128"/>
              <a:gd name="T39" fmla="*/ 104 h 104"/>
              <a:gd name="T40" fmla="*/ 64 w 128"/>
              <a:gd name="T41" fmla="*/ 80 h 104"/>
              <a:gd name="T42" fmla="*/ 88 w 128"/>
              <a:gd name="T43" fmla="*/ 104 h 104"/>
              <a:gd name="T44" fmla="*/ 96 w 128"/>
              <a:gd name="T45" fmla="*/ 104 h 104"/>
              <a:gd name="T46" fmla="*/ 78 w 128"/>
              <a:gd name="T47" fmla="*/ 75 h 104"/>
              <a:gd name="T48" fmla="*/ 88 w 128"/>
              <a:gd name="T49" fmla="*/ 56 h 104"/>
              <a:gd name="T50" fmla="*/ 104 w 128"/>
              <a:gd name="T51" fmla="*/ 40 h 104"/>
              <a:gd name="T52" fmla="*/ 120 w 128"/>
              <a:gd name="T53" fmla="*/ 56 h 104"/>
              <a:gd name="T54" fmla="*/ 128 w 128"/>
              <a:gd name="T55" fmla="*/ 56 h 104"/>
              <a:gd name="T56" fmla="*/ 116 w 128"/>
              <a:gd name="T57" fmla="*/ 36 h 104"/>
              <a:gd name="T58" fmla="*/ 24 w 128"/>
              <a:gd name="T59" fmla="*/ 32 h 104"/>
              <a:gd name="T60" fmla="*/ 12 w 128"/>
              <a:gd name="T61" fmla="*/ 20 h 104"/>
              <a:gd name="T62" fmla="*/ 24 w 128"/>
              <a:gd name="T63" fmla="*/ 8 h 104"/>
              <a:gd name="T64" fmla="*/ 36 w 128"/>
              <a:gd name="T65" fmla="*/ 20 h 104"/>
              <a:gd name="T66" fmla="*/ 24 w 128"/>
              <a:gd name="T67" fmla="*/ 32 h 104"/>
              <a:gd name="T68" fmla="*/ 64 w 128"/>
              <a:gd name="T69" fmla="*/ 72 h 104"/>
              <a:gd name="T70" fmla="*/ 48 w 128"/>
              <a:gd name="T71" fmla="*/ 56 h 104"/>
              <a:gd name="T72" fmla="*/ 64 w 128"/>
              <a:gd name="T73" fmla="*/ 40 h 104"/>
              <a:gd name="T74" fmla="*/ 80 w 128"/>
              <a:gd name="T75" fmla="*/ 56 h 104"/>
              <a:gd name="T76" fmla="*/ 64 w 128"/>
              <a:gd name="T77" fmla="*/ 72 h 104"/>
              <a:gd name="T78" fmla="*/ 104 w 128"/>
              <a:gd name="T79" fmla="*/ 32 h 104"/>
              <a:gd name="T80" fmla="*/ 92 w 128"/>
              <a:gd name="T81" fmla="*/ 20 h 104"/>
              <a:gd name="T82" fmla="*/ 104 w 128"/>
              <a:gd name="T83" fmla="*/ 8 h 104"/>
              <a:gd name="T84" fmla="*/ 116 w 128"/>
              <a:gd name="T85" fmla="*/ 20 h 104"/>
              <a:gd name="T86" fmla="*/ 104 w 128"/>
              <a:gd name="T87" fmla="*/ 32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28" h="104">
                <a:moveTo>
                  <a:pt x="116" y="36"/>
                </a:moveTo>
                <a:cubicBezTo>
                  <a:pt x="121" y="32"/>
                  <a:pt x="124" y="26"/>
                  <a:pt x="124" y="20"/>
                </a:cubicBezTo>
                <a:cubicBezTo>
                  <a:pt x="124" y="9"/>
                  <a:pt x="115" y="0"/>
                  <a:pt x="104" y="0"/>
                </a:cubicBezTo>
                <a:cubicBezTo>
                  <a:pt x="93" y="0"/>
                  <a:pt x="84" y="9"/>
                  <a:pt x="84" y="20"/>
                </a:cubicBezTo>
                <a:cubicBezTo>
                  <a:pt x="84" y="26"/>
                  <a:pt x="87" y="32"/>
                  <a:pt x="92" y="36"/>
                </a:cubicBezTo>
                <a:cubicBezTo>
                  <a:pt x="89" y="37"/>
                  <a:pt x="86" y="40"/>
                  <a:pt x="84" y="43"/>
                </a:cubicBezTo>
                <a:cubicBezTo>
                  <a:pt x="80" y="36"/>
                  <a:pt x="72" y="32"/>
                  <a:pt x="64" y="32"/>
                </a:cubicBezTo>
                <a:cubicBezTo>
                  <a:pt x="56" y="32"/>
                  <a:pt x="48" y="36"/>
                  <a:pt x="44" y="43"/>
                </a:cubicBezTo>
                <a:cubicBezTo>
                  <a:pt x="42" y="40"/>
                  <a:pt x="39" y="37"/>
                  <a:pt x="36" y="36"/>
                </a:cubicBezTo>
                <a:cubicBezTo>
                  <a:pt x="41" y="32"/>
                  <a:pt x="44" y="26"/>
                  <a:pt x="44" y="20"/>
                </a:cubicBezTo>
                <a:cubicBezTo>
                  <a:pt x="44" y="9"/>
                  <a:pt x="35" y="0"/>
                  <a:pt x="24" y="0"/>
                </a:cubicBezTo>
                <a:cubicBezTo>
                  <a:pt x="13" y="0"/>
                  <a:pt x="4" y="9"/>
                  <a:pt x="4" y="20"/>
                </a:cubicBezTo>
                <a:cubicBezTo>
                  <a:pt x="4" y="26"/>
                  <a:pt x="7" y="32"/>
                  <a:pt x="12" y="36"/>
                </a:cubicBezTo>
                <a:cubicBezTo>
                  <a:pt x="5" y="40"/>
                  <a:pt x="0" y="47"/>
                  <a:pt x="0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7"/>
                  <a:pt x="15" y="40"/>
                  <a:pt x="24" y="40"/>
                </a:cubicBezTo>
                <a:cubicBezTo>
                  <a:pt x="33" y="40"/>
                  <a:pt x="40" y="47"/>
                  <a:pt x="40" y="56"/>
                </a:cubicBezTo>
                <a:cubicBezTo>
                  <a:pt x="40" y="64"/>
                  <a:pt x="44" y="71"/>
                  <a:pt x="50" y="75"/>
                </a:cubicBezTo>
                <a:cubicBezTo>
                  <a:pt x="39" y="81"/>
                  <a:pt x="32" y="91"/>
                  <a:pt x="32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91"/>
                  <a:pt x="51" y="80"/>
                  <a:pt x="64" y="80"/>
                </a:cubicBezTo>
                <a:cubicBezTo>
                  <a:pt x="77" y="80"/>
                  <a:pt x="88" y="91"/>
                  <a:pt x="88" y="104"/>
                </a:cubicBezTo>
                <a:cubicBezTo>
                  <a:pt x="96" y="104"/>
                  <a:pt x="96" y="104"/>
                  <a:pt x="96" y="104"/>
                </a:cubicBezTo>
                <a:cubicBezTo>
                  <a:pt x="96" y="91"/>
                  <a:pt x="89" y="81"/>
                  <a:pt x="78" y="75"/>
                </a:cubicBezTo>
                <a:cubicBezTo>
                  <a:pt x="84" y="71"/>
                  <a:pt x="88" y="64"/>
                  <a:pt x="88" y="56"/>
                </a:cubicBezTo>
                <a:cubicBezTo>
                  <a:pt x="88" y="47"/>
                  <a:pt x="95" y="40"/>
                  <a:pt x="104" y="40"/>
                </a:cubicBezTo>
                <a:cubicBezTo>
                  <a:pt x="113" y="40"/>
                  <a:pt x="120" y="47"/>
                  <a:pt x="120" y="56"/>
                </a:cubicBezTo>
                <a:cubicBezTo>
                  <a:pt x="128" y="56"/>
                  <a:pt x="128" y="56"/>
                  <a:pt x="128" y="56"/>
                </a:cubicBezTo>
                <a:cubicBezTo>
                  <a:pt x="128" y="47"/>
                  <a:pt x="123" y="40"/>
                  <a:pt x="116" y="36"/>
                </a:cubicBezTo>
                <a:close/>
                <a:moveTo>
                  <a:pt x="24" y="32"/>
                </a:moveTo>
                <a:cubicBezTo>
                  <a:pt x="17" y="32"/>
                  <a:pt x="12" y="27"/>
                  <a:pt x="12" y="20"/>
                </a:cubicBezTo>
                <a:cubicBezTo>
                  <a:pt x="12" y="13"/>
                  <a:pt x="17" y="8"/>
                  <a:pt x="24" y="8"/>
                </a:cubicBezTo>
                <a:cubicBezTo>
                  <a:pt x="31" y="8"/>
                  <a:pt x="36" y="13"/>
                  <a:pt x="36" y="20"/>
                </a:cubicBezTo>
                <a:cubicBezTo>
                  <a:pt x="36" y="27"/>
                  <a:pt x="31" y="32"/>
                  <a:pt x="24" y="32"/>
                </a:cubicBezTo>
                <a:close/>
                <a:moveTo>
                  <a:pt x="64" y="72"/>
                </a:moveTo>
                <a:cubicBezTo>
                  <a:pt x="55" y="72"/>
                  <a:pt x="48" y="65"/>
                  <a:pt x="48" y="56"/>
                </a:cubicBezTo>
                <a:cubicBezTo>
                  <a:pt x="48" y="47"/>
                  <a:pt x="55" y="40"/>
                  <a:pt x="64" y="40"/>
                </a:cubicBezTo>
                <a:cubicBezTo>
                  <a:pt x="73" y="40"/>
                  <a:pt x="80" y="47"/>
                  <a:pt x="80" y="56"/>
                </a:cubicBezTo>
                <a:cubicBezTo>
                  <a:pt x="80" y="65"/>
                  <a:pt x="73" y="72"/>
                  <a:pt x="64" y="72"/>
                </a:cubicBezTo>
                <a:close/>
                <a:moveTo>
                  <a:pt x="104" y="32"/>
                </a:moveTo>
                <a:cubicBezTo>
                  <a:pt x="97" y="32"/>
                  <a:pt x="92" y="27"/>
                  <a:pt x="92" y="20"/>
                </a:cubicBezTo>
                <a:cubicBezTo>
                  <a:pt x="92" y="13"/>
                  <a:pt x="97" y="8"/>
                  <a:pt x="104" y="8"/>
                </a:cubicBezTo>
                <a:cubicBezTo>
                  <a:pt x="111" y="8"/>
                  <a:pt x="116" y="13"/>
                  <a:pt x="116" y="20"/>
                </a:cubicBezTo>
                <a:cubicBezTo>
                  <a:pt x="116" y="27"/>
                  <a:pt x="111" y="32"/>
                  <a:pt x="104" y="32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89630" tIns="44814" rIns="89630" bIns="4481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9621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0" name="Collaborative"/>
          <p:cNvSpPr txBox="1">
            <a:spLocks/>
          </p:cNvSpPr>
          <p:nvPr/>
        </p:nvSpPr>
        <p:spPr>
          <a:xfrm>
            <a:off x="7521262" y="4820197"/>
            <a:ext cx="4417553" cy="916539"/>
          </a:xfrm>
          <a:prstGeom prst="rect">
            <a:avLst/>
          </a:prstGeom>
        </p:spPr>
        <p:txBody>
          <a:bodyPr vert="horz" wrap="square" lIns="89617" tIns="89617" rIns="89617" bIns="89617" rtlCol="0" anchor="t" anchorCtr="0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1pPr>
            <a:lvl2pPr marL="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4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2pPr>
            <a:lvl3pPr marL="2286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3pPr>
            <a:lvl4pPr marL="4572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4pPr>
            <a:lvl5pPr marL="685800" marR="0" indent="0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 Semilight" panose="020B0402040204020203" pitchFamily="34" charset="0"/>
              </a:defRPr>
            </a:lvl5pPr>
            <a:lvl6pPr marL="2565040" indent="-233186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3031412" indent="-233186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97783" indent="-233186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964155" indent="-233186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0" defTabSz="896042">
              <a:spcAft>
                <a:spcPts val="588"/>
              </a:spcAft>
              <a:defRPr/>
            </a:pPr>
            <a:r>
              <a:rPr lang="en-US" sz="2000" kern="0" spc="-147" dirty="0">
                <a:solidFill>
                  <a:srgbClr val="C00000"/>
                </a:solidFill>
                <a:latin typeface="Segoe UI Semibold" charset="0"/>
                <a:ea typeface="Segoe UI Semibold" charset="0"/>
                <a:cs typeface="Segoe UI Semibold" charset="0"/>
              </a:rPr>
              <a:t>Citizens too, have their role in making their city better organized by respecting urban planning laws </a:t>
            </a:r>
            <a:endParaRPr kumimoji="0" lang="en-US" sz="2000" b="0" i="0" u="none" strike="noStrike" kern="0" cap="none" spc="-147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 Semibold" charset="0"/>
              <a:ea typeface="Segoe UI Semibold" charset="0"/>
              <a:cs typeface="Segoe UI Semibold" charset="0"/>
            </a:endParaRPr>
          </a:p>
        </p:txBody>
      </p:sp>
      <p:grpSp>
        <p:nvGrpSpPr>
          <p:cNvPr id="66" name="Groupe 65"/>
          <p:cNvGrpSpPr/>
          <p:nvPr/>
        </p:nvGrpSpPr>
        <p:grpSpPr>
          <a:xfrm>
            <a:off x="-330449" y="-11574"/>
            <a:ext cx="12605844" cy="2844030"/>
            <a:chOff x="-243255" y="-26454"/>
            <a:chExt cx="12605844" cy="2844030"/>
          </a:xfrm>
        </p:grpSpPr>
        <p:grpSp>
          <p:nvGrpSpPr>
            <p:cNvPr id="67" name="Groupe 66"/>
            <p:cNvGrpSpPr/>
            <p:nvPr/>
          </p:nvGrpSpPr>
          <p:grpSpPr>
            <a:xfrm>
              <a:off x="-243255" y="-26454"/>
              <a:ext cx="12605844" cy="2844030"/>
              <a:chOff x="-243255" y="-26454"/>
              <a:chExt cx="12605844" cy="2844030"/>
            </a:xfrm>
          </p:grpSpPr>
          <p:grpSp>
            <p:nvGrpSpPr>
              <p:cNvPr id="69" name="Groupe 68"/>
              <p:cNvGrpSpPr/>
              <p:nvPr/>
            </p:nvGrpSpPr>
            <p:grpSpPr>
              <a:xfrm>
                <a:off x="-243255" y="-20901"/>
                <a:ext cx="12605844" cy="2838477"/>
                <a:chOff x="-447124" y="-1392918"/>
                <a:chExt cx="12605844" cy="2838477"/>
              </a:xfrm>
            </p:grpSpPr>
            <p:grpSp>
              <p:nvGrpSpPr>
                <p:cNvPr id="71" name="Groupe 70"/>
                <p:cNvGrpSpPr/>
                <p:nvPr/>
              </p:nvGrpSpPr>
              <p:grpSpPr>
                <a:xfrm>
                  <a:off x="-447124" y="-1383011"/>
                  <a:ext cx="12605844" cy="2828570"/>
                  <a:chOff x="-261590" y="2088"/>
                  <a:chExt cx="12605844" cy="2828570"/>
                </a:xfrm>
              </p:grpSpPr>
              <p:sp>
                <p:nvSpPr>
                  <p:cNvPr id="79" name="Rectangle 78"/>
                  <p:cNvSpPr/>
                  <p:nvPr/>
                </p:nvSpPr>
                <p:spPr bwMode="auto">
                  <a:xfrm>
                    <a:off x="-261590" y="2088"/>
                    <a:ext cx="12462327" cy="842955"/>
                  </a:xfrm>
                  <a:prstGeom prst="rect">
                    <a:avLst/>
                  </a:prstGeom>
                  <a:solidFill>
                    <a:schemeClr val="bg2">
                      <a:alpha val="87843"/>
                    </a:schemeClr>
                  </a:solidFill>
                  <a:ln w="10795" cap="flat" cmpd="sng" algn="ctr">
                    <a:noFill/>
                    <a:prstDash val="solid"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0" tIns="45713" rIns="0" bIns="45713" numCol="1" rtlCol="0" anchor="ctr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ctr" defTabSz="913927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961" b="0" i="0" u="none" strike="noStrike" kern="0" cap="none" spc="0" normalizeH="0" baseline="0" noProof="0" dirty="0">
                      <a:ln>
                        <a:noFill/>
                      </a:ln>
                      <a:gradFill>
                        <a:gsLst>
                          <a:gs pos="5439">
                            <a:srgbClr val="F8F8F8"/>
                          </a:gs>
                          <a:gs pos="10000">
                            <a:srgbClr val="F8F8F8"/>
                          </a:gs>
                        </a:gsLst>
                        <a:lin ang="5400000" scaled="0"/>
                      </a:gradFill>
                      <a:effectLst/>
                      <a:uLnTx/>
                      <a:uFillTx/>
                      <a:latin typeface="Segoe U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0" name="Title 3"/>
                  <p:cNvSpPr txBox="1">
                    <a:spLocks/>
                  </p:cNvSpPr>
                  <p:nvPr/>
                </p:nvSpPr>
                <p:spPr>
                  <a:xfrm>
                    <a:off x="6227345" y="66088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Business and </a:t>
                    </a:r>
                    <a:r>
                      <a:rPr lang="fr-FR" sz="20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financial</a:t>
                    </a: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 </a:t>
                    </a:r>
                    <a:r>
                      <a:rPr lang="fr-FR" sz="20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study</a:t>
                    </a:r>
                    <a:endParaRPr lang="fr-FR" sz="20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1" name="Rectangle 80"/>
                  <p:cNvSpPr/>
                  <p:nvPr/>
                </p:nvSpPr>
                <p:spPr>
                  <a:xfrm>
                    <a:off x="4565595" y="2088"/>
                    <a:ext cx="1660720" cy="845041"/>
                  </a:xfrm>
                  <a:prstGeom prst="rect">
                    <a:avLst/>
                  </a:prstGeom>
                  <a:solidFill>
                    <a:srgbClr val="EAE9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82" name="Title 3"/>
                  <p:cNvSpPr txBox="1">
                    <a:spLocks/>
                  </p:cNvSpPr>
                  <p:nvPr/>
                </p:nvSpPr>
                <p:spPr>
                  <a:xfrm>
                    <a:off x="10072102" y="152874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3" name="Title 3"/>
                  <p:cNvSpPr txBox="1">
                    <a:spLocks/>
                  </p:cNvSpPr>
                  <p:nvPr/>
                </p:nvSpPr>
                <p:spPr>
                  <a:xfrm>
                    <a:off x="-32990" y="156593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Problem</a:t>
                    </a: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4" name="Title 3"/>
                  <p:cNvSpPr txBox="1">
                    <a:spLocks/>
                  </p:cNvSpPr>
                  <p:nvPr/>
                </p:nvSpPr>
                <p:spPr>
                  <a:xfrm>
                    <a:off x="2224933" y="160996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Expressed</a:t>
                    </a:r>
                    <a:r>
                      <a:rPr lang="fr-FR" sz="2000" dirty="0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 </a:t>
                    </a:r>
                    <a:r>
                      <a:rPr lang="fr-FR" sz="2000" dirty="0" err="1">
                        <a:solidFill>
                          <a:schemeClr val="bg2">
                            <a:lumMod val="50000"/>
                          </a:schemeClr>
                        </a:solidFill>
                        <a:latin typeface="ADAM.CG PRO" pitchFamily="50" charset="0"/>
                      </a:rPr>
                      <a:t>need</a:t>
                    </a:r>
                    <a:endParaRPr lang="en-US" sz="4800" dirty="0">
                      <a:solidFill>
                        <a:schemeClr val="bg2">
                          <a:lumMod val="50000"/>
                        </a:schemeClr>
                      </a:solidFill>
                      <a:latin typeface="ADAM.CG PRO" pitchFamily="50" charset="0"/>
                    </a:endParaRPr>
                  </a:p>
                </p:txBody>
              </p:sp>
              <p:sp>
                <p:nvSpPr>
                  <p:cNvPr id="85" name="Title 3"/>
                  <p:cNvSpPr txBox="1">
                    <a:spLocks/>
                  </p:cNvSpPr>
                  <p:nvPr/>
                </p:nvSpPr>
                <p:spPr>
                  <a:xfrm>
                    <a:off x="4258101" y="152873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r>
                      <a:rPr lang="fr-FR" sz="2000" dirty="0">
                        <a:solidFill>
                          <a:srgbClr val="767171"/>
                        </a:solidFill>
                        <a:latin typeface="ADAM.CG PRO" pitchFamily="50" charset="0"/>
                      </a:rPr>
                      <a:t>solution</a:t>
                    </a:r>
                  </a:p>
                </p:txBody>
              </p:sp>
              <p:sp>
                <p:nvSpPr>
                  <p:cNvPr id="86" name="Title 3"/>
                  <p:cNvSpPr txBox="1">
                    <a:spLocks/>
                  </p:cNvSpPr>
                  <p:nvPr/>
                </p:nvSpPr>
                <p:spPr>
                  <a:xfrm>
                    <a:off x="8663117" y="1931249"/>
                    <a:ext cx="2272152" cy="899409"/>
                  </a:xfrm>
                  <a:prstGeom prst="rect">
                    <a:avLst/>
                  </a:prstGeom>
                </p:spPr>
                <p:txBody>
                  <a:bodyPr vert="horz" wrap="square" lIns="146304" tIns="91440" rIns="146304" bIns="91440" rtlCol="0" anchor="t">
                    <a:noAutofit/>
                  </a:bodyPr>
                  <a:lstStyle>
                    <a:lvl1pPr algn="l" defTabSz="914367" rtl="0" eaLnBrk="1" latinLnBrk="0" hangingPunct="1">
                      <a:lnSpc>
                        <a:spcPct val="90000"/>
                      </a:lnSpc>
                      <a:spcBef>
                        <a:spcPct val="0"/>
                      </a:spcBef>
                      <a:buNone/>
                      <a:defRPr lang="en-US" sz="4705" b="0" kern="1200" cap="none" spc="-100" baseline="0" dirty="0" smtClean="0">
                        <a:ln w="3175">
                          <a:noFill/>
                        </a:ln>
                        <a:gradFill>
                          <a:gsLst>
                            <a:gs pos="1250">
                              <a:schemeClr val="tx1"/>
                            </a:gs>
                            <a:gs pos="100000">
                              <a:schemeClr val="tx1"/>
                            </a:gs>
                          </a:gsLst>
                          <a:lin ang="5400000" scaled="0"/>
                        </a:gradFill>
                        <a:effectLst/>
                        <a:latin typeface="+mj-lt"/>
                        <a:ea typeface="+mn-ea"/>
                        <a:cs typeface="Segoe UI" pitchFamily="34" charset="0"/>
                      </a:defRPr>
                    </a:lvl1pPr>
                  </a:lstStyle>
                  <a:p>
                    <a:pPr lvl="0" algn="ctr">
                      <a:defRPr/>
                    </a:pPr>
                    <a:endParaRPr lang="en-US" sz="4800" dirty="0">
                      <a:solidFill>
                        <a:srgbClr val="C00000"/>
                      </a:solidFill>
                      <a:latin typeface="ADAM.CG PRO" pitchFamily="50" charset="0"/>
                    </a:endParaRPr>
                  </a:p>
                </p:txBody>
              </p:sp>
            </p:grpSp>
            <p:cxnSp>
              <p:nvCxnSpPr>
                <p:cNvPr id="72" name="Connecteur droit 71"/>
                <p:cNvCxnSpPr/>
                <p:nvPr/>
              </p:nvCxnSpPr>
              <p:spPr>
                <a:xfrm>
                  <a:off x="2034433" y="-1392916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Connecteur droit 72"/>
                <p:cNvCxnSpPr/>
                <p:nvPr/>
              </p:nvCxnSpPr>
              <p:spPr>
                <a:xfrm>
                  <a:off x="-175367" y="-1390628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Connecteur droit 73"/>
                <p:cNvCxnSpPr/>
                <p:nvPr/>
              </p:nvCxnSpPr>
              <p:spPr>
                <a:xfrm>
                  <a:off x="4347966" y="-1392917"/>
                  <a:ext cx="0" cy="847309"/>
                </a:xfrm>
                <a:prstGeom prst="line">
                  <a:avLst/>
                </a:prstGeom>
                <a:ln w="57150">
                  <a:solidFill>
                    <a:srgbClr val="76717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Connecteur droit 74"/>
                <p:cNvCxnSpPr/>
                <p:nvPr/>
              </p:nvCxnSpPr>
              <p:spPr>
                <a:xfrm>
                  <a:off x="6019078" y="-1390650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Connecteur droit 75"/>
                <p:cNvCxnSpPr/>
                <p:nvPr/>
              </p:nvCxnSpPr>
              <p:spPr>
                <a:xfrm>
                  <a:off x="8266980" y="-1390650"/>
                  <a:ext cx="0" cy="847309"/>
                </a:xfrm>
                <a:prstGeom prst="line">
                  <a:avLst/>
                </a:prstGeom>
                <a:ln w="5715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Connecteur droit 76"/>
                <p:cNvCxnSpPr/>
                <p:nvPr/>
              </p:nvCxnSpPr>
              <p:spPr>
                <a:xfrm>
                  <a:off x="10016383" y="-1392917"/>
                  <a:ext cx="0" cy="84730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cteur droit 77"/>
                <p:cNvCxnSpPr/>
                <p:nvPr/>
              </p:nvCxnSpPr>
              <p:spPr>
                <a:xfrm>
                  <a:off x="11968220" y="-1392918"/>
                  <a:ext cx="0" cy="847309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 69"/>
              <p:cNvSpPr/>
              <p:nvPr/>
            </p:nvSpPr>
            <p:spPr>
              <a:xfrm>
                <a:off x="10248842" y="-26454"/>
                <a:ext cx="1886831" cy="8473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defRPr/>
                </a:pPr>
                <a:r>
                  <a:rPr lang="fr-FR" sz="1900" dirty="0">
                    <a:solidFill>
                      <a:srgbClr val="C00000"/>
                    </a:solidFill>
                    <a:latin typeface="ADAM.CG PRO" pitchFamily="50" charset="0"/>
                  </a:rPr>
                  <a:t> perspective</a:t>
                </a:r>
                <a:endParaRPr lang="en-US" sz="19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sp>
          <p:nvSpPr>
            <p:cNvPr id="68" name="Title 3"/>
            <p:cNvSpPr txBox="1">
              <a:spLocks/>
            </p:cNvSpPr>
            <p:nvPr/>
          </p:nvSpPr>
          <p:spPr>
            <a:xfrm>
              <a:off x="8234427" y="147915"/>
              <a:ext cx="2272152" cy="899409"/>
            </a:xfrm>
            <a:prstGeom prst="rect">
              <a:avLst/>
            </a:prstGeom>
          </p:spPr>
          <p:txBody>
            <a:bodyPr vert="horz" wrap="square" lIns="146304" tIns="91440" rIns="146304" bIns="91440" rtlCol="0" anchor="t">
              <a:noAutofit/>
            </a:bodyPr>
            <a:lstStyle>
              <a:lvl1pPr algn="l" defTabSz="914367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4705" b="0" kern="1200" cap="none" spc="-100" baseline="0" dirty="0" smtClean="0">
                  <a:ln w="3175">
                    <a:noFill/>
                  </a:ln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lvl="0" algn="ctr">
                <a:defRPr/>
              </a:pPr>
              <a:r>
                <a:rPr lang="fr-FR" sz="20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rPr>
                <a:t>prototype</a:t>
              </a:r>
              <a:endParaRPr lang="en-US" sz="4800" dirty="0">
                <a:solidFill>
                  <a:schemeClr val="bg2">
                    <a:lumMod val="50000"/>
                  </a:schemeClr>
                </a:solidFill>
                <a:latin typeface="ADAM.CG PRO" pitchFamily="50" charset="0"/>
              </a:endParaRPr>
            </a:p>
          </p:txBody>
        </p:sp>
      </p:grpSp>
      <p:pic>
        <p:nvPicPr>
          <p:cNvPr id="87" name="Image 86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9554120" y="2161122"/>
            <a:ext cx="1295413" cy="254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348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8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3" dur="6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32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3" presetClass="path" presetSubtype="0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3933 -3.7037E-6 L -3.95833E-6 -3.7037E-6 " pathEditMode="relative" rAng="0" ptsTypes="AA">
                                      <p:cBhvr>
                                        <p:cTn id="36" dur="8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8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6" dur="6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55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63" presetClass="path" presetSubtype="0" decel="100000" fill="hold" grpId="1" nodeType="withEffect">
                                  <p:stCondLst>
                                    <p:cond delay="650"/>
                                  </p:stCondLst>
                                  <p:childTnLst>
                                    <p:animMotion origin="layout" path="M 0.13997 4.44444E-6 L 3.75E-6 4.44444E-6 " pathEditMode="relative" rAng="0" ptsTypes="AA">
                                      <p:cBhvr>
                                        <p:cTn id="59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15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8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8" presetClass="emph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9" dur="6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6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decel="100000" fill="hold" nodeType="withEffect">
                                  <p:stCondLst>
                                    <p:cond delay="650"/>
                                  </p:stCondLst>
                                  <p:childTnLst>
                                    <p:animRot by="10800000">
                                      <p:cBhvr>
                                        <p:cTn id="7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63" presetClass="path" presetSubtype="0" decel="100000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0.14441 4.81481E-6 L -4.375E-6 4.81481E-6 " pathEditMode="relative" rAng="0" ptsTypes="AA">
                                      <p:cBhvr>
                                        <p:cTn id="82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" grpId="0"/>
      <p:bldP spid="11" grpId="1"/>
      <p:bldP spid="12" grpId="0"/>
      <p:bldP spid="12" grpId="1"/>
      <p:bldP spid="18" grpId="0" animBg="1"/>
      <p:bldP spid="30" grpId="0" animBg="1"/>
      <p:bldP spid="42" grpId="0" animBg="1"/>
      <p:bldP spid="64" grpId="0" animBg="1"/>
      <p:bldP spid="65" grpId="0" animBg="1"/>
      <p:bldP spid="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6055361" y="0"/>
            <a:ext cx="6136639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-2" y="0"/>
            <a:ext cx="6096001" cy="68580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385601" y="2176316"/>
            <a:ext cx="5324793" cy="206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GB" sz="5400" b="1" dirty="0">
                <a:solidFill>
                  <a:schemeClr val="bg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Our project </a:t>
            </a:r>
            <a:r>
              <a:rPr lang="en-GB" sz="5400" b="1" dirty="0">
                <a:solidFill>
                  <a:schemeClr val="bg1">
                    <a:lumMod val="75000"/>
                  </a:schemeClr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LEGAL Edificium</a:t>
            </a:r>
          </a:p>
        </p:txBody>
      </p:sp>
      <p:sp>
        <p:nvSpPr>
          <p:cNvPr id="99" name="Title 13"/>
          <p:cNvSpPr txBox="1">
            <a:spLocks/>
          </p:cNvSpPr>
          <p:nvPr/>
        </p:nvSpPr>
        <p:spPr>
          <a:xfrm>
            <a:off x="101600" y="6416502"/>
            <a:ext cx="906716" cy="3550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Signika" panose="02010003020600000004" pitchFamily="50" charset="0"/>
              <a:ea typeface="+mj-ea"/>
              <a:cs typeface="+mj-cs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Route 159" panose="00000500000000000000" pitchFamily="50" charset="0"/>
              </a:rPr>
              <a:t>2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ute 159" panose="00000500000000000000" pitchFamily="50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7715250" y="495299"/>
            <a:ext cx="2743200" cy="539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94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3" grpId="0" animBg="1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62"/>
          <p:cNvSpPr/>
          <p:nvPr/>
        </p:nvSpPr>
        <p:spPr>
          <a:xfrm>
            <a:off x="11788" y="3914485"/>
            <a:ext cx="12180212" cy="82315"/>
          </a:xfrm>
          <a:prstGeom prst="rect">
            <a:avLst/>
          </a:prstGeom>
          <a:solidFill>
            <a:srgbClr val="767171">
              <a:alpha val="495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lvl="0"/>
            <a:endParaRPr/>
          </a:p>
        </p:txBody>
      </p:sp>
      <p:grpSp>
        <p:nvGrpSpPr>
          <p:cNvPr id="352" name="Group 351"/>
          <p:cNvGrpSpPr/>
          <p:nvPr/>
        </p:nvGrpSpPr>
        <p:grpSpPr>
          <a:xfrm>
            <a:off x="1102974" y="1669887"/>
            <a:ext cx="1937756" cy="1905349"/>
            <a:chOff x="894184" y="1763211"/>
            <a:chExt cx="2054686" cy="1905349"/>
          </a:xfrm>
          <a:solidFill>
            <a:srgbClr val="C00000"/>
          </a:solidFill>
        </p:grpSpPr>
        <p:sp>
          <p:nvSpPr>
            <p:cNvPr id="353" name="Rectangle 352"/>
            <p:cNvSpPr/>
            <p:nvPr/>
          </p:nvSpPr>
          <p:spPr>
            <a:xfrm>
              <a:off x="894186" y="1763211"/>
              <a:ext cx="2054684" cy="15432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4" name="Shape 364"/>
            <p:cNvSpPr/>
            <p:nvPr/>
          </p:nvSpPr>
          <p:spPr>
            <a:xfrm>
              <a:off x="894185" y="3274416"/>
              <a:ext cx="2054684" cy="39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147" y="0"/>
                    <a:pt x="0" y="766"/>
                    <a:pt x="0" y="1711"/>
                  </a:cubicBezTo>
                  <a:lnTo>
                    <a:pt x="0" y="16685"/>
                  </a:lnTo>
                  <a:cubicBezTo>
                    <a:pt x="0" y="17629"/>
                    <a:pt x="147" y="18395"/>
                    <a:pt x="328" y="18395"/>
                  </a:cubicBezTo>
                  <a:lnTo>
                    <a:pt x="10225" y="18395"/>
                  </a:lnTo>
                  <a:lnTo>
                    <a:pt x="10794" y="21600"/>
                  </a:lnTo>
                  <a:lnTo>
                    <a:pt x="11363" y="18395"/>
                  </a:lnTo>
                  <a:lnTo>
                    <a:pt x="21272" y="18395"/>
                  </a:lnTo>
                  <a:cubicBezTo>
                    <a:pt x="21453" y="18395"/>
                    <a:pt x="21600" y="17629"/>
                    <a:pt x="21600" y="16685"/>
                  </a:cubicBezTo>
                  <a:lnTo>
                    <a:pt x="21600" y="1711"/>
                  </a:lnTo>
                  <a:cubicBezTo>
                    <a:pt x="21600" y="766"/>
                    <a:pt x="21453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355" name="Text Placeholder 4"/>
            <p:cNvSpPr txBox="1">
              <a:spLocks/>
            </p:cNvSpPr>
            <p:nvPr/>
          </p:nvSpPr>
          <p:spPr>
            <a:xfrm>
              <a:off x="894184" y="3275340"/>
              <a:ext cx="2052543" cy="295953"/>
            </a:xfrm>
            <a:prstGeom prst="rect">
              <a:avLst/>
            </a:prstGeom>
            <a:grpFill/>
          </p:spPr>
          <p:txBody>
            <a:bodyPr wrap="square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GB" sz="1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9407471" y="2033555"/>
            <a:ext cx="1937756" cy="1537738"/>
            <a:chOff x="6392820" y="1763211"/>
            <a:chExt cx="2054879" cy="1905350"/>
          </a:xfrm>
          <a:solidFill>
            <a:srgbClr val="C00000"/>
          </a:solidFill>
        </p:grpSpPr>
        <p:grpSp>
          <p:nvGrpSpPr>
            <p:cNvPr id="357" name="Group 356"/>
            <p:cNvGrpSpPr/>
            <p:nvPr/>
          </p:nvGrpSpPr>
          <p:grpSpPr>
            <a:xfrm>
              <a:off x="6393015" y="1763211"/>
              <a:ext cx="2054684" cy="1905350"/>
              <a:chOff x="6393015" y="1763211"/>
              <a:chExt cx="2054684" cy="1905350"/>
            </a:xfrm>
            <a:grpFill/>
          </p:grpSpPr>
          <p:sp>
            <p:nvSpPr>
              <p:cNvPr id="359" name="Rectangle 358"/>
              <p:cNvSpPr/>
              <p:nvPr/>
            </p:nvSpPr>
            <p:spPr>
              <a:xfrm>
                <a:off x="6400799" y="1763211"/>
                <a:ext cx="2039599" cy="1549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0" name="Shape 386"/>
              <p:cNvSpPr/>
              <p:nvPr/>
            </p:nvSpPr>
            <p:spPr>
              <a:xfrm>
                <a:off x="6393015" y="3274416"/>
                <a:ext cx="2054684" cy="3941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8" y="0"/>
                    </a:moveTo>
                    <a:cubicBezTo>
                      <a:pt x="147" y="0"/>
                      <a:pt x="0" y="766"/>
                      <a:pt x="0" y="1711"/>
                    </a:cubicBezTo>
                    <a:lnTo>
                      <a:pt x="0" y="16685"/>
                    </a:lnTo>
                    <a:cubicBezTo>
                      <a:pt x="0" y="17629"/>
                      <a:pt x="147" y="18395"/>
                      <a:pt x="328" y="18395"/>
                    </a:cubicBezTo>
                    <a:lnTo>
                      <a:pt x="10225" y="18395"/>
                    </a:lnTo>
                    <a:lnTo>
                      <a:pt x="10794" y="21600"/>
                    </a:lnTo>
                    <a:lnTo>
                      <a:pt x="11363" y="18395"/>
                    </a:lnTo>
                    <a:lnTo>
                      <a:pt x="21272" y="18395"/>
                    </a:lnTo>
                    <a:cubicBezTo>
                      <a:pt x="21453" y="18395"/>
                      <a:pt x="21600" y="17629"/>
                      <a:pt x="21600" y="16685"/>
                    </a:cubicBezTo>
                    <a:lnTo>
                      <a:pt x="21600" y="1711"/>
                    </a:lnTo>
                    <a:cubicBezTo>
                      <a:pt x="21600" y="766"/>
                      <a:pt x="21453" y="0"/>
                      <a:pt x="21272" y="0"/>
                    </a:cubicBezTo>
                    <a:lnTo>
                      <a:pt x="328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358" name="Text Placeholder 4"/>
            <p:cNvSpPr txBox="1">
              <a:spLocks/>
            </p:cNvSpPr>
            <p:nvPr/>
          </p:nvSpPr>
          <p:spPr>
            <a:xfrm>
              <a:off x="6392820" y="3275340"/>
              <a:ext cx="2052543" cy="295953"/>
            </a:xfrm>
            <a:prstGeom prst="rect">
              <a:avLst/>
            </a:prstGeom>
            <a:grpFill/>
          </p:spPr>
          <p:txBody>
            <a:bodyPr wrap="square" anchor="ctr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None/>
              </a:pPr>
              <a:endParaRPr lang="en-GB" sz="11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362" name="Group 361"/>
          <p:cNvGrpSpPr/>
          <p:nvPr/>
        </p:nvGrpSpPr>
        <p:grpSpPr>
          <a:xfrm>
            <a:off x="5475060" y="4123859"/>
            <a:ext cx="1596046" cy="2016826"/>
            <a:chOff x="3841277" y="4295330"/>
            <a:chExt cx="1596046" cy="2016826"/>
          </a:xfrm>
          <a:solidFill>
            <a:srgbClr val="C00000"/>
          </a:solidFill>
        </p:grpSpPr>
        <p:sp>
          <p:nvSpPr>
            <p:cNvPr id="364" name="Rectangle 363"/>
            <p:cNvSpPr/>
            <p:nvPr/>
          </p:nvSpPr>
          <p:spPr>
            <a:xfrm>
              <a:off x="3841279" y="4619747"/>
              <a:ext cx="1596044" cy="169240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5" name="Shape 374"/>
            <p:cNvSpPr/>
            <p:nvPr/>
          </p:nvSpPr>
          <p:spPr>
            <a:xfrm rot="10800000">
              <a:off x="3841277" y="4295330"/>
              <a:ext cx="1596045" cy="39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8" y="0"/>
                  </a:moveTo>
                  <a:cubicBezTo>
                    <a:pt x="147" y="0"/>
                    <a:pt x="0" y="766"/>
                    <a:pt x="0" y="1711"/>
                  </a:cubicBezTo>
                  <a:lnTo>
                    <a:pt x="0" y="16685"/>
                  </a:lnTo>
                  <a:cubicBezTo>
                    <a:pt x="0" y="17629"/>
                    <a:pt x="147" y="18395"/>
                    <a:pt x="328" y="18395"/>
                  </a:cubicBezTo>
                  <a:lnTo>
                    <a:pt x="10225" y="18395"/>
                  </a:lnTo>
                  <a:lnTo>
                    <a:pt x="10794" y="21600"/>
                  </a:lnTo>
                  <a:lnTo>
                    <a:pt x="11363" y="18395"/>
                  </a:lnTo>
                  <a:lnTo>
                    <a:pt x="21272" y="18395"/>
                  </a:lnTo>
                  <a:cubicBezTo>
                    <a:pt x="21453" y="18395"/>
                    <a:pt x="21600" y="17629"/>
                    <a:pt x="21600" y="16685"/>
                  </a:cubicBezTo>
                  <a:lnTo>
                    <a:pt x="21600" y="1711"/>
                  </a:lnTo>
                  <a:cubicBezTo>
                    <a:pt x="21600" y="766"/>
                    <a:pt x="21453" y="0"/>
                    <a:pt x="21272" y="0"/>
                  </a:cubicBezTo>
                  <a:lnTo>
                    <a:pt x="328" y="0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372" name="Shape 916"/>
          <p:cNvSpPr/>
          <p:nvPr/>
        </p:nvSpPr>
        <p:spPr>
          <a:xfrm rot="16200000" flipV="1">
            <a:off x="1938716" y="3825563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77" name="Shape 916"/>
          <p:cNvSpPr/>
          <p:nvPr/>
        </p:nvSpPr>
        <p:spPr>
          <a:xfrm rot="5400000">
            <a:off x="6140399" y="3845572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82" name="Shape 916"/>
          <p:cNvSpPr/>
          <p:nvPr/>
        </p:nvSpPr>
        <p:spPr>
          <a:xfrm rot="16200000" flipV="1">
            <a:off x="10230957" y="3825563"/>
            <a:ext cx="266273" cy="266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00000"/>
          </a:solidFill>
          <a:ln w="12700" cap="flat">
            <a:noFill/>
            <a:miter lim="400000"/>
          </a:ln>
          <a:effectLst/>
        </p:spPr>
        <p:txBody>
          <a:bodyPr wrap="square" lIns="50800" tIns="50800" rIns="50800" bIns="50800" numCol="1" anchor="ctr">
            <a:noAutofit/>
          </a:bodyPr>
          <a:lstStyle/>
          <a:p>
            <a:pPr lvl="0" algn="l">
              <a:defRPr sz="3100" b="1">
                <a:latin typeface="Kontrapunkt Bob Bold"/>
                <a:ea typeface="Kontrapunkt Bob Bold"/>
                <a:cs typeface="Kontrapunkt Bob Bold"/>
                <a:sym typeface="Kontrapunkt Bob Bold"/>
              </a:defRPr>
            </a:pPr>
            <a:endParaRPr/>
          </a:p>
        </p:txBody>
      </p:sp>
      <p:sp>
        <p:nvSpPr>
          <p:cNvPr id="393" name="Rectangle 392"/>
          <p:cNvSpPr/>
          <p:nvPr/>
        </p:nvSpPr>
        <p:spPr>
          <a:xfrm>
            <a:off x="515253" y="4250415"/>
            <a:ext cx="27879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Numidia BOUBADJOU</a:t>
            </a:r>
          </a:p>
        </p:txBody>
      </p:sp>
      <p:sp>
        <p:nvSpPr>
          <p:cNvPr id="396" name="Rectangle 395"/>
          <p:cNvSpPr/>
          <p:nvPr/>
        </p:nvSpPr>
        <p:spPr>
          <a:xfrm>
            <a:off x="9036718" y="4250415"/>
            <a:ext cx="25282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Yasmine AOUIMEUR</a:t>
            </a:r>
          </a:p>
        </p:txBody>
      </p:sp>
      <p:sp>
        <p:nvSpPr>
          <p:cNvPr id="399" name="Rectangle 398"/>
          <p:cNvSpPr/>
          <p:nvPr/>
        </p:nvSpPr>
        <p:spPr>
          <a:xfrm>
            <a:off x="5452310" y="3206801"/>
            <a:ext cx="1604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88232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Warda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 IDRIS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676478" y="291518"/>
            <a:ext cx="32509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600" b="1" dirty="0">
                <a:solidFill>
                  <a:srgbClr val="76717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About </a:t>
            </a:r>
            <a:r>
              <a:rPr lang="en-GB" sz="3600" b="1" dirty="0" err="1">
                <a:solidFill>
                  <a:srgbClr val="76717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themITs</a:t>
            </a:r>
            <a:r>
              <a:rPr lang="en-GB" sz="3600" b="1" dirty="0">
                <a:solidFill>
                  <a:srgbClr val="767171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algn="ctr"/>
            <a:r>
              <a:rPr lang="en-GB" sz="3600" b="1" dirty="0">
                <a:solidFill>
                  <a:srgbClr val="C00000"/>
                </a:solidFill>
                <a:latin typeface="Aller Light" panose="02000503000000020004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- TEAM 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447819" y="6481359"/>
            <a:ext cx="55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35BBC0D-156C-474B-BE53-7DA8707D3EBF}" type="slidenum"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Route 159" panose="00000500000000000000" pitchFamily="50" charset="0"/>
              </a:rPr>
              <a:t>3</a:t>
            </a:fld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Route 159" panose="00000500000000000000" pitchFamily="50" charset="0"/>
            </a:endParaRP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xmlns="" id="{60D478E9-3ED2-4FE9-A341-4732F9B9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65" y="4218376"/>
            <a:ext cx="1687634" cy="20008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4C72DEB3-8B92-4F72-9DFB-C5D4442DD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20" y="1240519"/>
            <a:ext cx="1937756" cy="223096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CFD9F013-EB02-4652-A057-F1FFDF59EE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36" y="1460695"/>
            <a:ext cx="1937756" cy="20107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-2192100" y="649768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88232"/>
            <a:r>
              <a:rPr lang="en-US" dirty="0">
                <a:solidFill>
                  <a:srgbClr val="767171"/>
                </a:solidFill>
                <a:latin typeface="Acre Medium" panose="000006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Fifth year students in computer engineering   </a:t>
            </a:r>
          </a:p>
        </p:txBody>
      </p:sp>
    </p:spTree>
    <p:extLst>
      <p:ext uri="{BB962C8B-B14F-4D97-AF65-F5344CB8AC3E}">
        <p14:creationId xmlns:p14="http://schemas.microsoft.com/office/powerpoint/2010/main" val="11693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/>
      </p:transition>
    </mc:Choice>
    <mc:Fallback xmlns="">
      <p:transition spd="slow">
        <p:pull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47"/>
          <a:stretch/>
        </p:blipFill>
        <p:spPr>
          <a:xfrm>
            <a:off x="-7082" y="-21772"/>
            <a:ext cx="1510217" cy="6879772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896" y="-4310"/>
            <a:ext cx="10307502" cy="6879772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398" y="-25400"/>
            <a:ext cx="12192000" cy="6883400"/>
          </a:xfrm>
          <a:prstGeom prst="rect">
            <a:avLst/>
          </a:prstGeom>
          <a:solidFill>
            <a:schemeClr val="tx1">
              <a:lumMod val="95000"/>
              <a:lumOff val="5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-56707" y="-25400"/>
            <a:ext cx="4775200" cy="6887028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bg1"/>
                </a:solidFill>
                <a:latin typeface="Gobold Thin" panose="02000500000000000000" pitchFamily="2" charset="0"/>
              </a:rPr>
              <a:t>Agenda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880780" y="983187"/>
            <a:ext cx="5291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1. 	</a:t>
            </a:r>
            <a:r>
              <a:rPr lang="fr-FR" sz="2400" dirty="0" err="1">
                <a:solidFill>
                  <a:schemeClr val="bg1"/>
                </a:solidFill>
                <a:latin typeface="Gobold Thin" panose="02000500000000000000" pitchFamily="2" charset="0"/>
              </a:rPr>
              <a:t>Problem</a:t>
            </a: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 and </a:t>
            </a:r>
            <a:r>
              <a:rPr lang="fr-FR" sz="2400" dirty="0" err="1">
                <a:solidFill>
                  <a:schemeClr val="bg1"/>
                </a:solidFill>
                <a:latin typeface="Gobold Thin" panose="02000500000000000000" pitchFamily="2" charset="0"/>
              </a:rPr>
              <a:t>context</a:t>
            </a:r>
            <a:endParaRPr lang="fr-FR" sz="2400" dirty="0">
              <a:solidFill>
                <a:schemeClr val="bg1"/>
              </a:solidFill>
              <a:latin typeface="Gobold Thin" panose="02000500000000000000" pitchFamily="2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907174" y="1748002"/>
            <a:ext cx="5532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2.</a:t>
            </a:r>
            <a:r>
              <a:rPr lang="fr-FR" sz="2400" dirty="0">
                <a:solidFill>
                  <a:schemeClr val="bg1"/>
                </a:solidFill>
              </a:rPr>
              <a:t>        </a:t>
            </a:r>
            <a:r>
              <a:rPr lang="fr-FR" sz="2400" dirty="0">
                <a:solidFill>
                  <a:schemeClr val="bg1"/>
                </a:solidFill>
                <a:latin typeface="Gobold Thin Light" panose="02000500000000000000" pitchFamily="2" charset="0"/>
              </a:rPr>
              <a:t> An </a:t>
            </a:r>
            <a:r>
              <a:rPr lang="fr-FR" sz="2400" dirty="0" err="1">
                <a:solidFill>
                  <a:schemeClr val="bg1"/>
                </a:solidFill>
                <a:latin typeface="Gobold Thin" panose="02000500000000000000" pitchFamily="2" charset="0"/>
              </a:rPr>
              <a:t>expressed</a:t>
            </a: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 </a:t>
            </a:r>
            <a:r>
              <a:rPr lang="fr-FR" sz="2400" dirty="0" err="1">
                <a:solidFill>
                  <a:schemeClr val="bg1"/>
                </a:solidFill>
                <a:latin typeface="Gobold Thin" panose="02000500000000000000" pitchFamily="2" charset="0"/>
              </a:rPr>
              <a:t>need</a:t>
            </a:r>
            <a:endParaRPr lang="fr-FR" sz="2400" dirty="0">
              <a:solidFill>
                <a:schemeClr val="bg1"/>
              </a:solidFill>
              <a:latin typeface="Gobold Thin" panose="02000500000000000000" pitchFamily="2" charset="0"/>
            </a:endParaRPr>
          </a:p>
          <a:p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880779" y="2610542"/>
            <a:ext cx="70816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3. 	The </a:t>
            </a:r>
            <a:r>
              <a:rPr lang="en-US" sz="2400" dirty="0">
                <a:solidFill>
                  <a:schemeClr val="bg1"/>
                </a:solidFill>
                <a:latin typeface="Gobold Thin" panose="02000500000000000000" pitchFamily="2" charset="0"/>
              </a:rPr>
              <a:t>proposed</a:t>
            </a: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 solution </a:t>
            </a:r>
          </a:p>
          <a:p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4880780" y="3469003"/>
            <a:ext cx="66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400" dirty="0">
                <a:solidFill>
                  <a:schemeClr val="bg1"/>
                </a:solidFill>
                <a:latin typeface="Gobold Thin" panose="02000500000000000000" pitchFamily="2" charset="0"/>
              </a:rPr>
              <a:t>4.        Business and financial study</a:t>
            </a:r>
          </a:p>
          <a:p>
            <a:endParaRPr lang="fr-FR" sz="24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4907175" y="5366206"/>
            <a:ext cx="7458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6.      Perspective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907175" y="4488037"/>
            <a:ext cx="687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fr-FR" sz="2400" dirty="0">
                <a:solidFill>
                  <a:schemeClr val="bg1"/>
                </a:solidFill>
                <a:latin typeface="Gobold Thin" panose="02000500000000000000" pitchFamily="2" charset="0"/>
              </a:rPr>
              <a:t>5.       Prototype</a:t>
            </a:r>
          </a:p>
          <a:p>
            <a:endParaRPr lang="fr-FR" sz="2400" dirty="0">
              <a:solidFill>
                <a:schemeClr val="bg1"/>
              </a:solidFill>
              <a:latin typeface="Aller Light" panose="02000503000000020004" pitchFamily="2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448800" y="6494689"/>
            <a:ext cx="2743200" cy="365125"/>
          </a:xfrm>
        </p:spPr>
        <p:txBody>
          <a:bodyPr/>
          <a:lstStyle/>
          <a:p>
            <a:fld id="{5F2ED0EF-EF55-4058-85B7-20CF796C823C}" type="slidenum">
              <a:rPr lang="fr-FR" sz="1600" smtClean="0"/>
              <a:t>4</a:t>
            </a:fld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45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" t="9503" r="306" b="34047"/>
          <a:stretch/>
        </p:blipFill>
        <p:spPr>
          <a:xfrm>
            <a:off x="-214752" y="-2266"/>
            <a:ext cx="12434539" cy="6917415"/>
          </a:xfrm>
          <a:prstGeom prst="rect">
            <a:avLst/>
          </a:prstGeom>
        </p:spPr>
      </p:pic>
      <p:sp>
        <p:nvSpPr>
          <p:cNvPr id="263" name="Rectangle 262"/>
          <p:cNvSpPr/>
          <p:nvPr/>
        </p:nvSpPr>
        <p:spPr bwMode="auto">
          <a:xfrm>
            <a:off x="-162401" y="1659882"/>
            <a:ext cx="12453589" cy="2903049"/>
          </a:xfrm>
          <a:prstGeom prst="rect">
            <a:avLst/>
          </a:prstGeom>
          <a:solidFill>
            <a:srgbClr val="C00000">
              <a:alpha val="78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9096984" y="6495836"/>
            <a:ext cx="2743200" cy="365125"/>
          </a:xfrm>
        </p:spPr>
        <p:txBody>
          <a:bodyPr/>
          <a:lstStyle/>
          <a:p>
            <a:fld id="{7CDD0875-12E9-4277-ABBA-1342C0D593B9}" type="slidenum">
              <a:rPr lang="fr-FR" sz="2000" b="1" smtClean="0">
                <a:solidFill>
                  <a:schemeClr val="bg1"/>
                </a:solidFill>
              </a:rPr>
              <a:t>5</a:t>
            </a:fld>
            <a:endParaRPr lang="fr-FR" sz="2000" b="1" dirty="0">
              <a:solidFill>
                <a:schemeClr val="bg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46" y="3852295"/>
            <a:ext cx="4261015" cy="2913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/>
          <p:cNvSpPr txBox="1"/>
          <p:nvPr/>
        </p:nvSpPr>
        <p:spPr>
          <a:xfrm>
            <a:off x="7321139" y="2067509"/>
            <a:ext cx="4041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Acre Medium" panose="00000600000000000000" pitchFamily="50" charset="0"/>
              </a:rPr>
              <a:t>However, local authorities  in Algeria fail to enforce the urban planning laws</a:t>
            </a:r>
            <a:endParaRPr lang="fr-FR" sz="2400" dirty="0">
              <a:solidFill>
                <a:schemeClr val="bg1"/>
              </a:solidFill>
              <a:latin typeface="Acre Medium" panose="00000600000000000000" pitchFamily="50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121387" y="1863403"/>
            <a:ext cx="36107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cre Medium" panose="00000600000000000000" pitchFamily="50" charset="0"/>
              </a:rPr>
              <a:t>Urban space and construction in Algeria and all over the world are governed by regulatory laws and standards to be respected and applied</a:t>
            </a:r>
            <a:r>
              <a:rPr lang="fr-FR" sz="2000" dirty="0"/>
              <a:t/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1"/>
          <a:stretch/>
        </p:blipFill>
        <p:spPr>
          <a:xfrm>
            <a:off x="1121387" y="3890819"/>
            <a:ext cx="3569288" cy="3159813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6209578" y="-78465"/>
            <a:ext cx="20244" cy="6993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/>
          <p:cNvGrpSpPr/>
          <p:nvPr/>
        </p:nvGrpSpPr>
        <p:grpSpPr>
          <a:xfrm>
            <a:off x="-243255" y="-20901"/>
            <a:ext cx="12605844" cy="1068225"/>
            <a:chOff x="-447124" y="-1392918"/>
            <a:chExt cx="12605844" cy="1068225"/>
          </a:xfrm>
        </p:grpSpPr>
        <p:grpSp>
          <p:nvGrpSpPr>
            <p:cNvPr id="27" name="Groupe 26"/>
            <p:cNvGrpSpPr/>
            <p:nvPr/>
          </p:nvGrpSpPr>
          <p:grpSpPr>
            <a:xfrm>
              <a:off x="-447124" y="-1385099"/>
              <a:ext cx="12605844" cy="1060406"/>
              <a:chOff x="-261590" y="0"/>
              <a:chExt cx="12605844" cy="1060406"/>
            </a:xfrm>
          </p:grpSpPr>
          <p:sp>
            <p:nvSpPr>
              <p:cNvPr id="287" name="Rectangle 286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68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 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88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289" name="Title 3"/>
              <p:cNvSpPr txBox="1">
                <a:spLocks/>
              </p:cNvSpPr>
              <p:nvPr/>
            </p:nvSpPr>
            <p:spPr>
              <a:xfrm>
                <a:off x="6227345" y="27451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financial study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90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91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54664" y="0"/>
                <a:ext cx="2150025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D70707"/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rgbClr val="D70707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25" name="Connecteur droit 24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necteur droit 291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necteur droit 292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Connecteur droit 293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Connecteur droit 294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Connecteur droit 295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Connecteur droit 296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5275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/>
          <p:cNvGrpSpPr/>
          <p:nvPr/>
        </p:nvGrpSpPr>
        <p:grpSpPr>
          <a:xfrm>
            <a:off x="533304" y="4282776"/>
            <a:ext cx="6160596" cy="1762238"/>
            <a:chOff x="533304" y="4706844"/>
            <a:chExt cx="6160596" cy="1762238"/>
          </a:xfrm>
        </p:grpSpPr>
        <p:sp>
          <p:nvSpPr>
            <p:cNvPr id="43" name="Rectangle 42"/>
            <p:cNvSpPr/>
            <p:nvPr/>
          </p:nvSpPr>
          <p:spPr>
            <a:xfrm>
              <a:off x="533304" y="4706844"/>
              <a:ext cx="6160596" cy="1762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34590" y="4744025"/>
              <a:ext cx="6096000" cy="15542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sz="2300" dirty="0">
                  <a:latin typeface="Acre Medium" panose="00000600000000000000" pitchFamily="50" charset="0"/>
                </a:rPr>
                <a:t>They want to :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300" dirty="0">
                  <a:latin typeface="Acre Medium" panose="00000600000000000000" pitchFamily="50" charset="0"/>
                </a:rPr>
                <a:t> </a:t>
              </a:r>
              <a:r>
                <a:rPr lang="en-US" sz="24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Gain more time </a:t>
              </a:r>
              <a:r>
                <a:rPr lang="en-US" sz="2300" dirty="0">
                  <a:latin typeface="Acre Medium" panose="00000600000000000000" pitchFamily="50" charset="0"/>
                </a:rPr>
                <a:t>and</a:t>
              </a:r>
              <a:r>
                <a:rPr lang="en-US" sz="24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 money</a:t>
              </a: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300" dirty="0">
                  <a:latin typeface="Acre Medium" panose="00000600000000000000" pitchFamily="50" charset="0"/>
                </a:rPr>
                <a:t>Reduce </a:t>
              </a:r>
              <a:r>
                <a:rPr lang="en-US" sz="24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effort </a:t>
              </a:r>
              <a:endParaRPr lang="en-US" sz="2300" dirty="0">
                <a:latin typeface="Acre Medium" panose="00000600000000000000" pitchFamily="50" charset="0"/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en-US" sz="2300" dirty="0">
                  <a:latin typeface="Acre Medium" panose="00000600000000000000" pitchFamily="50" charset="0"/>
                </a:rPr>
                <a:t>Be </a:t>
              </a:r>
              <a:r>
                <a:rPr lang="en-US" sz="24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more efficient</a:t>
              </a:r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502292" y="1394388"/>
            <a:ext cx="6191608" cy="2184686"/>
            <a:chOff x="234911" y="1612095"/>
            <a:chExt cx="6191608" cy="3416709"/>
          </a:xfrm>
          <a:solidFill>
            <a:schemeClr val="bg1">
              <a:lumMod val="95000"/>
            </a:schemeClr>
          </a:solidFill>
        </p:grpSpPr>
        <p:sp>
          <p:nvSpPr>
            <p:cNvPr id="46" name="Rectangle 45"/>
            <p:cNvSpPr/>
            <p:nvPr/>
          </p:nvSpPr>
          <p:spPr>
            <a:xfrm>
              <a:off x="234911" y="1612095"/>
              <a:ext cx="6160596" cy="3416709"/>
            </a:xfrm>
            <a:prstGeom prst="rect">
              <a:avLst/>
            </a:prstGeom>
            <a:grp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30519" y="2336956"/>
              <a:ext cx="6096000" cy="216604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sz="2300" dirty="0">
                  <a:latin typeface="Acre Medium" panose="00000600000000000000" pitchFamily="50" charset="0"/>
                </a:rPr>
                <a:t>The need to </a:t>
              </a:r>
              <a:r>
                <a:rPr lang="en-US" sz="28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follow-up</a:t>
              </a:r>
              <a:r>
                <a:rPr lang="en-US" sz="2300" dirty="0">
                  <a:latin typeface="Acre Medium" panose="00000600000000000000" pitchFamily="50" charset="0"/>
                </a:rPr>
                <a:t> urban constructions </a:t>
              </a:r>
              <a:r>
                <a:rPr lang="en-US" sz="28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in land</a:t>
              </a:r>
              <a:r>
                <a:rPr lang="en-US" sz="2300" dirty="0">
                  <a:latin typeface="Acre Medium" panose="00000600000000000000" pitchFamily="50" charset="0"/>
                </a:rPr>
                <a:t>,</a:t>
              </a:r>
              <a:r>
                <a:rPr lang="en-US" sz="28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 </a:t>
              </a:r>
              <a:r>
                <a:rPr lang="en-US" sz="2300" dirty="0">
                  <a:latin typeface="Acre Medium" panose="00000600000000000000" pitchFamily="50" charset="0"/>
                </a:rPr>
                <a:t>is </a:t>
              </a:r>
              <a:r>
                <a:rPr lang="en-US" sz="28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strongly expressed </a:t>
              </a:r>
              <a:endParaRPr lang="fr-FR" sz="2800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39" y="2115643"/>
            <a:ext cx="2759156" cy="2759156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8109164" y="2094521"/>
            <a:ext cx="2849797" cy="2786759"/>
          </a:xfrm>
          <a:prstGeom prst="ellipse">
            <a:avLst/>
          </a:prstGeom>
          <a:solidFill>
            <a:srgbClr val="C00000"/>
          </a:solidFill>
          <a:ln w="88900" cap="flat" cmpd="sng" algn="ctr">
            <a:noFill/>
            <a:prstDash val="solid"/>
          </a:ln>
          <a:effectLst/>
        </p:spPr>
        <p:txBody>
          <a:bodyPr wrap="none" lIns="0" tIns="627408" rIns="0" bIns="0" rtlCol="0" anchor="ctr"/>
          <a:lstStyle/>
          <a:p>
            <a:pPr marL="0" marR="0" lvl="0" indent="0" algn="ctr" defTabSz="896214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61" b="1" i="0" u="none" strike="noStrike" kern="0" cap="none" spc="118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1"/>
              </a:gradFill>
              <a:effectLst/>
              <a:uLnTx/>
              <a:uFillTx/>
              <a:latin typeface="Segoe UI"/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06900" y="809324"/>
            <a:ext cx="4321436" cy="5111031"/>
            <a:chOff x="-341671" y="647665"/>
            <a:chExt cx="4408715" cy="5214257"/>
          </a:xfrm>
          <a:noFill/>
        </p:grpSpPr>
        <p:sp>
          <p:nvSpPr>
            <p:cNvPr id="22" name="Rectangle 21"/>
            <p:cNvSpPr/>
            <p:nvPr/>
          </p:nvSpPr>
          <p:spPr bwMode="auto">
            <a:xfrm>
              <a:off x="-341671" y="647665"/>
              <a:ext cx="4408715" cy="52142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3266" y="1226212"/>
              <a:ext cx="914400" cy="914400"/>
            </a:xfrm>
            <a:prstGeom prst="ellipse">
              <a:avLst/>
            </a:prstGeom>
            <a:grpFill/>
            <a:ln w="88900" cap="flat" cmpd="sng" algn="ctr">
              <a:noFill/>
              <a:prstDash val="solid"/>
            </a:ln>
            <a:effectLst/>
          </p:spPr>
          <p:txBody>
            <a:bodyPr wrap="none" lIns="0" tIns="627408" rIns="0" bIns="0" rtlCol="0" anchor="ctr"/>
            <a:lstStyle/>
            <a:p>
              <a:pPr marL="0" marR="0" lvl="0" indent="0" algn="ctr" defTabSz="89621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1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-243255" y="-20901"/>
            <a:ext cx="12605844" cy="1068225"/>
            <a:chOff x="-447124" y="-1392918"/>
            <a:chExt cx="12605844" cy="1068225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4986"/>
              <a:ext cx="12605844" cy="1060293"/>
              <a:chOff x="-261590" y="113"/>
              <a:chExt cx="12605844" cy="1060293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solution</a:t>
                </a:r>
              </a:p>
            </p:txBody>
          </p:sp>
          <p:sp>
            <p:nvSpPr>
              <p:cNvPr id="35" name="Title 3"/>
              <p:cNvSpPr txBox="1">
                <a:spLocks/>
              </p:cNvSpPr>
              <p:nvPr/>
            </p:nvSpPr>
            <p:spPr>
              <a:xfrm>
                <a:off x="6227345" y="27451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>
                  <a:defRPr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financial study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  <a:p>
                <a:pPr lvl="0" algn="ctr">
                  <a:defRPr/>
                </a:pP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224934" y="113"/>
                <a:ext cx="2272152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EXPRESSED NEED</a:t>
                </a:r>
                <a:endParaRPr lang="en-US" sz="4800" dirty="0">
                  <a:solidFill>
                    <a:srgbClr val="C00000"/>
                  </a:solidFill>
                  <a:latin typeface="ADAM.CG PRO" pitchFamily="50" charset="0"/>
                </a:endParaRP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>
            <a:off x="7470010" y="5229079"/>
            <a:ext cx="4321436" cy="736570"/>
            <a:chOff x="7470010" y="5229079"/>
            <a:chExt cx="4321436" cy="736570"/>
          </a:xfrm>
        </p:grpSpPr>
        <p:sp>
          <p:nvSpPr>
            <p:cNvPr id="3" name="Rectangle 2"/>
            <p:cNvSpPr/>
            <p:nvPr/>
          </p:nvSpPr>
          <p:spPr>
            <a:xfrm>
              <a:off x="7486146" y="5247796"/>
              <a:ext cx="4286250" cy="7178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7470010" y="5229079"/>
              <a:ext cx="43214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ADAM.CG PRO" pitchFamily="50" charset="0"/>
                </a:rPr>
                <a:t>The need is expressed by </a:t>
              </a:r>
              <a:r>
                <a:rPr lang="en-US" sz="3200" dirty="0">
                  <a:solidFill>
                    <a:srgbClr val="C00000"/>
                  </a:solidFill>
                  <a:latin typeface="ADAM.CG PRO" pitchFamily="50" charset="0"/>
                </a:rPr>
                <a:t>PMA</a:t>
              </a:r>
              <a:r>
                <a:rPr lang="en-US" dirty="0">
                  <a:solidFill>
                    <a:srgbClr val="C00000"/>
                  </a:solidFill>
                  <a:latin typeface="ADAM.CG PRO" pitchFamily="50" charset="0"/>
                </a:rPr>
                <a:t>s</a:t>
              </a:r>
              <a:endParaRPr lang="fr-FR" sz="4800" dirty="0">
                <a:solidFill>
                  <a:srgbClr val="C00000"/>
                </a:solidFill>
                <a:latin typeface="ADAM.CG PRO" pitchFamily="50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8502" y="6573641"/>
            <a:ext cx="106539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rgbClr val="C00000"/>
                </a:solidFill>
              </a:rPr>
              <a:t>Read the article for more insights: https://www.elwatan.com/regions/centre/alger/lapc-declare-la-guerre-a-lanarchie-urbaine-16-11-2016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-243255" y="853849"/>
            <a:ext cx="12453589" cy="6066943"/>
          </a:xfrm>
          <a:prstGeom prst="rect">
            <a:avLst/>
          </a:prstGeom>
          <a:solidFill>
            <a:srgbClr val="C00000">
              <a:alpha val="86000"/>
            </a:srgbClr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3927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800" kern="0" dirty="0">
                <a:solidFill>
                  <a:schemeClr val="bg1"/>
                </a:solidFill>
                <a:latin typeface="ADAM.CG PRO" pitchFamily="50" charset="0"/>
              </a:rPr>
              <a:t>But How to deal with it ?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DAM.CG PRO" pitchFamily="50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7435836" y="5798793"/>
            <a:ext cx="4321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solidFill>
                  <a:srgbClr val="C00000"/>
                </a:solidFill>
                <a:latin typeface="ADAM.CG PRO" pitchFamily="50" charset="0"/>
              </a:rPr>
              <a:t>PMa</a:t>
            </a:r>
            <a:r>
              <a:rPr lang="en-US" sz="900" dirty="0">
                <a:solidFill>
                  <a:srgbClr val="C00000"/>
                </a:solidFill>
                <a:latin typeface="ADAM.CG PRO" pitchFamily="50" charset="0"/>
              </a:rPr>
              <a:t>: The People's Municipal Assembly</a:t>
            </a:r>
            <a:endParaRPr lang="fr-FR" sz="2000" dirty="0">
              <a:solidFill>
                <a:srgbClr val="C00000"/>
              </a:solidFill>
              <a:latin typeface="ADAM.CG PRO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990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-0.11055 -0.26041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1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0" fill="hold"/>
                                        <p:tgtEl>
                                          <p:spTgt spid="1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81481E-6 L -0.11055 -0.26041 " pathEditMode="relative" rAng="0" ptsTypes="AA">
                                      <p:cBhvr>
                                        <p:cTn id="12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34" y="-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5 -0.26041 L 4.16667E-6 -2.22222E-6 " pathEditMode="relative" rAng="0" ptsTypes="AA">
                                      <p:cBhvr>
                                        <p:cTn id="17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3009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1500" fill="hold"/>
                                        <p:tgtEl>
                                          <p:spTgt spid="1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55 -0.26041 L -1.04167E-6 -4.81481E-6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21" y="1300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" presetClass="emp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15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6" presetClass="emph" presetSubtype="0" accel="100000" fill="hold" grpId="4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5" dur="200" fill="hold"/>
                                        <p:tgtEl>
                                          <p:spTgt spid="20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accel="100000" autoRev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Scale>
                                      <p:cBhvr>
                                        <p:cTn id="27" dur="200" fill="hold"/>
                                        <p:tgtEl>
                                          <p:spTgt spid="19"/>
                                        </p:tgtEl>
                                      </p:cBhvr>
                                      <p:by x="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806900" y="809324"/>
            <a:ext cx="4321436" cy="5111031"/>
            <a:chOff x="-341671" y="647665"/>
            <a:chExt cx="4408715" cy="5214257"/>
          </a:xfrm>
          <a:noFill/>
        </p:grpSpPr>
        <p:sp>
          <p:nvSpPr>
            <p:cNvPr id="22" name="Rectangle 21"/>
            <p:cNvSpPr/>
            <p:nvPr/>
          </p:nvSpPr>
          <p:spPr bwMode="auto">
            <a:xfrm>
              <a:off x="-341671" y="647665"/>
              <a:ext cx="4408715" cy="5214257"/>
            </a:xfrm>
            <a:prstGeom prst="rect">
              <a:avLst/>
            </a:prstGeom>
            <a:grp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3927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53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233266" y="1226212"/>
              <a:ext cx="914400" cy="914400"/>
            </a:xfrm>
            <a:prstGeom prst="ellipse">
              <a:avLst/>
            </a:prstGeom>
            <a:grpFill/>
            <a:ln w="88900" cap="flat" cmpd="sng" algn="ctr">
              <a:noFill/>
              <a:prstDash val="solid"/>
            </a:ln>
            <a:effectLst/>
          </p:spPr>
          <p:txBody>
            <a:bodyPr wrap="none" lIns="0" tIns="627408" rIns="0" bIns="0" rtlCol="0" anchor="ctr"/>
            <a:lstStyle/>
            <a:p>
              <a:pPr marL="0" marR="0" lvl="0" indent="0" algn="ctr" defTabSz="896214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61" b="1" i="0" u="none" strike="noStrike" kern="0" cap="none" spc="118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/>
                <a:uLnTx/>
                <a:uFillTx/>
                <a:latin typeface="Segoe UI"/>
                <a:ea typeface="Segoe UI Black" panose="020B0A02040204020203" pitchFamily="34" charset="0"/>
                <a:cs typeface="Segoe UI Black" panose="020B0A02040204020203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7486146" y="5247796"/>
            <a:ext cx="4286250" cy="71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928082" y="1376419"/>
            <a:ext cx="6160596" cy="1572844"/>
            <a:chOff x="161969" y="2429206"/>
            <a:chExt cx="6160596" cy="3416709"/>
          </a:xfrm>
          <a:solidFill>
            <a:schemeClr val="bg1">
              <a:lumMod val="95000"/>
            </a:schemeClr>
          </a:solidFill>
        </p:grpSpPr>
        <p:sp>
          <p:nvSpPr>
            <p:cNvPr id="43" name="Rectangle 42"/>
            <p:cNvSpPr/>
            <p:nvPr/>
          </p:nvSpPr>
          <p:spPr>
            <a:xfrm>
              <a:off x="161969" y="2429206"/>
              <a:ext cx="6160596" cy="3416709"/>
            </a:xfrm>
            <a:prstGeom prst="rect">
              <a:avLst/>
            </a:prstGeom>
            <a:grp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9071" y="3156139"/>
              <a:ext cx="6096000" cy="15603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"LEGAL </a:t>
              </a:r>
              <a:r>
                <a:rPr lang="en-US" sz="2300" dirty="0" err="1">
                  <a:solidFill>
                    <a:srgbClr val="C00000"/>
                  </a:solidFill>
                  <a:latin typeface="Acre Medium" panose="00000600000000000000" pitchFamily="50" charset="0"/>
                </a:rPr>
                <a:t>Edificium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" is a system of monitoring and controlling constructions by checking their conformity with urban laws. </a:t>
              </a:r>
              <a:endParaRPr lang="fr-FR" sz="2300" dirty="0">
                <a:solidFill>
                  <a:srgbClr val="C00000"/>
                </a:solidFill>
                <a:latin typeface="Acre Medium" panose="00000600000000000000" pitchFamily="50" charset="0"/>
              </a:endParaRP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-219644" y="-26573"/>
            <a:ext cx="12605844" cy="1068225"/>
            <a:chOff x="-447124" y="-1392918"/>
            <a:chExt cx="12605844" cy="1068225"/>
          </a:xfrm>
        </p:grpSpPr>
        <p:grpSp>
          <p:nvGrpSpPr>
            <p:cNvPr id="45" name="Groupe 44"/>
            <p:cNvGrpSpPr/>
            <p:nvPr/>
          </p:nvGrpSpPr>
          <p:grpSpPr>
            <a:xfrm>
              <a:off x="-447124" y="-1383011"/>
              <a:ext cx="12605844" cy="1058318"/>
              <a:chOff x="-261590" y="2088"/>
              <a:chExt cx="12605844" cy="1058318"/>
            </a:xfrm>
          </p:grpSpPr>
          <p:sp>
            <p:nvSpPr>
              <p:cNvPr id="53" name="Rectangle 5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4" name="Title 3"/>
              <p:cNvSpPr txBox="1">
                <a:spLocks/>
              </p:cNvSpPr>
              <p:nvPr/>
            </p:nvSpPr>
            <p:spPr>
              <a:xfrm>
                <a:off x="6231633" y="13568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>
                  <a:defRPr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financial study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  <a:p>
                <a:pPr lvl="0" algn="ctr">
                  <a:defRPr/>
                </a:pP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5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60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46" name="Connecteur droit 4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xmlns="" id="{EB9ABDF3-4EE2-468E-942A-0377865C02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1" t="10959" r="27759" b="10430"/>
          <a:stretch/>
        </p:blipFill>
        <p:spPr>
          <a:xfrm>
            <a:off x="8503583" y="1216807"/>
            <a:ext cx="2743200" cy="5391151"/>
          </a:xfrm>
          <a:prstGeom prst="rect">
            <a:avLst/>
          </a:prstGeom>
        </p:spPr>
      </p:pic>
      <p:grpSp>
        <p:nvGrpSpPr>
          <p:cNvPr id="27" name="Groupe 26"/>
          <p:cNvGrpSpPr/>
          <p:nvPr/>
        </p:nvGrpSpPr>
        <p:grpSpPr>
          <a:xfrm>
            <a:off x="928082" y="3874748"/>
            <a:ext cx="6160596" cy="2527241"/>
            <a:chOff x="161969" y="2429206"/>
            <a:chExt cx="6160596" cy="3416709"/>
          </a:xfrm>
          <a:solidFill>
            <a:schemeClr val="bg1">
              <a:lumMod val="95000"/>
            </a:schemeClr>
          </a:solidFill>
        </p:grpSpPr>
        <p:sp>
          <p:nvSpPr>
            <p:cNvPr id="28" name="Rectangle 27"/>
            <p:cNvSpPr/>
            <p:nvPr/>
          </p:nvSpPr>
          <p:spPr>
            <a:xfrm>
              <a:off x="161969" y="2429206"/>
              <a:ext cx="6160596" cy="3416709"/>
            </a:xfrm>
            <a:prstGeom prst="rect">
              <a:avLst/>
            </a:prstGeom>
            <a:grpFill/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4267" y="2678429"/>
              <a:ext cx="6096000" cy="299591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/>
              <a:r>
                <a:rPr lang="en-US" sz="2300" dirty="0">
                  <a:latin typeface="Acre Medium" panose="00000600000000000000" pitchFamily="50" charset="0"/>
                </a:rPr>
                <a:t>The project is based on a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programmed drone</a:t>
              </a:r>
              <a:r>
                <a:rPr lang="en-US" sz="2300" dirty="0">
                  <a:latin typeface="Acre Medium" panose="00000600000000000000" pitchFamily="50" charset="0"/>
                </a:rPr>
                <a:t> connected with a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web platform </a:t>
              </a:r>
              <a:r>
                <a:rPr lang="en-US" sz="2300" dirty="0">
                  <a:latin typeface="Acre Medium" panose="00000600000000000000" pitchFamily="50" charset="0"/>
                </a:rPr>
                <a:t>operating with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AI </a:t>
              </a:r>
              <a:r>
                <a:rPr lang="en-US" sz="2300" dirty="0">
                  <a:latin typeface="Acre Medium" panose="00000600000000000000" pitchFamily="50" charset="0"/>
                </a:rPr>
                <a:t>and </a:t>
              </a:r>
              <a:r>
                <a:rPr lang="en-US" sz="2300" dirty="0" err="1">
                  <a:solidFill>
                    <a:srgbClr val="C00000"/>
                  </a:solidFill>
                  <a:latin typeface="Acre Medium" panose="00000600000000000000" pitchFamily="50" charset="0"/>
                </a:rPr>
                <a:t>blockchain</a:t>
              </a:r>
              <a:r>
                <a:rPr lang="en-US" sz="2300" dirty="0">
                  <a:latin typeface="Acre Medium" panose="00000600000000000000" pitchFamily="50" charset="0"/>
                </a:rPr>
                <a:t>. </a:t>
              </a:r>
            </a:p>
            <a:p>
              <a:pPr algn="ctr"/>
              <a:r>
                <a:rPr lang="en-US" sz="2300" dirty="0">
                  <a:latin typeface="Acre Medium" panose="00000600000000000000" pitchFamily="50" charset="0"/>
                </a:rPr>
                <a:t>The platform will be used by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authorities</a:t>
              </a:r>
              <a:r>
                <a:rPr lang="en-US" sz="2300" dirty="0">
                  <a:latin typeface="Acre Medium" panose="00000600000000000000" pitchFamily="50" charset="0"/>
                </a:rPr>
                <a:t> to detect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non conform </a:t>
              </a:r>
              <a:r>
                <a:rPr lang="en-US" sz="2300" dirty="0">
                  <a:latin typeface="Acre Medium" panose="00000600000000000000" pitchFamily="50" charset="0"/>
                </a:rPr>
                <a:t>constructions and decide on the </a:t>
              </a:r>
              <a:r>
                <a:rPr lang="en-US" sz="2300" dirty="0">
                  <a:solidFill>
                    <a:srgbClr val="C00000"/>
                  </a:solidFill>
                  <a:latin typeface="Acre Medium" panose="00000600000000000000" pitchFamily="50" charset="0"/>
                </a:rPr>
                <a:t>penalty</a:t>
              </a:r>
              <a:r>
                <a:rPr lang="en-US" sz="2300" dirty="0">
                  <a:latin typeface="Acre Medium" panose="00000600000000000000" pitchFamily="50" charset="0"/>
                </a:rPr>
                <a:t>. </a:t>
              </a:r>
              <a:endParaRPr lang="fr-FR" sz="2300" dirty="0">
                <a:latin typeface="Acre Medium" panose="00000600000000000000" pitchFamily="50" charset="0"/>
              </a:endParaRPr>
            </a:p>
          </p:txBody>
        </p:sp>
      </p:grpSp>
      <p:sp>
        <p:nvSpPr>
          <p:cNvPr id="30" name="ZoneTexte 29"/>
          <p:cNvSpPr txBox="1"/>
          <p:nvPr/>
        </p:nvSpPr>
        <p:spPr>
          <a:xfrm>
            <a:off x="848429" y="3352483"/>
            <a:ext cx="63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DAM.CG PRO" pitchFamily="50" charset="0"/>
              </a:rPr>
              <a:t>How does it work ? </a:t>
            </a:r>
          </a:p>
        </p:txBody>
      </p:sp>
    </p:spTree>
    <p:extLst>
      <p:ext uri="{BB962C8B-B14F-4D97-AF65-F5344CB8AC3E}">
        <p14:creationId xmlns:p14="http://schemas.microsoft.com/office/powerpoint/2010/main" val="1589060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-243255" y="-228600"/>
            <a:ext cx="12605844" cy="7086600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1" name="Image 6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8"/>
          <a:stretch/>
        </p:blipFill>
        <p:spPr>
          <a:xfrm>
            <a:off x="101341" y="2499056"/>
            <a:ext cx="1188233" cy="981854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686" y="2203128"/>
            <a:ext cx="6683893" cy="4301684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 rotWithShape="1">
          <a:blip r:embed="rId4"/>
          <a:srcRect l="2430" t="8806" r="4507" b="11154"/>
          <a:stretch/>
        </p:blipFill>
        <p:spPr>
          <a:xfrm>
            <a:off x="3411065" y="2141343"/>
            <a:ext cx="8062174" cy="3898395"/>
          </a:xfrm>
          <a:prstGeom prst="rect">
            <a:avLst/>
          </a:prstGeom>
        </p:spPr>
      </p:pic>
      <p:grpSp>
        <p:nvGrpSpPr>
          <p:cNvPr id="26" name="Groupe 25"/>
          <p:cNvGrpSpPr/>
          <p:nvPr/>
        </p:nvGrpSpPr>
        <p:grpSpPr>
          <a:xfrm>
            <a:off x="5393788" y="1371743"/>
            <a:ext cx="4963675" cy="409416"/>
            <a:chOff x="144445" y="4341392"/>
            <a:chExt cx="6674899" cy="1472457"/>
          </a:xfrm>
        </p:grpSpPr>
        <p:sp>
          <p:nvSpPr>
            <p:cNvPr id="27" name="Rectangle 26"/>
            <p:cNvSpPr/>
            <p:nvPr/>
          </p:nvSpPr>
          <p:spPr>
            <a:xfrm>
              <a:off x="144445" y="4341392"/>
              <a:ext cx="6674899" cy="14724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31343" y="4435667"/>
              <a:ext cx="6096001" cy="46166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endParaRPr lang="fr-FR" sz="2400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-243255" y="-20901"/>
            <a:ext cx="12605844" cy="1068225"/>
            <a:chOff x="-447124" y="-1392918"/>
            <a:chExt cx="12605844" cy="1068225"/>
          </a:xfrm>
        </p:grpSpPr>
        <p:grpSp>
          <p:nvGrpSpPr>
            <p:cNvPr id="6" name="Groupe 5"/>
            <p:cNvGrpSpPr/>
            <p:nvPr/>
          </p:nvGrpSpPr>
          <p:grpSpPr>
            <a:xfrm>
              <a:off x="-447124" y="-1383011"/>
              <a:ext cx="12605844" cy="1058318"/>
              <a:chOff x="-261590" y="2088"/>
              <a:chExt cx="12605844" cy="1058318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7" name="Title 3"/>
              <p:cNvSpPr txBox="1">
                <a:spLocks/>
              </p:cNvSpPr>
              <p:nvPr/>
            </p:nvSpPr>
            <p:spPr>
              <a:xfrm>
                <a:off x="6227345" y="28440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algn="ctr">
                  <a:defRPr/>
                </a:pP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financial study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9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21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Problem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5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expreSSed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need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16" name="Title 3"/>
              <p:cNvSpPr txBox="1">
                <a:spLocks/>
              </p:cNvSpPr>
              <p:nvPr/>
            </p:nvSpPr>
            <p:spPr>
              <a:xfrm>
                <a:off x="422000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7" name="Connecteur droit 6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5414289" y="1397956"/>
            <a:ext cx="49431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dirty="0">
                <a:latin typeface="Acre Medium" panose="00000600000000000000" pitchFamily="50" charset="0"/>
              </a:rPr>
              <a:t>land use plan and </a:t>
            </a:r>
            <a:r>
              <a:rPr lang="fr-FR" sz="1600" dirty="0" err="1">
                <a:latin typeface="Acre Medium" panose="00000600000000000000" pitchFamily="50" charset="0"/>
              </a:rPr>
              <a:t>declared</a:t>
            </a:r>
            <a:r>
              <a:rPr lang="fr-FR" sz="1600" dirty="0">
                <a:latin typeface="Acre Medium" panose="00000600000000000000" pitchFamily="50" charset="0"/>
              </a:rPr>
              <a:t> </a:t>
            </a:r>
            <a:r>
              <a:rPr lang="fr-FR" sz="1600" dirty="0" err="1">
                <a:latin typeface="Acre Medium" panose="00000600000000000000" pitchFamily="50" charset="0"/>
              </a:rPr>
              <a:t>consctructions</a:t>
            </a:r>
            <a:r>
              <a:rPr lang="fr-FR" sz="1600" dirty="0">
                <a:latin typeface="Acre Medium" panose="00000600000000000000" pitchFamily="50" charset="0"/>
              </a:rPr>
              <a:t> in PMA</a:t>
            </a:r>
          </a:p>
        </p:txBody>
      </p:sp>
      <p:cxnSp>
        <p:nvCxnSpPr>
          <p:cNvPr id="30" name="Connecteur en angle 29"/>
          <p:cNvCxnSpPr>
            <a:stCxn id="27" idx="1"/>
          </p:cNvCxnSpPr>
          <p:nvPr/>
        </p:nvCxnSpPr>
        <p:spPr>
          <a:xfrm rot="10800000" flipV="1">
            <a:off x="2670638" y="1576451"/>
            <a:ext cx="2723151" cy="2182748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e 41"/>
          <p:cNvGrpSpPr/>
          <p:nvPr/>
        </p:nvGrpSpPr>
        <p:grpSpPr>
          <a:xfrm>
            <a:off x="6846162" y="1264072"/>
            <a:ext cx="2274452" cy="409416"/>
            <a:chOff x="8461527" y="1175192"/>
            <a:chExt cx="2274452" cy="409416"/>
          </a:xfrm>
        </p:grpSpPr>
        <p:grpSp>
          <p:nvGrpSpPr>
            <p:cNvPr id="38" name="Groupe 37"/>
            <p:cNvGrpSpPr/>
            <p:nvPr/>
          </p:nvGrpSpPr>
          <p:grpSpPr>
            <a:xfrm>
              <a:off x="8490140" y="1175192"/>
              <a:ext cx="2213719" cy="409416"/>
              <a:chOff x="144445" y="4341392"/>
              <a:chExt cx="6282899" cy="1472457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44445" y="4341392"/>
                <a:ext cx="6160596" cy="147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31343" y="4435667"/>
                <a:ext cx="6096001" cy="4616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sz="2400" dirty="0"/>
              </a:p>
            </p:txBody>
          </p:sp>
        </p:grpSp>
        <p:sp>
          <p:nvSpPr>
            <p:cNvPr id="41" name="Rectangle 40"/>
            <p:cNvSpPr/>
            <p:nvPr/>
          </p:nvSpPr>
          <p:spPr>
            <a:xfrm>
              <a:off x="8461527" y="1215031"/>
              <a:ext cx="22744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>
                  <a:latin typeface="Acre Medium" panose="00000600000000000000" pitchFamily="50" charset="0"/>
                </a:rPr>
                <a:t>flies</a:t>
              </a:r>
              <a:r>
                <a:rPr lang="fr-FR" sz="1600" dirty="0">
                  <a:latin typeface="Acre Medium" panose="00000600000000000000" pitchFamily="50" charset="0"/>
                </a:rPr>
                <a:t> over the grounds</a:t>
              </a: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-23014" y="2134165"/>
            <a:ext cx="2398369" cy="409416"/>
            <a:chOff x="8322176" y="1144978"/>
            <a:chExt cx="2483968" cy="409416"/>
          </a:xfrm>
        </p:grpSpPr>
        <p:grpSp>
          <p:nvGrpSpPr>
            <p:cNvPr id="57" name="Groupe 56"/>
            <p:cNvGrpSpPr/>
            <p:nvPr/>
          </p:nvGrpSpPr>
          <p:grpSpPr>
            <a:xfrm>
              <a:off x="8371028" y="1144978"/>
              <a:ext cx="2332831" cy="409416"/>
              <a:chOff x="-193615" y="4232728"/>
              <a:chExt cx="6620959" cy="1472457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-193615" y="4232728"/>
                <a:ext cx="6160596" cy="147245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C0000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31343" y="4435667"/>
                <a:ext cx="6096001" cy="46166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endParaRPr lang="fr-FR" sz="2400" dirty="0"/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8322176" y="1189502"/>
              <a:ext cx="248396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>
                  <a:latin typeface="Acre Medium" panose="00000600000000000000" pitchFamily="50" charset="0"/>
                </a:rPr>
                <a:t>Urban</a:t>
              </a:r>
              <a:r>
                <a:rPr lang="fr-FR" sz="1600" dirty="0">
                  <a:latin typeface="Acre Medium" panose="00000600000000000000" pitchFamily="50" charset="0"/>
                </a:rPr>
                <a:t> planning </a:t>
              </a:r>
              <a:r>
                <a:rPr lang="fr-FR" sz="1600" dirty="0" err="1">
                  <a:latin typeface="Acre Medium" panose="00000600000000000000" pitchFamily="50" charset="0"/>
                </a:rPr>
                <a:t>laws</a:t>
              </a:r>
              <a:endParaRPr lang="fr-FR" sz="1600" dirty="0">
                <a:latin typeface="Acre Medium" panose="00000600000000000000" pitchFamily="50" charset="0"/>
              </a:endParaRPr>
            </a:p>
          </p:txBody>
        </p:sp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11" y="2695607"/>
            <a:ext cx="2797244" cy="2797244"/>
          </a:xfrm>
          <a:prstGeom prst="rect">
            <a:avLst/>
          </a:prstGeom>
        </p:spPr>
      </p:pic>
      <p:cxnSp>
        <p:nvCxnSpPr>
          <p:cNvPr id="63" name="Connecteur en angle 62"/>
          <p:cNvCxnSpPr/>
          <p:nvPr/>
        </p:nvCxnSpPr>
        <p:spPr>
          <a:xfrm>
            <a:off x="1321915" y="2895896"/>
            <a:ext cx="587943" cy="221422"/>
          </a:xfrm>
          <a:prstGeom prst="bentConnector3">
            <a:avLst>
              <a:gd name="adj1" fmla="val 99373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e 64"/>
          <p:cNvGrpSpPr/>
          <p:nvPr/>
        </p:nvGrpSpPr>
        <p:grpSpPr>
          <a:xfrm>
            <a:off x="3460487" y="2134165"/>
            <a:ext cx="8567331" cy="4457976"/>
            <a:chOff x="4411644" y="711199"/>
            <a:chExt cx="7017092" cy="2844802"/>
          </a:xfrm>
        </p:grpSpPr>
        <p:sp>
          <p:nvSpPr>
            <p:cNvPr id="66" name="Rectangle 65"/>
            <p:cNvSpPr/>
            <p:nvPr/>
          </p:nvSpPr>
          <p:spPr>
            <a:xfrm>
              <a:off x="4411644" y="711199"/>
              <a:ext cx="6604698" cy="28448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644047" y="822914"/>
              <a:ext cx="6338173" cy="60099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defTabSz="896214">
                <a:lnSpc>
                  <a:spcPct val="90000"/>
                </a:lnSpc>
                <a:spcAft>
                  <a:spcPts val="2400"/>
                </a:spcAft>
                <a:defRPr/>
              </a:pPr>
              <a:r>
                <a:rPr lang="en-US" kern="0" dirty="0">
                  <a:latin typeface="Acre Medium" panose="00000600000000000000" pitchFamily="50" charset="0"/>
                  <a:cs typeface="Bodoni Std Bold Italic"/>
                </a:rPr>
                <a:t>Use </a:t>
              </a:r>
              <a:r>
                <a:rPr lang="en-US" sz="3200" kern="0" dirty="0">
                  <a:solidFill>
                    <a:srgbClr val="C00000"/>
                  </a:solidFill>
                  <a:latin typeface="Acre Medium" panose="00000600000000000000" pitchFamily="50" charset="0"/>
                  <a:cs typeface="Bodoni Std Bold Italic"/>
                </a:rPr>
                <a:t>AI</a:t>
              </a:r>
              <a:r>
                <a:rPr lang="en-US" kern="0" dirty="0">
                  <a:latin typeface="Acre Medium" panose="00000600000000000000" pitchFamily="50" charset="0"/>
                  <a:cs typeface="Bodoni Std Bold Italic"/>
                </a:rPr>
                <a:t> algorithms to compare between the elements captured by the drone in land with the official construction plans saved in the PMA, in order to detect :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128927" y="1763518"/>
              <a:ext cx="6299809" cy="159087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marL="342900" indent="-342900" defTabSz="896214">
                <a:lnSpc>
                  <a:spcPct val="90000"/>
                </a:lnSpc>
                <a:spcAft>
                  <a:spcPts val="2400"/>
                </a:spcAft>
                <a:buFont typeface="Wingdings" panose="05000000000000000000" pitchFamily="2" charset="2"/>
                <a:buChar char="§"/>
                <a:defRPr/>
              </a:pPr>
              <a:r>
                <a:rPr lang="en-US" kern="0" dirty="0">
                  <a:latin typeface="Acre Medium" panose="00000600000000000000" pitchFamily="50" charset="0"/>
                  <a:cs typeface="Bodoni Std Bold Italic"/>
                </a:rPr>
                <a:t>Violated laws on constructions in progress</a:t>
              </a:r>
              <a:endParaRPr lang="en-US" kern="0" dirty="0">
                <a:solidFill>
                  <a:srgbClr val="C00000"/>
                </a:solidFill>
                <a:latin typeface="Acre Medium" panose="00000600000000000000" pitchFamily="50" charset="0"/>
                <a:cs typeface="Bodoni Std Bold Italic"/>
              </a:endParaRPr>
            </a:p>
          </p:txBody>
        </p:sp>
      </p:grpSp>
      <p:pic>
        <p:nvPicPr>
          <p:cNvPr id="69" name="Image 6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015" y="1176393"/>
            <a:ext cx="382515" cy="382515"/>
          </a:xfrm>
          <a:prstGeom prst="rect">
            <a:avLst/>
          </a:prstGeom>
        </p:spPr>
      </p:pic>
      <p:pic>
        <p:nvPicPr>
          <p:cNvPr id="70" name="Image 69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792" y="1956882"/>
            <a:ext cx="368319" cy="368319"/>
          </a:xfrm>
          <a:prstGeom prst="rect">
            <a:avLst/>
          </a:prstGeom>
        </p:spPr>
      </p:pic>
      <p:pic>
        <p:nvPicPr>
          <p:cNvPr id="71" name="Image 7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480" y="908811"/>
            <a:ext cx="432134" cy="432134"/>
          </a:xfrm>
          <a:prstGeom prst="rect">
            <a:avLst/>
          </a:prstGeom>
        </p:spPr>
      </p:pic>
      <p:grpSp>
        <p:nvGrpSpPr>
          <p:cNvPr id="72" name="Groupe 71"/>
          <p:cNvGrpSpPr/>
          <p:nvPr/>
        </p:nvGrpSpPr>
        <p:grpSpPr>
          <a:xfrm>
            <a:off x="8101583" y="1430408"/>
            <a:ext cx="3549282" cy="551543"/>
            <a:chOff x="290286" y="2685143"/>
            <a:chExt cx="3084451" cy="551543"/>
          </a:xfrm>
        </p:grpSpPr>
        <p:sp>
          <p:nvSpPr>
            <p:cNvPr id="73" name="Rectangle 72"/>
            <p:cNvSpPr/>
            <p:nvPr/>
          </p:nvSpPr>
          <p:spPr>
            <a:xfrm>
              <a:off x="290286" y="2685143"/>
              <a:ext cx="2670628" cy="55154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864082" y="2838511"/>
              <a:ext cx="2510655" cy="276999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/>
            <a:p>
              <a:pPr defTabSz="896214">
                <a:lnSpc>
                  <a:spcPct val="90000"/>
                </a:lnSpc>
                <a:spcAft>
                  <a:spcPts val="2400"/>
                </a:spcAft>
                <a:defRPr/>
              </a:pPr>
              <a:r>
                <a:rPr lang="en-US" sz="2000" kern="0" dirty="0">
                  <a:latin typeface="Acre Medium" panose="00000600000000000000" pitchFamily="50" charset="0"/>
                  <a:cs typeface="Bodoni Std Bold Italic"/>
                </a:rPr>
                <a:t>Result analysis  </a:t>
              </a:r>
            </a:p>
          </p:txBody>
        </p:sp>
      </p:grpSp>
      <p:pic>
        <p:nvPicPr>
          <p:cNvPr id="75" name="Image 7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212" y="935647"/>
            <a:ext cx="544443" cy="544443"/>
          </a:xfrm>
          <a:prstGeom prst="rect">
            <a:avLst/>
          </a:prstGeom>
        </p:spPr>
      </p:pic>
      <p:sp>
        <p:nvSpPr>
          <p:cNvPr id="76" name="Rectangle 75"/>
          <p:cNvSpPr/>
          <p:nvPr/>
        </p:nvSpPr>
        <p:spPr>
          <a:xfrm>
            <a:off x="4254985" y="4656253"/>
            <a:ext cx="5307863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6214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Workers that are not declared in construction sites</a:t>
            </a:r>
            <a:endParaRPr lang="fr-FR" kern="0" dirty="0">
              <a:latin typeface="Acre Medium" panose="00000600000000000000" pitchFamily="50" charset="0"/>
              <a:cs typeface="Bodoni Std Bold Italic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238336" y="4160664"/>
            <a:ext cx="457368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6214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Violated laws on completed constructions </a:t>
            </a:r>
            <a:endParaRPr lang="en-US" kern="0" dirty="0">
              <a:solidFill>
                <a:srgbClr val="C00000"/>
              </a:solidFill>
              <a:latin typeface="Acre Medium" panose="00000600000000000000" pitchFamily="50" charset="0"/>
              <a:cs typeface="Bodoni Std Bold Italic"/>
            </a:endParaRPr>
          </a:p>
        </p:txBody>
      </p:sp>
      <p:pic>
        <p:nvPicPr>
          <p:cNvPr id="89" name="Picture 2" descr="RÃ©sultat de recherche d'images pour &quot;ai robot  flat  icon&quot;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051" y="1016036"/>
            <a:ext cx="1594410" cy="1594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ctangle 53"/>
          <p:cNvSpPr/>
          <p:nvPr/>
        </p:nvSpPr>
        <p:spPr>
          <a:xfrm>
            <a:off x="4238336" y="5121963"/>
            <a:ext cx="3842719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896214">
              <a:lnSpc>
                <a:spcPct val="90000"/>
              </a:lnSpc>
              <a:spcAft>
                <a:spcPts val="2400"/>
              </a:spcAft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latin typeface="Acre Medium" panose="00000600000000000000" pitchFamily="50" charset="0"/>
                <a:cs typeface="Bodoni Std Bold Italic"/>
              </a:rPr>
              <a:t>Lands that are not declared in PMA</a:t>
            </a:r>
            <a:endParaRPr lang="fr-FR" kern="0" dirty="0">
              <a:latin typeface="Acre Medium" panose="00000600000000000000" pitchFamily="50" charset="0"/>
              <a:cs typeface="Bodoni Std Bold Italic"/>
            </a:endParaRPr>
          </a:p>
        </p:txBody>
      </p:sp>
    </p:spTree>
    <p:extLst>
      <p:ext uri="{BB962C8B-B14F-4D97-AF65-F5344CB8AC3E}">
        <p14:creationId xmlns:p14="http://schemas.microsoft.com/office/powerpoint/2010/main" val="180456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11111E-6 L -0.43619 -0.070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10" y="-354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43854 -0.0696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27" y="-349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09 -0.02269 L -0.41394 -0.06575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-215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51497 -0.414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755" y="-2071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1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2361 L 0.21731 -0.15718 L 0.52695 -0.15718 L 0.74492 -0.02361 L 0.74492 0.16782 L 0.52695 0.30255 L 0.21731 0.30255 L 2.91667E-6 0.16782 L 2.91667E-6 -0.02361 Z " pathEditMode="relative" rAng="0" ptsTypes="AAAAAAAAA">
                                      <p:cBhvr>
                                        <p:cTn id="61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240" y="9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500"/>
                            </p:stCondLst>
                            <p:childTnLst>
                              <p:par>
                                <p:cTn id="63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7 L -0.54232 0.6430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22" y="3215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-0.51224 0.29977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12" y="1497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-0.00417 L -0.54531 0.65301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229" y="32847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76" grpId="0"/>
      <p:bldP spid="77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/>
          <p:cNvGrpSpPr/>
          <p:nvPr/>
        </p:nvGrpSpPr>
        <p:grpSpPr>
          <a:xfrm>
            <a:off x="-243255" y="-20901"/>
            <a:ext cx="12605844" cy="1068225"/>
            <a:chOff x="-447124" y="-1392918"/>
            <a:chExt cx="12605844" cy="1068225"/>
          </a:xfrm>
        </p:grpSpPr>
        <p:grpSp>
          <p:nvGrpSpPr>
            <p:cNvPr id="25" name="Groupe 24"/>
            <p:cNvGrpSpPr/>
            <p:nvPr/>
          </p:nvGrpSpPr>
          <p:grpSpPr>
            <a:xfrm>
              <a:off x="-447124" y="-1383011"/>
              <a:ext cx="12605844" cy="1058318"/>
              <a:chOff x="-261590" y="2088"/>
              <a:chExt cx="12605844" cy="1058318"/>
            </a:xfrm>
          </p:grpSpPr>
          <p:sp>
            <p:nvSpPr>
              <p:cNvPr id="33" name="Rectangle 32"/>
              <p:cNvSpPr/>
              <p:nvPr/>
            </p:nvSpPr>
            <p:spPr bwMode="auto">
              <a:xfrm>
                <a:off x="-261590" y="2088"/>
                <a:ext cx="12462327" cy="842955"/>
              </a:xfrm>
              <a:prstGeom prst="rect">
                <a:avLst/>
              </a:prstGeom>
              <a:solidFill>
                <a:schemeClr val="bg2">
                  <a:alpha val="87843"/>
                </a:scheme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13" rIns="0" bIns="45713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3927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961" b="0" i="0" u="none" strike="noStrike" kern="0" cap="none" spc="0" normalizeH="0" baseline="0" noProof="0" dirty="0">
                  <a:ln>
                    <a:noFill/>
                  </a:ln>
                  <a:gradFill>
                    <a:gsLst>
                      <a:gs pos="5439">
                        <a:srgbClr val="F8F8F8"/>
                      </a:gs>
                      <a:gs pos="10000">
                        <a:srgbClr val="F8F8F8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4" name="Title 3"/>
              <p:cNvSpPr txBox="1">
                <a:spLocks/>
              </p:cNvSpPr>
              <p:nvPr/>
            </p:nvSpPr>
            <p:spPr>
              <a:xfrm>
                <a:off x="6227345" y="42508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Business and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financial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 </a:t>
                </a:r>
                <a:r>
                  <a:rPr lang="fr-FR" sz="2000" dirty="0" err="1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study</a:t>
                </a:r>
                <a:endParaRPr lang="fr-FR" sz="20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65595" y="2088"/>
                <a:ext cx="1660720" cy="84504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Title 3"/>
              <p:cNvSpPr txBox="1">
                <a:spLocks/>
              </p:cNvSpPr>
              <p:nvPr/>
            </p:nvSpPr>
            <p:spPr>
              <a:xfrm>
                <a:off x="8216092" y="160997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prototype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7" name="Title 3"/>
              <p:cNvSpPr txBox="1">
                <a:spLocks/>
              </p:cNvSpPr>
              <p:nvPr/>
            </p:nvSpPr>
            <p:spPr>
              <a:xfrm>
                <a:off x="10072102" y="152874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perspective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8" name="Title 3"/>
              <p:cNvSpPr txBox="1">
                <a:spLocks/>
              </p:cNvSpPr>
              <p:nvPr/>
            </p:nvSpPr>
            <p:spPr>
              <a:xfrm>
                <a:off x="-32990" y="15659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Problématique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39" name="Title 3"/>
              <p:cNvSpPr txBox="1">
                <a:spLocks/>
              </p:cNvSpPr>
              <p:nvPr/>
            </p:nvSpPr>
            <p:spPr>
              <a:xfrm>
                <a:off x="2224933" y="160996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  <a:latin typeface="ADAM.CG PRO" pitchFamily="50" charset="0"/>
                  </a:rPr>
                  <a:t>Besoin existant</a:t>
                </a:r>
                <a:endParaRPr lang="en-US" sz="4800" dirty="0">
                  <a:solidFill>
                    <a:schemeClr val="bg2">
                      <a:lumMod val="50000"/>
                    </a:schemeClr>
                  </a:solidFill>
                  <a:latin typeface="ADAM.CG PRO" pitchFamily="50" charset="0"/>
                </a:endParaRPr>
              </a:p>
            </p:txBody>
          </p:sp>
          <p:sp>
            <p:nvSpPr>
              <p:cNvPr id="40" name="Title 3"/>
              <p:cNvSpPr txBox="1">
                <a:spLocks/>
              </p:cNvSpPr>
              <p:nvPr/>
            </p:nvSpPr>
            <p:spPr>
              <a:xfrm>
                <a:off x="4239051" y="152873"/>
                <a:ext cx="2272152" cy="899409"/>
              </a:xfrm>
              <a:prstGeom prst="rect">
                <a:avLst/>
              </a:prstGeom>
            </p:spPr>
            <p:txBody>
              <a:bodyPr vert="horz" wrap="square" lIns="146304" tIns="91440" rIns="146304" bIns="91440" rtlCol="0" anchor="t">
                <a:noAutofit/>
              </a:bodyPr>
              <a:lstStyle>
                <a:lvl1pPr algn="l" defTabSz="914367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lang="en-US" sz="4705" b="0" kern="1200" cap="none" spc="-100" baseline="0" dirty="0" smtClean="0">
                    <a:ln w="3175">
                      <a:noFill/>
                    </a:ln>
                    <a:gradFill>
                      <a:gsLst>
                        <a:gs pos="1250">
                          <a:schemeClr val="tx1"/>
                        </a:gs>
                        <a:gs pos="100000">
                          <a:schemeClr val="tx1"/>
                        </a:gs>
                      </a:gsLst>
                      <a:lin ang="5400000" scaled="0"/>
                    </a:gradFill>
                    <a:effectLst/>
                    <a:latin typeface="+mj-lt"/>
                    <a:ea typeface="+mn-ea"/>
                    <a:cs typeface="Segoe UI" pitchFamily="34" charset="0"/>
                  </a:defRPr>
                </a:lvl1pPr>
              </a:lstStyle>
              <a:p>
                <a:pPr lvl="0" algn="ctr">
                  <a:defRPr/>
                </a:pPr>
                <a:r>
                  <a:rPr lang="fr-FR" sz="2000" dirty="0">
                    <a:solidFill>
                      <a:srgbClr val="C00000"/>
                    </a:solidFill>
                    <a:latin typeface="ADAM.CG PRO" pitchFamily="50" charset="0"/>
                  </a:rPr>
                  <a:t>solution</a:t>
                </a:r>
              </a:p>
            </p:txBody>
          </p:sp>
        </p:grpSp>
        <p:cxnSp>
          <p:nvCxnSpPr>
            <p:cNvPr id="26" name="Connecteur droit 25"/>
            <p:cNvCxnSpPr/>
            <p:nvPr/>
          </p:nvCxnSpPr>
          <p:spPr>
            <a:xfrm>
              <a:off x="2034433" y="-1392916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>
              <a:off x="-175367" y="-139062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/>
            <p:cNvCxnSpPr/>
            <p:nvPr/>
          </p:nvCxnSpPr>
          <p:spPr>
            <a:xfrm>
              <a:off x="4347966" y="-1392917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/>
            <p:cNvCxnSpPr/>
            <p:nvPr/>
          </p:nvCxnSpPr>
          <p:spPr>
            <a:xfrm>
              <a:off x="6019078" y="-1390650"/>
              <a:ext cx="0" cy="847309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>
              <a:off x="8266980" y="-1390650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>
              <a:off x="10016383" y="-1392917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/>
            <p:cNvCxnSpPr/>
            <p:nvPr/>
          </p:nvCxnSpPr>
          <p:spPr>
            <a:xfrm>
              <a:off x="11968220" y="-1392918"/>
              <a:ext cx="0" cy="847309"/>
            </a:xfrm>
            <a:prstGeom prst="line">
              <a:avLst/>
            </a:prstGeom>
            <a:ln w="571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/>
          <p:cNvSpPr/>
          <p:nvPr/>
        </p:nvSpPr>
        <p:spPr>
          <a:xfrm>
            <a:off x="-141" y="833865"/>
            <a:ext cx="12192141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/>
          <p:cNvSpPr txBox="1"/>
          <p:nvPr/>
        </p:nvSpPr>
        <p:spPr>
          <a:xfrm>
            <a:off x="3379344" y="935691"/>
            <a:ext cx="619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DAM.CG PRO" pitchFamily="50" charset="0"/>
              </a:rPr>
              <a:t>Added value of the solution</a:t>
            </a:r>
            <a:endParaRPr lang="fr-FR" sz="2400" dirty="0">
              <a:solidFill>
                <a:srgbClr val="C00000"/>
              </a:solidFill>
              <a:latin typeface="ADAM.CG PRO" pitchFamily="50" charset="0"/>
            </a:endParaRPr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4922" y="1804336"/>
            <a:ext cx="1859764" cy="1859764"/>
          </a:xfrm>
          <a:prstGeom prst="rect">
            <a:avLst/>
          </a:prstGeom>
        </p:spPr>
      </p:pic>
      <p:grpSp>
        <p:nvGrpSpPr>
          <p:cNvPr id="45" name="Groupe 44"/>
          <p:cNvGrpSpPr/>
          <p:nvPr/>
        </p:nvGrpSpPr>
        <p:grpSpPr>
          <a:xfrm>
            <a:off x="6766735" y="2781221"/>
            <a:ext cx="1984394" cy="951076"/>
            <a:chOff x="5258235" y="2854296"/>
            <a:chExt cx="2101224" cy="1007070"/>
          </a:xfrm>
        </p:grpSpPr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8235" y="2854296"/>
              <a:ext cx="1007070" cy="1007070"/>
            </a:xfrm>
            <a:prstGeom prst="rect">
              <a:avLst/>
            </a:prstGeom>
          </p:spPr>
        </p:pic>
        <p:pic>
          <p:nvPicPr>
            <p:cNvPr id="48" name="Image 4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5312" y="2854296"/>
              <a:ext cx="1007070" cy="1007070"/>
            </a:xfrm>
            <a:prstGeom prst="rect">
              <a:avLst/>
            </a:prstGeom>
          </p:spPr>
        </p:pic>
        <p:pic>
          <p:nvPicPr>
            <p:cNvPr id="49" name="Image 4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2389" y="2854296"/>
              <a:ext cx="1007070" cy="1007070"/>
            </a:xfrm>
            <a:prstGeom prst="rect">
              <a:avLst/>
            </a:prstGeom>
          </p:spPr>
        </p:pic>
      </p:grpSp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774" y="2734218"/>
            <a:ext cx="1529834" cy="1470075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3686629" y="2592123"/>
            <a:ext cx="7941358" cy="1973943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0" name="Groupe 69"/>
          <p:cNvGrpSpPr/>
          <p:nvPr/>
        </p:nvGrpSpPr>
        <p:grpSpPr>
          <a:xfrm>
            <a:off x="600318" y="7295874"/>
            <a:ext cx="9636272" cy="920474"/>
            <a:chOff x="672065" y="5638524"/>
            <a:chExt cx="9636272" cy="1059060"/>
          </a:xfrm>
        </p:grpSpPr>
        <p:sp>
          <p:nvSpPr>
            <p:cNvPr id="50" name="Rectangle 49"/>
            <p:cNvSpPr/>
            <p:nvPr/>
          </p:nvSpPr>
          <p:spPr>
            <a:xfrm>
              <a:off x="672065" y="5638524"/>
              <a:ext cx="9636272" cy="1059060"/>
            </a:xfrm>
            <a:prstGeom prst="rect">
              <a:avLst/>
            </a:prstGeom>
            <a:noFill/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733297" y="5652472"/>
              <a:ext cx="94869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Acre Medium" panose="00000600000000000000" pitchFamily="50" charset="0"/>
                </a:rPr>
                <a:t>Eliminate the risk of falsification of official documents (construction plans, permits, ...)</a:t>
              </a:r>
              <a:endParaRPr lang="fr-FR" dirty="0">
                <a:latin typeface="Acre Medium" panose="00000600000000000000" pitchFamily="50" charset="0"/>
              </a:endParaRPr>
            </a:p>
          </p:txBody>
        </p:sp>
        <p:sp>
          <p:nvSpPr>
            <p:cNvPr id="56" name="ZoneTexte 55"/>
            <p:cNvSpPr txBox="1"/>
            <p:nvPr/>
          </p:nvSpPr>
          <p:spPr>
            <a:xfrm>
              <a:off x="733297" y="6035752"/>
              <a:ext cx="7191503" cy="42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dirty="0">
                  <a:latin typeface="Acre Medium" panose="00000600000000000000" pitchFamily="50" charset="0"/>
                </a:rPr>
                <a:t>Ensure a perfectly secured data exchange</a:t>
              </a:r>
              <a:endParaRPr lang="fr-FR" dirty="0">
                <a:latin typeface="Acre Medium" panose="00000600000000000000" pitchFamily="50" charset="0"/>
              </a:endParaRPr>
            </a:p>
          </p:txBody>
        </p:sp>
      </p:grpSp>
      <p:sp>
        <p:nvSpPr>
          <p:cNvPr id="57" name="ZoneTexte 56"/>
          <p:cNvSpPr txBox="1"/>
          <p:nvPr/>
        </p:nvSpPr>
        <p:spPr>
          <a:xfrm>
            <a:off x="-6154265" y="5402158"/>
            <a:ext cx="6397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ADAM.CG PRO" pitchFamily="50" charset="0"/>
              </a:rPr>
              <a:t>Why using the </a:t>
            </a:r>
            <a:r>
              <a:rPr lang="en-US" dirty="0" err="1">
                <a:solidFill>
                  <a:srgbClr val="C00000"/>
                </a:solidFill>
                <a:latin typeface="ADAM.CG PRO" pitchFamily="50" charset="0"/>
              </a:rPr>
              <a:t>blockchain</a:t>
            </a:r>
            <a:r>
              <a:rPr lang="en-US" dirty="0">
                <a:solidFill>
                  <a:srgbClr val="C00000"/>
                </a:solidFill>
                <a:latin typeface="ADAM.CG PRO" pitchFamily="50" charset="0"/>
              </a:rPr>
              <a:t> to stock such data ?</a:t>
            </a:r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65774" y="5359981"/>
            <a:ext cx="411509" cy="411509"/>
          </a:xfrm>
          <a:prstGeom prst="rect">
            <a:avLst/>
          </a:prstGeom>
        </p:spPr>
      </p:pic>
      <p:sp>
        <p:nvSpPr>
          <p:cNvPr id="53" name="ZoneTexte 52"/>
          <p:cNvSpPr txBox="1"/>
          <p:nvPr/>
        </p:nvSpPr>
        <p:spPr>
          <a:xfrm>
            <a:off x="4176791" y="3898762"/>
            <a:ext cx="81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cre Medium" panose="00000600000000000000" pitchFamily="50" charset="0"/>
              </a:rPr>
              <a:t>DATA BASE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283394" y="4162865"/>
            <a:ext cx="118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cre Medium" panose="00000600000000000000" pitchFamily="50" charset="0"/>
              </a:rPr>
              <a:t>Servers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9611031" y="4195622"/>
            <a:ext cx="201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cre Medium" panose="00000600000000000000" pitchFamily="50" charset="0"/>
              </a:rPr>
              <a:t> WEB Platform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-1971754" y="3380564"/>
            <a:ext cx="1545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re Medium" panose="00000600000000000000" pitchFamily="50" charset="0"/>
              </a:rPr>
              <a:t>Programed Drone</a:t>
            </a: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56" y="1667468"/>
            <a:ext cx="1100127" cy="1100127"/>
          </a:xfrm>
          <a:prstGeom prst="rect">
            <a:avLst/>
          </a:prstGeom>
        </p:spPr>
      </p:pic>
      <p:cxnSp>
        <p:nvCxnSpPr>
          <p:cNvPr id="58" name="Connecteur en arc 57"/>
          <p:cNvCxnSpPr/>
          <p:nvPr/>
        </p:nvCxnSpPr>
        <p:spPr>
          <a:xfrm flipV="1">
            <a:off x="1841009" y="2034997"/>
            <a:ext cx="2005277" cy="1346358"/>
          </a:xfrm>
          <a:prstGeom prst="curvedConnector3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/>
          <p:cNvSpPr txBox="1"/>
          <p:nvPr/>
        </p:nvSpPr>
        <p:spPr>
          <a:xfrm>
            <a:off x="1915816" y="2592420"/>
            <a:ext cx="15452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cre Medium" panose="00000600000000000000" pitchFamily="50" charset="0"/>
              </a:rPr>
              <a:t>Sends the visual elements detected by the drone</a:t>
            </a:r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>
          <a:blip r:embed="rId7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181" y="1779927"/>
            <a:ext cx="714462" cy="714462"/>
          </a:xfrm>
          <a:prstGeom prst="rect">
            <a:avLst/>
          </a:prstGeom>
        </p:spPr>
      </p:pic>
      <p:cxnSp>
        <p:nvCxnSpPr>
          <p:cNvPr id="65" name="Connecteur droit avec flèche 64"/>
          <p:cNvCxnSpPr/>
          <p:nvPr/>
        </p:nvCxnSpPr>
        <p:spPr>
          <a:xfrm>
            <a:off x="5628636" y="3076459"/>
            <a:ext cx="112237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/>
          <p:cNvCxnSpPr/>
          <p:nvPr/>
        </p:nvCxnSpPr>
        <p:spPr>
          <a:xfrm flipH="1">
            <a:off x="5628636" y="3469255"/>
            <a:ext cx="11223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>
            <a:off x="8611319" y="3098233"/>
            <a:ext cx="112237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H="1">
            <a:off x="8611319" y="3491029"/>
            <a:ext cx="1122372" cy="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10236590" y="2149898"/>
            <a:ext cx="1391396" cy="4616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C00000"/>
                </a:solidFill>
                <a:latin typeface="Acre Medium" panose="00000600000000000000" pitchFamily="50" charset="0"/>
              </a:rPr>
              <a:t>System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2908790" y="1675214"/>
            <a:ext cx="154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  <a:latin typeface="Acre Medium" panose="00000600000000000000" pitchFamily="50" charset="0"/>
              </a:rPr>
              <a:t>Safeguard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3500138" y="2792944"/>
            <a:ext cx="2183309" cy="1281643"/>
            <a:chOff x="3500138" y="2792944"/>
            <a:chExt cx="2183309" cy="1281643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7388"/>
            <a:stretch/>
          </p:blipFill>
          <p:spPr>
            <a:xfrm rot="10800000">
              <a:off x="3515865" y="2792944"/>
              <a:ext cx="2167582" cy="433554"/>
            </a:xfrm>
            <a:prstGeom prst="rect">
              <a:avLst/>
            </a:prstGeom>
          </p:spPr>
        </p:pic>
        <p:pic>
          <p:nvPicPr>
            <p:cNvPr id="63" name="Image 62"/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477"/>
            <a:stretch/>
          </p:blipFill>
          <p:spPr>
            <a:xfrm>
              <a:off x="3500138" y="3163609"/>
              <a:ext cx="2167582" cy="9109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36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11111E-6 L 0.0543 0.04676 C 0.06549 0.05718 0.08216 0.0632 0.09961 0.0632 C 0.11966 0.0632 0.13581 0.05718 0.14713 0.04676 L 0.20117 -1.11111E-6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314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77 -0.00024 L 0.0793 0.03889 C 0.0892 0.04768 0.10404 0.05254 0.1194 0.05254 C 0.13711 0.05254 0.1513 0.04768 0.1612 0.03889 L 0.20873 -0.00024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500"/>
                            </p:stCondLst>
                            <p:childTnLst>
                              <p:par>
                                <p:cTn id="4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0"/>
                            </p:stCondLst>
                            <p:childTnLst>
                              <p:par>
                                <p:cTn id="67" presetID="27" presetClass="emph" presetSubtype="0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9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0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autoRev="1" fill="remov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4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5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50" autoRev="1" fill="remov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7" presetClass="emph" presetSubtype="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4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remov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6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2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7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8000"/>
                            </p:stCondLst>
                            <p:childTnLst>
                              <p:par>
                                <p:cTn id="10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2245 L 0.54479 -0.0504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1" y="-1412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7774 -0.00185 L 0.55026 -0.05138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406" y="-2477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13 0.21991 L -0.02891 -0.25463 " pathEditMode="relative" rAng="0" ptsTypes="AA">
                                      <p:cBhvr>
                                        <p:cTn id="105" dur="19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2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1" grpId="0"/>
      <p:bldP spid="64" grpId="0"/>
      <p:bldP spid="5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512</Words>
  <Application>Microsoft Office PowerPoint</Application>
  <PresentationFormat>Grand écran</PresentationFormat>
  <Paragraphs>128</Paragraphs>
  <Slides>13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18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32" baseType="lpstr">
      <vt:lpstr>Acre Medium</vt:lpstr>
      <vt:lpstr>ADAM.CG PRO</vt:lpstr>
      <vt:lpstr>Aller Light</vt:lpstr>
      <vt:lpstr>Arial</vt:lpstr>
      <vt:lpstr>Bodoni Std Bold Italic</vt:lpstr>
      <vt:lpstr>Calibri</vt:lpstr>
      <vt:lpstr>Calibri Light</vt:lpstr>
      <vt:lpstr>Gobold Thin</vt:lpstr>
      <vt:lpstr>Gobold Thin Light</vt:lpstr>
      <vt:lpstr>Kontrapunkt Bob Bold</vt:lpstr>
      <vt:lpstr>Open Sans</vt:lpstr>
      <vt:lpstr>Route 159</vt:lpstr>
      <vt:lpstr>Segoe UI</vt:lpstr>
      <vt:lpstr>Segoe UI Black</vt:lpstr>
      <vt:lpstr>Segoe UI Semibold</vt:lpstr>
      <vt:lpstr>Segoe UI Semilight</vt:lpstr>
      <vt:lpstr>Signika</vt:lpstr>
      <vt:lpstr>Wingdings</vt:lpstr>
      <vt:lpstr>Thème Office</vt:lpstr>
      <vt:lpstr>Legal Tech HACKATHON  - TEAM ThemITs -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houria</cp:lastModifiedBy>
  <cp:revision>192</cp:revision>
  <dcterms:created xsi:type="dcterms:W3CDTF">2018-07-18T21:36:41Z</dcterms:created>
  <dcterms:modified xsi:type="dcterms:W3CDTF">2018-07-21T14:34:51Z</dcterms:modified>
</cp:coreProperties>
</file>